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 id="2147483993" r:id="rId2"/>
    <p:sldMasterId id="2147483946" r:id="rId3"/>
  </p:sldMasterIdLst>
  <p:notesMasterIdLst>
    <p:notesMasterId r:id="rId95"/>
  </p:notesMasterIdLst>
  <p:handoutMasterIdLst>
    <p:handoutMasterId r:id="rId96"/>
  </p:handoutMasterIdLst>
  <p:sldIdLst>
    <p:sldId id="407" r:id="rId4"/>
    <p:sldId id="673" r:id="rId5"/>
    <p:sldId id="755" r:id="rId6"/>
    <p:sldId id="756" r:id="rId7"/>
    <p:sldId id="757" r:id="rId8"/>
    <p:sldId id="758" r:id="rId9"/>
    <p:sldId id="759" r:id="rId10"/>
    <p:sldId id="760" r:id="rId11"/>
    <p:sldId id="868" r:id="rId12"/>
    <p:sldId id="869" r:id="rId13"/>
    <p:sldId id="870" r:id="rId14"/>
    <p:sldId id="762" r:id="rId15"/>
    <p:sldId id="799" r:id="rId16"/>
    <p:sldId id="850" r:id="rId17"/>
    <p:sldId id="800" r:id="rId18"/>
    <p:sldId id="764" r:id="rId19"/>
    <p:sldId id="874" r:id="rId20"/>
    <p:sldId id="875" r:id="rId21"/>
    <p:sldId id="876" r:id="rId22"/>
    <p:sldId id="877" r:id="rId23"/>
    <p:sldId id="878" r:id="rId24"/>
    <p:sldId id="879" r:id="rId25"/>
    <p:sldId id="880" r:id="rId26"/>
    <p:sldId id="881" r:id="rId27"/>
    <p:sldId id="882" r:id="rId28"/>
    <p:sldId id="883" r:id="rId29"/>
    <p:sldId id="884" r:id="rId30"/>
    <p:sldId id="885" r:id="rId31"/>
    <p:sldId id="886" r:id="rId32"/>
    <p:sldId id="887" r:id="rId33"/>
    <p:sldId id="888" r:id="rId34"/>
    <p:sldId id="889" r:id="rId35"/>
    <p:sldId id="890" r:id="rId36"/>
    <p:sldId id="891" r:id="rId37"/>
    <p:sldId id="892" r:id="rId38"/>
    <p:sldId id="893" r:id="rId39"/>
    <p:sldId id="894" r:id="rId40"/>
    <p:sldId id="895" r:id="rId41"/>
    <p:sldId id="896" r:id="rId42"/>
    <p:sldId id="897" r:id="rId43"/>
    <p:sldId id="898" r:id="rId44"/>
    <p:sldId id="899" r:id="rId45"/>
    <p:sldId id="900" r:id="rId46"/>
    <p:sldId id="901" r:id="rId47"/>
    <p:sldId id="902" r:id="rId48"/>
    <p:sldId id="903" r:id="rId49"/>
    <p:sldId id="904" r:id="rId50"/>
    <p:sldId id="905" r:id="rId51"/>
    <p:sldId id="906" r:id="rId52"/>
    <p:sldId id="907" r:id="rId53"/>
    <p:sldId id="908" r:id="rId54"/>
    <p:sldId id="909" r:id="rId55"/>
    <p:sldId id="910" r:id="rId56"/>
    <p:sldId id="911" r:id="rId57"/>
    <p:sldId id="912" r:id="rId58"/>
    <p:sldId id="913" r:id="rId59"/>
    <p:sldId id="914" r:id="rId60"/>
    <p:sldId id="915" r:id="rId61"/>
    <p:sldId id="916" r:id="rId62"/>
    <p:sldId id="917" r:id="rId63"/>
    <p:sldId id="918" r:id="rId64"/>
    <p:sldId id="919" r:id="rId65"/>
    <p:sldId id="920" r:id="rId66"/>
    <p:sldId id="921" r:id="rId67"/>
    <p:sldId id="922" r:id="rId68"/>
    <p:sldId id="923" r:id="rId69"/>
    <p:sldId id="924" r:id="rId70"/>
    <p:sldId id="925" r:id="rId71"/>
    <p:sldId id="926" r:id="rId72"/>
    <p:sldId id="927" r:id="rId73"/>
    <p:sldId id="928" r:id="rId74"/>
    <p:sldId id="929" r:id="rId75"/>
    <p:sldId id="930" r:id="rId76"/>
    <p:sldId id="931" r:id="rId77"/>
    <p:sldId id="932" r:id="rId78"/>
    <p:sldId id="933" r:id="rId79"/>
    <p:sldId id="934" r:id="rId80"/>
    <p:sldId id="935" r:id="rId81"/>
    <p:sldId id="936" r:id="rId82"/>
    <p:sldId id="937" r:id="rId83"/>
    <p:sldId id="938" r:id="rId84"/>
    <p:sldId id="939" r:id="rId85"/>
    <p:sldId id="940" r:id="rId86"/>
    <p:sldId id="941" r:id="rId87"/>
    <p:sldId id="942" r:id="rId88"/>
    <p:sldId id="943" r:id="rId89"/>
    <p:sldId id="944" r:id="rId90"/>
    <p:sldId id="945" r:id="rId91"/>
    <p:sldId id="871" r:id="rId92"/>
    <p:sldId id="872" r:id="rId93"/>
    <p:sldId id="873" r:id="rId94"/>
  </p:sldIdLst>
  <p:sldSz cx="9906000" cy="6858000" type="A4"/>
  <p:notesSz cx="6797675" cy="9874250"/>
  <p:custDataLst>
    <p:tags r:id="rId9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2F2F2"/>
    <a:srgbClr val="E47E1A"/>
    <a:srgbClr val="BA0065"/>
    <a:srgbClr val="FFBC1D"/>
    <a:srgbClr val="598E20"/>
    <a:srgbClr val="D03833"/>
    <a:srgbClr val="805924"/>
    <a:srgbClr val="7263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8261" autoAdjust="0"/>
  </p:normalViewPr>
  <p:slideViewPr>
    <p:cSldViewPr>
      <p:cViewPr>
        <p:scale>
          <a:sx n="100" d="100"/>
          <a:sy n="100" d="100"/>
        </p:scale>
        <p:origin x="-528" y="210"/>
      </p:cViewPr>
      <p:guideLst>
        <p:guide orient="horz" pos="3948"/>
        <p:guide orient="horz" pos="791"/>
        <p:guide orient="horz" pos="1062"/>
        <p:guide orient="horz" pos="3620"/>
        <p:guide orient="horz" pos="2374"/>
        <p:guide pos="3120"/>
        <p:guide pos="6025"/>
        <p:guide pos="3042"/>
        <p:guide pos="3198"/>
        <p:guide pos="220"/>
        <p:guide pos="420"/>
        <p:guide pos="5819"/>
      </p:guideLst>
    </p:cSldViewPr>
  </p:slideViewPr>
  <p:outlineViewPr>
    <p:cViewPr>
      <p:scale>
        <a:sx n="33" d="100"/>
        <a:sy n="33" d="100"/>
      </p:scale>
      <p:origin x="0" y="7233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4002" y="-84"/>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2012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3450032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9/20/2017</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3773016071"/>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16</a:t>
            </a:fld>
            <a:endParaRPr lang="en-US" dirty="0"/>
          </a:p>
        </p:txBody>
      </p:sp>
    </p:spTree>
    <p:extLst>
      <p:ext uri="{BB962C8B-B14F-4D97-AF65-F5344CB8AC3E}">
        <p14:creationId xmlns:p14="http://schemas.microsoft.com/office/powerpoint/2010/main" val="73425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extLst>
      <p:ext uri="{BB962C8B-B14F-4D97-AF65-F5344CB8AC3E}">
        <p14:creationId xmlns:p14="http://schemas.microsoft.com/office/powerpoint/2010/main" val="2060319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21</a:t>
            </a:fld>
            <a:endParaRPr lang="en-US" dirty="0"/>
          </a:p>
        </p:txBody>
      </p:sp>
    </p:spTree>
    <p:extLst>
      <p:ext uri="{BB962C8B-B14F-4D97-AF65-F5344CB8AC3E}">
        <p14:creationId xmlns:p14="http://schemas.microsoft.com/office/powerpoint/2010/main" val="3718134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502284" indent="-228600">
              <a:lnSpc>
                <a:spcPct val="100000"/>
              </a:lnSpc>
              <a:buFont typeface="Symbol"/>
              <a:buChar char=""/>
              <a:tabLst>
                <a:tab pos="501650" algn="l"/>
                <a:tab pos="502284" algn="l"/>
              </a:tabLst>
            </a:pPr>
            <a:r>
              <a:rPr lang="en-US" sz="1100" dirty="0" smtClean="0">
                <a:latin typeface="+mj-lt"/>
                <a:cs typeface="Calibri"/>
              </a:rPr>
              <a:t>For </a:t>
            </a:r>
            <a:r>
              <a:rPr lang="en-US" sz="1100" spc="-55" dirty="0" smtClean="0">
                <a:latin typeface="+mj-lt"/>
                <a:cs typeface="Calibri"/>
              </a:rPr>
              <a:t>Hive-­‐managed </a:t>
            </a:r>
            <a:r>
              <a:rPr lang="en-US" sz="1100" dirty="0" smtClean="0">
                <a:latin typeface="+mj-lt"/>
                <a:cs typeface="Calibri"/>
              </a:rPr>
              <a:t>tables, the data is moved into a special Hive subfolders</a:t>
            </a:r>
            <a:r>
              <a:rPr lang="en-US" sz="1100" spc="-15" dirty="0" smtClean="0">
                <a:latin typeface="+mj-lt"/>
                <a:cs typeface="Calibri"/>
              </a:rPr>
              <a:t> </a:t>
            </a:r>
            <a:r>
              <a:rPr lang="en-US" sz="1100" dirty="0" smtClean="0">
                <a:latin typeface="+mj-lt"/>
                <a:cs typeface="Calibri"/>
              </a:rPr>
              <a:t>of</a:t>
            </a:r>
          </a:p>
          <a:p>
            <a:pPr marL="502284">
              <a:lnSpc>
                <a:spcPct val="100000"/>
              </a:lnSpc>
              <a:spcBef>
                <a:spcPts val="45"/>
              </a:spcBef>
            </a:pPr>
            <a:r>
              <a:rPr lang="en-US" sz="1100" b="1" spc="-5" dirty="0" smtClean="0">
                <a:latin typeface="+mj-lt"/>
                <a:cs typeface="Calibri"/>
              </a:rPr>
              <a:t>/apps/hive/warehouse</a:t>
            </a:r>
            <a:r>
              <a:rPr lang="en-US" sz="1100" spc="-5" dirty="0" smtClean="0">
                <a:latin typeface="+mj-lt"/>
                <a:cs typeface="Calibri"/>
              </a:rPr>
              <a:t>.</a:t>
            </a:r>
            <a:endParaRPr lang="en-US" sz="1100" dirty="0" smtClean="0">
              <a:latin typeface="+mj-lt"/>
              <a:cs typeface="Calibri"/>
            </a:endParaRPr>
          </a:p>
          <a:p>
            <a:pPr>
              <a:lnSpc>
                <a:spcPct val="100000"/>
              </a:lnSpc>
              <a:spcBef>
                <a:spcPts val="5"/>
              </a:spcBef>
            </a:pPr>
            <a:endParaRPr lang="en-US" sz="1100" dirty="0" smtClean="0">
              <a:latin typeface="+mj-lt"/>
              <a:cs typeface="Times New Roman"/>
            </a:endParaRPr>
          </a:p>
          <a:p>
            <a:pPr marL="502284" indent="-228600">
              <a:lnSpc>
                <a:spcPct val="100000"/>
              </a:lnSpc>
              <a:buFont typeface="Symbol"/>
              <a:buChar char=""/>
              <a:tabLst>
                <a:tab pos="501650" algn="l"/>
                <a:tab pos="502284" algn="l"/>
              </a:tabLst>
            </a:pPr>
            <a:r>
              <a:rPr lang="en-US" sz="1100" dirty="0" smtClean="0">
                <a:latin typeface="+mj-lt"/>
                <a:cs typeface="Calibri"/>
              </a:rPr>
              <a:t>For external tables, the data is moved to the folder specified by the</a:t>
            </a:r>
            <a:r>
              <a:rPr lang="en-US" sz="1100" spc="-105" dirty="0" smtClean="0">
                <a:latin typeface="+mj-lt"/>
                <a:cs typeface="Calibri"/>
              </a:rPr>
              <a:t> </a:t>
            </a:r>
            <a:r>
              <a:rPr lang="en-US" sz="1100" b="1" dirty="0" smtClean="0">
                <a:latin typeface="+mj-lt"/>
                <a:cs typeface="Calibri"/>
              </a:rPr>
              <a:t>LOCATION</a:t>
            </a:r>
            <a:endParaRPr lang="en-US" sz="1100" dirty="0" smtClean="0">
              <a:latin typeface="+mj-lt"/>
              <a:cs typeface="Calibri"/>
            </a:endParaRPr>
          </a:p>
          <a:p>
            <a:pPr marL="502284">
              <a:lnSpc>
                <a:spcPct val="100000"/>
              </a:lnSpc>
              <a:spcBef>
                <a:spcPts val="25"/>
              </a:spcBef>
            </a:pPr>
            <a:r>
              <a:rPr lang="en-US" sz="1100" dirty="0" smtClean="0">
                <a:latin typeface="+mj-lt"/>
                <a:cs typeface="Calibri"/>
              </a:rPr>
              <a:t>clause in the table’s</a:t>
            </a:r>
            <a:r>
              <a:rPr lang="en-US" sz="1100" spc="-100" dirty="0" smtClean="0">
                <a:latin typeface="+mj-lt"/>
                <a:cs typeface="Calibri"/>
              </a:rPr>
              <a:t> </a:t>
            </a:r>
            <a:r>
              <a:rPr lang="en-US" sz="1100" dirty="0" smtClean="0">
                <a:latin typeface="+mj-lt"/>
                <a:cs typeface="Calibri"/>
              </a:rPr>
              <a:t>definition.</a:t>
            </a: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The </a:t>
            </a:r>
            <a:r>
              <a:rPr lang="en-US" sz="1100" b="1" dirty="0" smtClean="0">
                <a:latin typeface="+mj-lt"/>
                <a:cs typeface="Calibri"/>
              </a:rPr>
              <a:t>LOAD DATA </a:t>
            </a:r>
            <a:r>
              <a:rPr lang="en-US" sz="1100" dirty="0" smtClean="0">
                <a:latin typeface="+mj-lt"/>
                <a:cs typeface="Calibri"/>
              </a:rPr>
              <a:t>command can load files from the local file system (using the </a:t>
            </a:r>
            <a:r>
              <a:rPr lang="en-US" sz="1100" b="1" dirty="0" smtClean="0">
                <a:latin typeface="+mj-lt"/>
                <a:cs typeface="Calibri"/>
              </a:rPr>
              <a:t>LOCAL  </a:t>
            </a:r>
            <a:r>
              <a:rPr lang="en-US" sz="1100" dirty="0" smtClean="0">
                <a:latin typeface="+mj-lt"/>
                <a:cs typeface="Calibri"/>
              </a:rPr>
              <a:t>qualifier) or files already in HDFS. For example, the following command loads a local</a:t>
            </a:r>
            <a:r>
              <a:rPr lang="en-US" sz="1100" spc="-100" dirty="0" smtClean="0">
                <a:latin typeface="+mj-lt"/>
                <a:cs typeface="Calibri"/>
              </a:rPr>
              <a:t> </a:t>
            </a:r>
            <a:r>
              <a:rPr lang="en-US" sz="1100" dirty="0" smtClean="0">
                <a:latin typeface="+mj-lt"/>
                <a:cs typeface="Calibri"/>
              </a:rPr>
              <a:t>file  into a table named</a:t>
            </a:r>
            <a:r>
              <a:rPr lang="en-US" sz="1100" spc="-75" dirty="0" smtClean="0">
                <a:latin typeface="+mj-lt"/>
                <a:cs typeface="Calibri"/>
              </a:rPr>
              <a:t> </a:t>
            </a:r>
            <a:r>
              <a:rPr lang="en-US" sz="1100" b="1" spc="-5" dirty="0" smtClean="0">
                <a:latin typeface="+mj-lt"/>
                <a:cs typeface="Calibri"/>
              </a:rPr>
              <a:t>customers</a:t>
            </a:r>
            <a:r>
              <a:rPr lang="en-US" sz="1100" spc="-5" dirty="0" smtClean="0">
                <a:latin typeface="+mj-lt"/>
                <a:cs typeface="Calibri"/>
              </a:rPr>
              <a:t>:</a:t>
            </a:r>
          </a:p>
          <a:p>
            <a:pPr marL="12700" marR="5080">
              <a:lnSpc>
                <a:spcPct val="101699"/>
              </a:lnSpc>
              <a:spcBef>
                <a:spcPts val="5"/>
              </a:spcBef>
            </a:pPr>
            <a:r>
              <a:rPr lang="en-US" sz="1100" spc="-5" dirty="0" smtClean="0">
                <a:latin typeface="+mj-lt"/>
                <a:cs typeface="Calibri"/>
              </a:rPr>
              <a:t> </a:t>
            </a:r>
            <a:endParaRPr lang="en-US" sz="1100" dirty="0" smtClean="0">
              <a:latin typeface="+mj-lt"/>
              <a:cs typeface="Calibri"/>
            </a:endParaRPr>
          </a:p>
          <a:p>
            <a:pPr marL="17780">
              <a:lnSpc>
                <a:spcPts val="1090"/>
              </a:lnSpc>
            </a:pPr>
            <a:r>
              <a:rPr lang="en-US" sz="1100" spc="25" dirty="0" smtClean="0">
                <a:latin typeface="+mj-lt"/>
                <a:cs typeface="Courier New"/>
              </a:rPr>
              <a:t>LOAD DATA LOCAL INPATH '/</a:t>
            </a:r>
            <a:r>
              <a:rPr lang="en-US" sz="1100" spc="25" dirty="0" err="1" smtClean="0">
                <a:latin typeface="+mj-lt"/>
                <a:cs typeface="Courier New"/>
              </a:rPr>
              <a:t>tmp</a:t>
            </a:r>
            <a:r>
              <a:rPr lang="en-US" sz="1100" spc="25" dirty="0" smtClean="0">
                <a:latin typeface="+mj-lt"/>
                <a:cs typeface="Courier New"/>
              </a:rPr>
              <a:t>/customers.csv' OVERWRITE</a:t>
            </a:r>
            <a:r>
              <a:rPr lang="en-US" sz="1100" spc="105" dirty="0" smtClean="0">
                <a:latin typeface="+mj-lt"/>
                <a:cs typeface="Courier New"/>
              </a:rPr>
              <a:t> </a:t>
            </a:r>
            <a:r>
              <a:rPr lang="en-US" sz="1100" spc="25" dirty="0" smtClean="0">
                <a:latin typeface="+mj-lt"/>
                <a:cs typeface="Courier New"/>
              </a:rPr>
              <a:t>INTO</a:t>
            </a:r>
            <a:endParaRPr lang="en-US" sz="1100" dirty="0" smtClean="0">
              <a:latin typeface="+mj-lt"/>
              <a:cs typeface="Courier New"/>
            </a:endParaRPr>
          </a:p>
          <a:p>
            <a:pPr marL="17780">
              <a:lnSpc>
                <a:spcPts val="1255"/>
              </a:lnSpc>
            </a:pPr>
            <a:r>
              <a:rPr lang="en-US" sz="1100" spc="25" dirty="0" smtClean="0">
                <a:latin typeface="+mj-lt"/>
                <a:cs typeface="Courier New"/>
              </a:rPr>
              <a:t>TABLE</a:t>
            </a:r>
            <a:r>
              <a:rPr lang="en-US" sz="1100" spc="-40" dirty="0" smtClean="0">
                <a:latin typeface="+mj-lt"/>
                <a:cs typeface="Courier New"/>
              </a:rPr>
              <a:t> </a:t>
            </a:r>
            <a:r>
              <a:rPr lang="en-US" sz="1100" spc="25" dirty="0" smtClean="0">
                <a:latin typeface="+mj-lt"/>
                <a:cs typeface="Courier New"/>
              </a:rPr>
              <a:t>customers;</a:t>
            </a:r>
          </a:p>
          <a:p>
            <a:pPr marL="17780">
              <a:lnSpc>
                <a:spcPts val="1255"/>
              </a:lnSpc>
            </a:pPr>
            <a:endParaRPr lang="en-US" sz="1100" spc="25" dirty="0" smtClean="0">
              <a:latin typeface="+mj-lt"/>
              <a:cs typeface="Courier New"/>
            </a:endParaRPr>
          </a:p>
          <a:p>
            <a:pPr marL="469900" marR="5080" indent="-228600" algn="just">
              <a:lnSpc>
                <a:spcPct val="102499"/>
              </a:lnSpc>
              <a:buFont typeface="Symbol"/>
              <a:buChar char=""/>
              <a:tabLst>
                <a:tab pos="469900" algn="l"/>
              </a:tabLst>
            </a:pPr>
            <a:r>
              <a:rPr lang="en-US" sz="1100" dirty="0" smtClean="0">
                <a:latin typeface="+mj-lt"/>
                <a:cs typeface="Calibri"/>
              </a:rPr>
              <a:t>The </a:t>
            </a:r>
            <a:r>
              <a:rPr lang="en-US" sz="1100" b="1" dirty="0" smtClean="0">
                <a:latin typeface="+mj-lt"/>
                <a:cs typeface="Calibri"/>
              </a:rPr>
              <a:t>OVERWRITE </a:t>
            </a:r>
            <a:r>
              <a:rPr lang="en-US" sz="1100" dirty="0" smtClean="0">
                <a:latin typeface="+mj-lt"/>
                <a:cs typeface="Calibri"/>
              </a:rPr>
              <a:t>option deletes any </a:t>
            </a:r>
            <a:r>
              <a:rPr lang="en-US" sz="1100" dirty="0" err="1" smtClean="0">
                <a:latin typeface="+mj-lt"/>
                <a:cs typeface="Calibri"/>
              </a:rPr>
              <a:t>exising</a:t>
            </a:r>
            <a:r>
              <a:rPr lang="en-US" sz="1100" dirty="0" smtClean="0">
                <a:latin typeface="+mj-lt"/>
                <a:cs typeface="Calibri"/>
              </a:rPr>
              <a:t> data in the table and replaces it</a:t>
            </a:r>
            <a:r>
              <a:rPr lang="en-US" sz="1100" spc="-105" dirty="0" smtClean="0">
                <a:latin typeface="+mj-lt"/>
                <a:cs typeface="Calibri"/>
              </a:rPr>
              <a:t> </a:t>
            </a:r>
            <a:r>
              <a:rPr lang="en-US" sz="1100" dirty="0" smtClean="0">
                <a:latin typeface="+mj-lt"/>
                <a:cs typeface="Calibri"/>
              </a:rPr>
              <a:t>with  the new data. If you want to append data to the table’s existing contents,</a:t>
            </a:r>
            <a:r>
              <a:rPr lang="en-US" sz="1100" spc="-100" dirty="0" smtClean="0">
                <a:latin typeface="+mj-lt"/>
                <a:cs typeface="Calibri"/>
              </a:rPr>
              <a:t> </a:t>
            </a:r>
            <a:r>
              <a:rPr lang="en-US" sz="1100" dirty="0" smtClean="0">
                <a:latin typeface="+mj-lt"/>
                <a:cs typeface="Calibri"/>
              </a:rPr>
              <a:t>simply  leave off the </a:t>
            </a:r>
            <a:r>
              <a:rPr lang="en-US" sz="1100" b="1" dirty="0" smtClean="0">
                <a:latin typeface="+mj-lt"/>
                <a:cs typeface="Calibri"/>
              </a:rPr>
              <a:t>OVERWRITE</a:t>
            </a:r>
            <a:r>
              <a:rPr lang="en-US" sz="1100" b="1" spc="-110" dirty="0" smtClean="0">
                <a:latin typeface="+mj-lt"/>
                <a:cs typeface="Calibri"/>
              </a:rPr>
              <a:t> </a:t>
            </a:r>
            <a:r>
              <a:rPr lang="en-US" sz="1100" dirty="0" smtClean="0">
                <a:latin typeface="+mj-lt"/>
                <a:cs typeface="Calibri"/>
              </a:rPr>
              <a:t>keyword.</a:t>
            </a:r>
          </a:p>
          <a:p>
            <a:pPr>
              <a:lnSpc>
                <a:spcPct val="100000"/>
              </a:lnSpc>
              <a:spcBef>
                <a:spcPts val="15"/>
              </a:spcBef>
            </a:pPr>
            <a:endParaRPr lang="en-US" sz="1100" dirty="0" smtClean="0">
              <a:latin typeface="+mj-lt"/>
              <a:cs typeface="Times New Roman"/>
            </a:endParaRPr>
          </a:p>
          <a:p>
            <a:pPr marL="12700">
              <a:lnSpc>
                <a:spcPct val="100000"/>
              </a:lnSpc>
            </a:pPr>
            <a:r>
              <a:rPr lang="en-US" sz="1100" dirty="0" smtClean="0">
                <a:latin typeface="+mj-lt"/>
                <a:cs typeface="Calibri"/>
              </a:rPr>
              <a:t>If the data is already in HDFS, then leave off the </a:t>
            </a:r>
            <a:r>
              <a:rPr lang="en-US" sz="1100" b="1" spc="-5" dirty="0" smtClean="0">
                <a:latin typeface="+mj-lt"/>
                <a:cs typeface="Calibri"/>
              </a:rPr>
              <a:t>LOCAL</a:t>
            </a:r>
            <a:r>
              <a:rPr lang="en-US" sz="1100" b="1" spc="-85" dirty="0" smtClean="0">
                <a:latin typeface="+mj-lt"/>
                <a:cs typeface="Calibri"/>
              </a:rPr>
              <a:t> </a:t>
            </a:r>
            <a:r>
              <a:rPr lang="en-US" sz="1100" dirty="0" smtClean="0">
                <a:latin typeface="+mj-lt"/>
                <a:cs typeface="Calibri"/>
              </a:rPr>
              <a:t>keyword:</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LOAD DATA INPATH '/user/train/customers.csv' OVERWRITE</a:t>
            </a:r>
            <a:r>
              <a:rPr lang="en-US" sz="1100" spc="105" dirty="0" smtClean="0">
                <a:latin typeface="+mj-lt"/>
                <a:cs typeface="Courier New"/>
              </a:rPr>
              <a:t> </a:t>
            </a:r>
            <a:r>
              <a:rPr lang="en-US" sz="1100" spc="25" dirty="0" smtClean="0">
                <a:latin typeface="+mj-lt"/>
                <a:cs typeface="Courier New"/>
              </a:rPr>
              <a:t>INTO</a:t>
            </a:r>
            <a:endParaRPr lang="en-US" sz="1100" dirty="0" smtClean="0">
              <a:latin typeface="+mj-lt"/>
              <a:cs typeface="Courier New"/>
            </a:endParaRPr>
          </a:p>
          <a:p>
            <a:pPr marL="17780">
              <a:lnSpc>
                <a:spcPts val="1255"/>
              </a:lnSpc>
            </a:pPr>
            <a:r>
              <a:rPr lang="en-US" sz="1100" spc="25" dirty="0" smtClean="0">
                <a:latin typeface="+mj-lt"/>
                <a:cs typeface="Courier New"/>
              </a:rPr>
              <a:t>TABLE</a:t>
            </a:r>
            <a:r>
              <a:rPr lang="en-US" sz="1100" spc="-40" dirty="0" smtClean="0">
                <a:latin typeface="+mj-lt"/>
                <a:cs typeface="Courier New"/>
              </a:rPr>
              <a:t> </a:t>
            </a:r>
            <a:r>
              <a:rPr lang="en-US" sz="1100" spc="25" dirty="0" smtClean="0">
                <a:latin typeface="+mj-lt"/>
                <a:cs typeface="Courier New"/>
              </a:rPr>
              <a:t>customers;</a:t>
            </a:r>
            <a:endParaRPr lang="en-US" sz="1100" dirty="0" smtClean="0">
              <a:latin typeface="+mj-lt"/>
              <a:cs typeface="Courier New"/>
            </a:endParaRPr>
          </a:p>
          <a:p>
            <a:pPr marL="17780">
              <a:lnSpc>
                <a:spcPts val="1255"/>
              </a:lnSpc>
            </a:pPr>
            <a:endParaRPr lang="en-US" sz="1100" dirty="0" smtClean="0">
              <a:latin typeface="+mj-lt"/>
              <a:cs typeface="Courier New"/>
            </a:endParaRPr>
          </a:p>
          <a:p>
            <a:pPr marL="12700">
              <a:lnSpc>
                <a:spcPct val="100000"/>
              </a:lnSpc>
            </a:pPr>
            <a:r>
              <a:rPr lang="en-US" sz="1100" dirty="0" smtClean="0">
                <a:latin typeface="+mj-lt"/>
                <a:cs typeface="Calibri"/>
              </a:rPr>
              <a:t>In either case above, the file </a:t>
            </a:r>
            <a:r>
              <a:rPr lang="en-US" sz="1100" b="1" spc="-5" dirty="0" smtClean="0">
                <a:latin typeface="+mj-lt"/>
                <a:cs typeface="Calibri"/>
              </a:rPr>
              <a:t>customers.csv </a:t>
            </a:r>
            <a:r>
              <a:rPr lang="en-US" sz="1100" spc="-5" dirty="0" smtClean="0">
                <a:latin typeface="+mj-lt"/>
                <a:cs typeface="Calibri"/>
              </a:rPr>
              <a:t>is </a:t>
            </a:r>
            <a:r>
              <a:rPr lang="en-US" sz="1100" dirty="0" smtClean="0">
                <a:latin typeface="+mj-lt"/>
                <a:cs typeface="Calibri"/>
              </a:rPr>
              <a:t>moved either into HDFS in a subfolder</a:t>
            </a:r>
            <a:r>
              <a:rPr lang="en-US" sz="1100" spc="-60" dirty="0" smtClean="0">
                <a:latin typeface="+mj-lt"/>
                <a:cs typeface="Calibri"/>
              </a:rPr>
              <a:t> </a:t>
            </a:r>
            <a:r>
              <a:rPr lang="en-US" sz="1100" dirty="0" smtClean="0">
                <a:latin typeface="+mj-lt"/>
                <a:cs typeface="Calibri"/>
              </a:rPr>
              <a:t>of</a:t>
            </a:r>
          </a:p>
          <a:p>
            <a:pPr marL="12700">
              <a:lnSpc>
                <a:spcPct val="100000"/>
              </a:lnSpc>
              <a:spcBef>
                <a:spcPts val="20"/>
              </a:spcBef>
            </a:pPr>
            <a:r>
              <a:rPr lang="en-US" sz="1100" b="1" spc="-5" dirty="0" smtClean="0">
                <a:latin typeface="+mj-lt"/>
                <a:cs typeface="Calibri"/>
              </a:rPr>
              <a:t>/apps/hive/warehouse </a:t>
            </a:r>
            <a:r>
              <a:rPr lang="en-US" sz="1100" dirty="0" smtClean="0">
                <a:latin typeface="+mj-lt"/>
                <a:cs typeface="Calibri"/>
              </a:rPr>
              <a:t>or to the table’s </a:t>
            </a:r>
            <a:r>
              <a:rPr lang="en-US" sz="1100" b="1" dirty="0" smtClean="0">
                <a:latin typeface="+mj-lt"/>
                <a:cs typeface="Calibri"/>
              </a:rPr>
              <a:t>LOCATION </a:t>
            </a:r>
            <a:r>
              <a:rPr lang="en-US" sz="1100" spc="-5" dirty="0" smtClean="0">
                <a:latin typeface="+mj-lt"/>
                <a:cs typeface="Calibri"/>
              </a:rPr>
              <a:t>folder, </a:t>
            </a:r>
            <a:r>
              <a:rPr lang="en-US" sz="1100" dirty="0" smtClean="0">
                <a:latin typeface="+mj-lt"/>
                <a:cs typeface="Calibri"/>
              </a:rPr>
              <a:t>and the contents</a:t>
            </a:r>
            <a:r>
              <a:rPr lang="en-US" sz="1100" spc="5" dirty="0" smtClean="0">
                <a:latin typeface="+mj-lt"/>
                <a:cs typeface="Calibri"/>
              </a:rPr>
              <a:t> </a:t>
            </a:r>
            <a:r>
              <a:rPr lang="en-US" sz="1100" spc="-5" dirty="0" smtClean="0">
                <a:latin typeface="+mj-lt"/>
                <a:cs typeface="Calibri"/>
              </a:rPr>
              <a:t>of</a:t>
            </a:r>
            <a:endParaRPr lang="en-US" sz="1100" dirty="0" smtClean="0">
              <a:latin typeface="+mj-lt"/>
              <a:cs typeface="Calibri"/>
            </a:endParaRPr>
          </a:p>
          <a:p>
            <a:pPr marL="12700">
              <a:lnSpc>
                <a:spcPct val="100000"/>
              </a:lnSpc>
              <a:spcBef>
                <a:spcPts val="25"/>
              </a:spcBef>
            </a:pPr>
            <a:r>
              <a:rPr lang="en-US" sz="1100" b="1" spc="-5" dirty="0" smtClean="0">
                <a:latin typeface="+mj-lt"/>
                <a:cs typeface="Calibri"/>
              </a:rPr>
              <a:t>customers.csv </a:t>
            </a:r>
            <a:r>
              <a:rPr lang="en-US" sz="1100" dirty="0" smtClean="0">
                <a:latin typeface="+mj-lt"/>
                <a:cs typeface="Calibri"/>
              </a:rPr>
              <a:t>are now associated with the </a:t>
            </a:r>
            <a:r>
              <a:rPr lang="en-US" sz="1100" b="1" spc="-5" dirty="0" smtClean="0">
                <a:latin typeface="+mj-lt"/>
                <a:cs typeface="Calibri"/>
              </a:rPr>
              <a:t>customers</a:t>
            </a:r>
            <a:r>
              <a:rPr lang="en-US" sz="1100" b="1" spc="-40" dirty="0" smtClean="0">
                <a:latin typeface="+mj-lt"/>
                <a:cs typeface="Calibri"/>
              </a:rPr>
              <a:t> </a:t>
            </a:r>
            <a:r>
              <a:rPr lang="en-US" sz="1100" dirty="0" smtClean="0">
                <a:latin typeface="+mj-lt"/>
                <a:cs typeface="Calibri"/>
              </a:rPr>
              <a:t>table.</a:t>
            </a:r>
          </a:p>
          <a:p>
            <a:pPr>
              <a:lnSpc>
                <a:spcPct val="100000"/>
              </a:lnSpc>
              <a:spcBef>
                <a:spcPts val="45"/>
              </a:spcBef>
            </a:pPr>
            <a:endParaRPr lang="en-US" sz="1100" dirty="0" smtClean="0">
              <a:latin typeface="+mj-lt"/>
              <a:cs typeface="Times New Roman"/>
            </a:endParaRPr>
          </a:p>
          <a:p>
            <a:pPr marL="12700" marR="461645">
              <a:lnSpc>
                <a:spcPct val="101699"/>
              </a:lnSpc>
              <a:spcBef>
                <a:spcPts val="5"/>
              </a:spcBef>
            </a:pPr>
            <a:r>
              <a:rPr lang="en-US" sz="1100" dirty="0" smtClean="0">
                <a:latin typeface="+mj-lt"/>
                <a:cs typeface="Calibri"/>
              </a:rPr>
              <a:t>You can also insert data into a Hive table that is the result of a query, which is</a:t>
            </a:r>
            <a:r>
              <a:rPr lang="en-US" sz="1100" spc="-100" dirty="0" smtClean="0">
                <a:latin typeface="+mj-lt"/>
                <a:cs typeface="Calibri"/>
              </a:rPr>
              <a:t> </a:t>
            </a:r>
            <a:r>
              <a:rPr lang="en-US" sz="1100" dirty="0" smtClean="0">
                <a:latin typeface="+mj-lt"/>
                <a:cs typeface="Calibri"/>
              </a:rPr>
              <a:t>a  common technique in Hive. The syntax looks</a:t>
            </a:r>
            <a:r>
              <a:rPr lang="en-US" sz="1100" spc="-100" dirty="0" smtClean="0">
                <a:latin typeface="+mj-lt"/>
                <a:cs typeface="Calibri"/>
              </a:rPr>
              <a:t> </a:t>
            </a:r>
            <a:r>
              <a:rPr lang="en-US" sz="1100" dirty="0" smtClean="0">
                <a:latin typeface="+mj-lt"/>
                <a:cs typeface="Calibri"/>
              </a:rPr>
              <a:t>like:</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INSERT INTO birthdays SELECT </a:t>
            </a:r>
            <a:r>
              <a:rPr lang="en-US" sz="1100" spc="25" dirty="0" err="1" smtClean="0">
                <a:latin typeface="+mj-lt"/>
                <a:cs typeface="Courier New"/>
              </a:rPr>
              <a:t>firstName</a:t>
            </a:r>
            <a:r>
              <a:rPr lang="en-US" sz="1100" spc="25" dirty="0" smtClean="0">
                <a:latin typeface="+mj-lt"/>
                <a:cs typeface="Courier New"/>
              </a:rPr>
              <a:t>, </a:t>
            </a:r>
            <a:r>
              <a:rPr lang="en-US" sz="1100" spc="25" dirty="0" err="1" smtClean="0">
                <a:latin typeface="+mj-lt"/>
                <a:cs typeface="Courier New"/>
              </a:rPr>
              <a:t>lastName</a:t>
            </a:r>
            <a:r>
              <a:rPr lang="en-US" sz="1100" spc="25" dirty="0" smtClean="0">
                <a:latin typeface="+mj-lt"/>
                <a:cs typeface="Courier New"/>
              </a:rPr>
              <a:t>,</a:t>
            </a:r>
            <a:r>
              <a:rPr lang="en-US" sz="1100" spc="105" dirty="0" smtClean="0">
                <a:latin typeface="+mj-lt"/>
                <a:cs typeface="Courier New"/>
              </a:rPr>
              <a:t> </a:t>
            </a:r>
            <a:r>
              <a:rPr lang="en-US" sz="1100" spc="25" dirty="0" smtClean="0">
                <a:latin typeface="+mj-lt"/>
                <a:cs typeface="Courier New"/>
              </a:rPr>
              <a:t>birthday</a:t>
            </a:r>
            <a:endParaRPr lang="en-US" sz="1100" dirty="0" smtClean="0">
              <a:latin typeface="+mj-lt"/>
              <a:cs typeface="Courier New"/>
            </a:endParaRPr>
          </a:p>
          <a:p>
            <a:pPr marL="17780">
              <a:lnSpc>
                <a:spcPts val="1255"/>
              </a:lnSpc>
            </a:pPr>
            <a:r>
              <a:rPr lang="en-US" sz="1100" spc="25" dirty="0" smtClean="0">
                <a:latin typeface="+mj-lt"/>
                <a:cs typeface="Courier New"/>
              </a:rPr>
              <a:t>FROM customers WHERE birthday </a:t>
            </a:r>
            <a:r>
              <a:rPr lang="en-US" sz="1100" spc="20" dirty="0" smtClean="0">
                <a:latin typeface="+mj-lt"/>
                <a:cs typeface="Courier New"/>
              </a:rPr>
              <a:t>IS NOT</a:t>
            </a:r>
            <a:r>
              <a:rPr lang="en-US" sz="1100" spc="90" dirty="0" smtClean="0">
                <a:latin typeface="+mj-lt"/>
                <a:cs typeface="Courier New"/>
              </a:rPr>
              <a:t> </a:t>
            </a:r>
            <a:r>
              <a:rPr lang="en-US" sz="1100" spc="25" dirty="0" smtClean="0">
                <a:latin typeface="+mj-lt"/>
                <a:cs typeface="Courier New"/>
              </a:rPr>
              <a:t>NULL;</a:t>
            </a:r>
            <a:endParaRPr lang="en-US" sz="1100" dirty="0" smtClean="0">
              <a:latin typeface="+mj-lt"/>
              <a:cs typeface="Courier New"/>
            </a:endParaRPr>
          </a:p>
          <a:p>
            <a:pPr marL="17780">
              <a:lnSpc>
                <a:spcPts val="1255"/>
              </a:lnSpc>
            </a:pPr>
            <a:endParaRPr lang="en-US" sz="1100" dirty="0" smtClean="0">
              <a:latin typeface="+mj-lt"/>
              <a:cs typeface="Courier New"/>
            </a:endParaRPr>
          </a:p>
          <a:p>
            <a:pPr marL="17780" marR="0"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birthdays </a:t>
            </a:r>
            <a:r>
              <a:rPr lang="en-US" sz="1100" dirty="0" smtClean="0">
                <a:latin typeface="+mj-lt"/>
                <a:cs typeface="Calibri"/>
              </a:rPr>
              <a:t>table will contain all customers whose </a:t>
            </a:r>
            <a:r>
              <a:rPr lang="en-US" sz="1100" b="1" dirty="0" smtClean="0">
                <a:latin typeface="+mj-lt"/>
                <a:cs typeface="Calibri"/>
              </a:rPr>
              <a:t>birthday </a:t>
            </a:r>
            <a:r>
              <a:rPr lang="en-US" sz="1100" dirty="0" smtClean="0">
                <a:latin typeface="+mj-lt"/>
                <a:cs typeface="Calibri"/>
              </a:rPr>
              <a:t>column is not</a:t>
            </a:r>
            <a:r>
              <a:rPr lang="en-US" sz="1100" spc="-105" dirty="0" smtClean="0">
                <a:latin typeface="+mj-lt"/>
                <a:cs typeface="Calibri"/>
              </a:rPr>
              <a:t> </a:t>
            </a:r>
            <a:r>
              <a:rPr lang="en-US" sz="1100" dirty="0" smtClean="0">
                <a:latin typeface="+mj-lt"/>
                <a:cs typeface="Calibri"/>
              </a:rPr>
              <a:t>null.</a:t>
            </a:r>
          </a:p>
          <a:p>
            <a:pPr marL="17780">
              <a:lnSpc>
                <a:spcPts val="1255"/>
              </a:lnSpc>
            </a:pPr>
            <a:endParaRPr lang="en-US" sz="1100" dirty="0" smtClean="0">
              <a:latin typeface="+mj-lt"/>
              <a:cs typeface="Courier New"/>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28</a:t>
            </a:fld>
            <a:endParaRPr lang="en-US" dirty="0"/>
          </a:p>
        </p:txBody>
      </p:sp>
    </p:spTree>
    <p:extLst>
      <p:ext uri="{BB962C8B-B14F-4D97-AF65-F5344CB8AC3E}">
        <p14:creationId xmlns:p14="http://schemas.microsoft.com/office/powerpoint/2010/main" val="245507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Storing Results to a</a:t>
            </a:r>
            <a:r>
              <a:rPr lang="en-US" sz="1100" b="1" spc="-55" dirty="0" smtClean="0">
                <a:latin typeface="+mj-lt"/>
                <a:cs typeface="Calibri"/>
              </a:rPr>
              <a:t> </a:t>
            </a:r>
            <a:r>
              <a:rPr lang="en-US" sz="1100" b="1" spc="-5" dirty="0" smtClean="0">
                <a:latin typeface="+mj-lt"/>
                <a:cs typeface="Calibri"/>
              </a:rPr>
              <a:t>File</a:t>
            </a:r>
            <a:endParaRPr lang="en-US" sz="1100" dirty="0" smtClean="0">
              <a:latin typeface="+mj-lt"/>
              <a:cs typeface="Calibri"/>
            </a:endParaRPr>
          </a:p>
          <a:p>
            <a:pPr marL="12700">
              <a:lnSpc>
                <a:spcPct val="100000"/>
              </a:lnSpc>
              <a:spcBef>
                <a:spcPts val="1255"/>
              </a:spcBef>
            </a:pPr>
            <a:r>
              <a:rPr lang="en-US" sz="1100" dirty="0" smtClean="0">
                <a:latin typeface="+mj-lt"/>
                <a:cs typeface="Calibri"/>
              </a:rPr>
              <a:t>The following command outputs the </a:t>
            </a:r>
            <a:r>
              <a:rPr lang="en-US" sz="1100" spc="-5" dirty="0" smtClean="0">
                <a:latin typeface="+mj-lt"/>
                <a:cs typeface="Calibri"/>
              </a:rPr>
              <a:t>results </a:t>
            </a:r>
            <a:r>
              <a:rPr lang="en-US" sz="1100" dirty="0" smtClean="0">
                <a:latin typeface="+mj-lt"/>
                <a:cs typeface="Calibri"/>
              </a:rPr>
              <a:t>of a query to a file in HDFS. For</a:t>
            </a:r>
            <a:r>
              <a:rPr lang="en-US" sz="1100" spc="-65" dirty="0" smtClean="0">
                <a:latin typeface="+mj-lt"/>
                <a:cs typeface="Calibri"/>
              </a:rPr>
              <a:t> </a:t>
            </a:r>
            <a:r>
              <a:rPr lang="en-US" sz="1100" dirty="0" smtClean="0">
                <a:latin typeface="+mj-lt"/>
                <a:cs typeface="Calibri"/>
              </a:rPr>
              <a:t>example:</a:t>
            </a:r>
          </a:p>
          <a:p>
            <a:pPr marL="17780">
              <a:lnSpc>
                <a:spcPts val="1090"/>
              </a:lnSpc>
            </a:pPr>
            <a:endParaRPr lang="en-US" sz="1100" b="1" spc="25" dirty="0" smtClean="0">
              <a:latin typeface="+mj-lt"/>
              <a:cs typeface="Courier New"/>
            </a:endParaRPr>
          </a:p>
          <a:p>
            <a:pPr marL="17780">
              <a:lnSpc>
                <a:spcPts val="1090"/>
              </a:lnSpc>
            </a:pPr>
            <a:r>
              <a:rPr lang="en-US" sz="1100" b="1" spc="25" dirty="0" smtClean="0">
                <a:latin typeface="+mj-lt"/>
                <a:cs typeface="Courier New"/>
              </a:rPr>
              <a:t>INSERT OVERWRITE DIRECTORY </a:t>
            </a:r>
            <a:r>
              <a:rPr lang="en-US" sz="1100" spc="25" dirty="0" smtClean="0">
                <a:latin typeface="+mj-lt"/>
                <a:cs typeface="Courier New"/>
              </a:rPr>
              <a:t>'/user/train/</a:t>
            </a:r>
            <a:r>
              <a:rPr lang="en-US" sz="1100" spc="25" dirty="0" err="1" smtClean="0">
                <a:latin typeface="+mj-lt"/>
                <a:cs typeface="Courier New"/>
              </a:rPr>
              <a:t>ca_or_sd</a:t>
            </a:r>
            <a:r>
              <a:rPr lang="en-US" sz="1100" spc="2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select</a:t>
            </a:r>
            <a:endParaRPr lang="en-US" sz="1100" dirty="0" smtClean="0">
              <a:latin typeface="+mj-lt"/>
              <a:cs typeface="Courier New"/>
            </a:endParaRPr>
          </a:p>
          <a:p>
            <a:pPr marL="17780">
              <a:lnSpc>
                <a:spcPts val="1255"/>
              </a:lnSpc>
            </a:pPr>
            <a:r>
              <a:rPr lang="en-US" sz="1100" spc="25" dirty="0" smtClean="0">
                <a:latin typeface="+mj-lt"/>
                <a:cs typeface="Courier New"/>
              </a:rPr>
              <a:t>name, state from names where state </a:t>
            </a:r>
            <a:r>
              <a:rPr lang="en-US" sz="1100" spc="15" dirty="0" smtClean="0">
                <a:latin typeface="+mj-lt"/>
                <a:cs typeface="Courier New"/>
              </a:rPr>
              <a:t>= </a:t>
            </a:r>
            <a:r>
              <a:rPr lang="en-US" sz="1100" spc="25" dirty="0" smtClean="0">
                <a:latin typeface="+mj-lt"/>
                <a:cs typeface="Courier New"/>
              </a:rPr>
              <a:t>'CA' </a:t>
            </a:r>
            <a:r>
              <a:rPr lang="en-US" sz="1100" spc="20" dirty="0" smtClean="0">
                <a:latin typeface="+mj-lt"/>
                <a:cs typeface="Courier New"/>
              </a:rPr>
              <a:t>or </a:t>
            </a:r>
            <a:r>
              <a:rPr lang="en-US" sz="1100" spc="25" dirty="0" smtClean="0">
                <a:latin typeface="+mj-lt"/>
                <a:cs typeface="Courier New"/>
              </a:rPr>
              <a:t>state </a:t>
            </a:r>
            <a:r>
              <a:rPr lang="en-US" sz="1100" spc="15" dirty="0" smtClean="0">
                <a:latin typeface="+mj-lt"/>
                <a:cs typeface="Courier New"/>
              </a:rPr>
              <a:t>=</a:t>
            </a:r>
            <a:r>
              <a:rPr lang="en-US" sz="1100" spc="160" dirty="0" smtClean="0">
                <a:latin typeface="+mj-lt"/>
                <a:cs typeface="Courier New"/>
              </a:rPr>
              <a:t> </a:t>
            </a:r>
            <a:r>
              <a:rPr lang="en-US" sz="1100" spc="25" dirty="0" smtClean="0">
                <a:latin typeface="+mj-lt"/>
                <a:cs typeface="Courier New"/>
              </a:rPr>
              <a:t>'SD';</a:t>
            </a:r>
          </a:p>
          <a:p>
            <a:pPr marL="17780">
              <a:lnSpc>
                <a:spcPts val="1255"/>
              </a:lnSpc>
            </a:pPr>
            <a:endParaRPr lang="en-US" sz="1100" spc="25" dirty="0" smtClean="0">
              <a:latin typeface="+mj-lt"/>
              <a:cs typeface="Courier New"/>
            </a:endParaRPr>
          </a:p>
          <a:p>
            <a:pPr marL="12700">
              <a:lnSpc>
                <a:spcPct val="100000"/>
              </a:lnSpc>
            </a:pPr>
            <a:r>
              <a:rPr lang="en-US" sz="1100" spc="-5" dirty="0" smtClean="0">
                <a:latin typeface="+mj-lt"/>
                <a:cs typeface="Calibri"/>
              </a:rPr>
              <a:t>You </a:t>
            </a:r>
            <a:r>
              <a:rPr lang="en-US" sz="1100" dirty="0" smtClean="0">
                <a:latin typeface="+mj-lt"/>
                <a:cs typeface="Calibri"/>
              </a:rPr>
              <a:t>can also output the results of a query to a file on the local file system by adding</a:t>
            </a:r>
            <a:r>
              <a:rPr lang="en-US" sz="1100" spc="-90" dirty="0" smtClean="0">
                <a:latin typeface="+mj-lt"/>
                <a:cs typeface="Calibri"/>
              </a:rPr>
              <a:t> </a:t>
            </a:r>
            <a:r>
              <a:rPr lang="en-US" sz="1100" dirty="0" smtClean="0">
                <a:latin typeface="+mj-lt"/>
                <a:cs typeface="Calibri"/>
              </a:rPr>
              <a:t>the</a:t>
            </a:r>
          </a:p>
          <a:p>
            <a:pPr marL="12700">
              <a:lnSpc>
                <a:spcPct val="100000"/>
              </a:lnSpc>
              <a:spcBef>
                <a:spcPts val="25"/>
              </a:spcBef>
            </a:pPr>
            <a:r>
              <a:rPr lang="en-US" sz="1100" b="1" dirty="0" smtClean="0">
                <a:latin typeface="+mj-lt"/>
                <a:cs typeface="Calibri"/>
              </a:rPr>
              <a:t>LOCAL</a:t>
            </a:r>
            <a:r>
              <a:rPr lang="en-US" sz="1100" b="1" spc="-105" dirty="0" smtClean="0">
                <a:latin typeface="+mj-lt"/>
                <a:cs typeface="Calibri"/>
              </a:rPr>
              <a:t> </a:t>
            </a:r>
            <a:r>
              <a:rPr lang="en-US" sz="1100" dirty="0" smtClean="0">
                <a:latin typeface="+mj-lt"/>
                <a:cs typeface="Calibri"/>
              </a:rPr>
              <a:t>keyword:</a:t>
            </a:r>
          </a:p>
          <a:p>
            <a:pPr marL="17780">
              <a:lnSpc>
                <a:spcPts val="1255"/>
              </a:lnSpc>
            </a:pPr>
            <a:endParaRPr lang="en-US" sz="1100" dirty="0" smtClean="0">
              <a:latin typeface="+mj-lt"/>
              <a:cs typeface="Courier New"/>
            </a:endParaRPr>
          </a:p>
          <a:p>
            <a:pPr marL="17780">
              <a:lnSpc>
                <a:spcPts val="1090"/>
              </a:lnSpc>
            </a:pPr>
            <a:r>
              <a:rPr lang="en-US" sz="1100" spc="25" dirty="0" smtClean="0">
                <a:latin typeface="+mj-lt"/>
                <a:cs typeface="Courier New"/>
              </a:rPr>
              <a:t>INSERT OVERWRITE </a:t>
            </a:r>
            <a:r>
              <a:rPr lang="en-US" sz="1100" b="1" spc="25" dirty="0" smtClean="0">
                <a:latin typeface="+mj-lt"/>
                <a:cs typeface="Courier New"/>
              </a:rPr>
              <a:t>LOCAL </a:t>
            </a:r>
            <a:r>
              <a:rPr lang="en-US" sz="1100" spc="25" dirty="0" smtClean="0">
                <a:latin typeface="+mj-lt"/>
                <a:cs typeface="Courier New"/>
              </a:rPr>
              <a:t>DIRECTORY '/</a:t>
            </a:r>
            <a:r>
              <a:rPr lang="en-US" sz="1100" spc="25" dirty="0" err="1" smtClean="0">
                <a:latin typeface="+mj-lt"/>
                <a:cs typeface="Courier New"/>
              </a:rPr>
              <a:t>tmp</a:t>
            </a:r>
            <a:r>
              <a:rPr lang="en-US" sz="1100" spc="25" dirty="0" smtClean="0">
                <a:latin typeface="+mj-lt"/>
                <a:cs typeface="Courier New"/>
              </a:rPr>
              <a:t>/</a:t>
            </a:r>
            <a:r>
              <a:rPr lang="en-US" sz="1100" spc="25" dirty="0" err="1" smtClean="0">
                <a:latin typeface="+mj-lt"/>
                <a:cs typeface="Courier New"/>
              </a:rPr>
              <a:t>myresults</a:t>
            </a:r>
            <a:r>
              <a:rPr lang="en-US" sz="1100" spc="25" dirty="0" smtClean="0">
                <a:latin typeface="+mj-lt"/>
                <a:cs typeface="Courier New"/>
              </a:rPr>
              <a:t>/' SELECT</a:t>
            </a:r>
            <a:r>
              <a:rPr lang="en-US" sz="1100" spc="1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7780">
              <a:lnSpc>
                <a:spcPts val="1255"/>
              </a:lnSpc>
            </a:pPr>
            <a:r>
              <a:rPr lang="en-US" sz="1100" spc="25" dirty="0" smtClean="0">
                <a:latin typeface="+mj-lt"/>
                <a:cs typeface="Courier New"/>
              </a:rPr>
              <a:t>FROM </a:t>
            </a:r>
            <a:r>
              <a:rPr lang="en-US" sz="1100" spc="25" dirty="0" err="1" smtClean="0">
                <a:latin typeface="+mj-lt"/>
                <a:cs typeface="Courier New"/>
              </a:rPr>
              <a:t>bucketnames</a:t>
            </a:r>
            <a:r>
              <a:rPr lang="en-US" sz="1100" spc="25" dirty="0" smtClean="0">
                <a:latin typeface="+mj-lt"/>
                <a:cs typeface="Courier New"/>
              </a:rPr>
              <a:t> ORDER </a:t>
            </a:r>
            <a:r>
              <a:rPr lang="en-US" sz="1100" spc="20" dirty="0" smtClean="0">
                <a:latin typeface="+mj-lt"/>
                <a:cs typeface="Courier New"/>
              </a:rPr>
              <a:t>BY </a:t>
            </a:r>
            <a:r>
              <a:rPr lang="en-US" sz="1100" spc="25" dirty="0" smtClean="0">
                <a:latin typeface="+mj-lt"/>
                <a:cs typeface="Courier New"/>
              </a:rPr>
              <a:t>age;</a:t>
            </a:r>
            <a:endParaRPr lang="en-US" sz="1100" dirty="0" smtClean="0">
              <a:latin typeface="+mj-lt"/>
              <a:cs typeface="Courier New"/>
            </a:endParaRPr>
          </a:p>
          <a:p>
            <a:pPr marL="17780">
              <a:lnSpc>
                <a:spcPts val="1255"/>
              </a:lnSpc>
            </a:pPr>
            <a:endParaRPr lang="en-US" sz="1100" dirty="0" smtClean="0">
              <a:latin typeface="+mj-lt"/>
              <a:cs typeface="Courier New"/>
            </a:endParaRPr>
          </a:p>
          <a:p>
            <a:endParaRPr lang="en-US" sz="1100" dirty="0" smtClean="0">
              <a:latin typeface="+mj-lt"/>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30</a:t>
            </a:fld>
            <a:endParaRPr lang="en-US" dirty="0"/>
          </a:p>
        </p:txBody>
      </p:sp>
    </p:spTree>
    <p:extLst>
      <p:ext uri="{BB962C8B-B14F-4D97-AF65-F5344CB8AC3E}">
        <p14:creationId xmlns:p14="http://schemas.microsoft.com/office/powerpoint/2010/main" val="356527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Computing Table</a:t>
            </a:r>
            <a:r>
              <a:rPr lang="en-US" sz="1100" b="1" spc="-55" dirty="0" smtClean="0">
                <a:latin typeface="+mj-lt"/>
                <a:cs typeface="Calibri"/>
              </a:rPr>
              <a:t> </a:t>
            </a:r>
            <a:r>
              <a:rPr lang="en-US" sz="1100" b="1" spc="-5" dirty="0" smtClean="0">
                <a:latin typeface="+mj-lt"/>
                <a:cs typeface="Calibri"/>
              </a:rPr>
              <a:t>Statistics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Hive can store table and </a:t>
            </a:r>
            <a:r>
              <a:rPr lang="en-US" sz="1100" spc="-5" dirty="0" smtClean="0">
                <a:latin typeface="+mj-lt"/>
                <a:cs typeface="Calibri"/>
              </a:rPr>
              <a:t>partition </a:t>
            </a:r>
            <a:r>
              <a:rPr lang="en-US" sz="1100" dirty="0" smtClean="0">
                <a:latin typeface="+mj-lt"/>
                <a:cs typeface="Calibri"/>
              </a:rPr>
              <a:t>statistics in its metastore. There are two types of</a:t>
            </a:r>
            <a:r>
              <a:rPr lang="en-US" sz="1100" spc="-55" dirty="0" smtClean="0">
                <a:latin typeface="+mj-lt"/>
                <a:cs typeface="Calibri"/>
              </a:rPr>
              <a:t> </a:t>
            </a:r>
            <a:r>
              <a:rPr lang="en-US" sz="1100" dirty="0" smtClean="0">
                <a:latin typeface="+mj-lt"/>
                <a:cs typeface="Calibri"/>
              </a:rPr>
              <a:t>table  statistics currently supported by</a:t>
            </a:r>
            <a:r>
              <a:rPr lang="en-US" sz="1100" spc="-100" dirty="0" smtClean="0">
                <a:latin typeface="+mj-lt"/>
                <a:cs typeface="Calibri"/>
              </a:rPr>
              <a:t> </a:t>
            </a:r>
            <a:r>
              <a:rPr lang="en-US" sz="1100" dirty="0" smtClean="0">
                <a:latin typeface="+mj-lt"/>
                <a:cs typeface="Calibri"/>
              </a:rPr>
              <a:t>Hive:</a:t>
            </a:r>
          </a:p>
          <a:p>
            <a:pPr>
              <a:lnSpc>
                <a:spcPct val="100000"/>
              </a:lnSpc>
              <a:spcBef>
                <a:spcPts val="15"/>
              </a:spcBef>
            </a:pPr>
            <a:endParaRPr lang="en-US" sz="1100" dirty="0" smtClean="0">
              <a:latin typeface="+mj-lt"/>
              <a:cs typeface="Times New Roman"/>
            </a:endParaRPr>
          </a:p>
          <a:p>
            <a:pPr marL="469900" marR="226060" indent="-228600">
              <a:lnSpc>
                <a:spcPct val="103299"/>
              </a:lnSpc>
              <a:buFont typeface="Symbol"/>
              <a:buChar char=""/>
              <a:tabLst>
                <a:tab pos="469265" algn="l"/>
                <a:tab pos="469900" algn="l"/>
              </a:tabLst>
            </a:pPr>
            <a:r>
              <a:rPr lang="en-US" sz="1100" b="1" spc="-5" dirty="0" smtClean="0">
                <a:latin typeface="+mj-lt"/>
                <a:cs typeface="Calibri"/>
              </a:rPr>
              <a:t>Table and partition statistics</a:t>
            </a:r>
            <a:r>
              <a:rPr lang="en-US" sz="1100" spc="-5" dirty="0" smtClean="0">
                <a:latin typeface="+mj-lt"/>
                <a:cs typeface="Calibri"/>
              </a:rPr>
              <a:t>: </a:t>
            </a:r>
            <a:r>
              <a:rPr lang="en-US" sz="1100" dirty="0" smtClean="0">
                <a:latin typeface="+mj-lt"/>
                <a:cs typeface="Calibri"/>
              </a:rPr>
              <a:t>number of rows, number of files, raw data size,  number of</a:t>
            </a:r>
            <a:r>
              <a:rPr lang="en-US" sz="1100" spc="-100" dirty="0" smtClean="0">
                <a:latin typeface="+mj-lt"/>
                <a:cs typeface="Calibri"/>
              </a:rPr>
              <a:t> </a:t>
            </a:r>
            <a:r>
              <a:rPr lang="en-US" sz="1100" dirty="0" smtClean="0">
                <a:latin typeface="+mj-lt"/>
                <a:cs typeface="Calibri"/>
              </a:rPr>
              <a:t>partitions.</a:t>
            </a:r>
          </a:p>
          <a:p>
            <a:pPr>
              <a:lnSpc>
                <a:spcPct val="100000"/>
              </a:lnSpc>
              <a:spcBef>
                <a:spcPts val="30"/>
              </a:spcBef>
              <a:buFont typeface="Symbol"/>
              <a:buChar char=""/>
            </a:pPr>
            <a:endParaRPr lang="en-US" sz="1100" dirty="0" smtClean="0">
              <a:latin typeface="+mj-lt"/>
              <a:cs typeface="Times New Roman"/>
            </a:endParaRPr>
          </a:p>
          <a:p>
            <a:pPr marL="469900" marR="194945" indent="-228600">
              <a:lnSpc>
                <a:spcPct val="102200"/>
              </a:lnSpc>
              <a:buFont typeface="Symbol"/>
              <a:buChar char=""/>
              <a:tabLst>
                <a:tab pos="469265" algn="l"/>
                <a:tab pos="469900" algn="l"/>
              </a:tabLst>
            </a:pPr>
            <a:r>
              <a:rPr lang="en-US" sz="1100" b="1" spc="-5" dirty="0" smtClean="0">
                <a:latin typeface="+mj-lt"/>
                <a:cs typeface="Calibri"/>
              </a:rPr>
              <a:t>Column Level Top </a:t>
            </a:r>
            <a:r>
              <a:rPr lang="en-US" sz="1100" b="1" dirty="0" smtClean="0">
                <a:latin typeface="+mj-lt"/>
                <a:cs typeface="Calibri"/>
              </a:rPr>
              <a:t>K </a:t>
            </a:r>
            <a:r>
              <a:rPr lang="en-US" sz="1100" b="1" spc="-5" dirty="0" smtClean="0">
                <a:latin typeface="+mj-lt"/>
                <a:cs typeface="Calibri"/>
              </a:rPr>
              <a:t>statistics</a:t>
            </a:r>
            <a:r>
              <a:rPr lang="en-US" sz="1100" spc="-5" dirty="0" smtClean="0">
                <a:latin typeface="+mj-lt"/>
                <a:cs typeface="Calibri"/>
              </a:rPr>
              <a:t>: number </a:t>
            </a:r>
            <a:r>
              <a:rPr lang="en-US" sz="1100" dirty="0" smtClean="0">
                <a:latin typeface="+mj-lt"/>
                <a:cs typeface="Calibri"/>
              </a:rPr>
              <a:t>of null values, </a:t>
            </a:r>
            <a:r>
              <a:rPr lang="en-US" sz="1100" spc="-5" dirty="0" smtClean="0">
                <a:latin typeface="+mj-lt"/>
                <a:cs typeface="Calibri"/>
              </a:rPr>
              <a:t>number </a:t>
            </a:r>
            <a:r>
              <a:rPr lang="en-US" sz="1100" dirty="0" smtClean="0">
                <a:latin typeface="+mj-lt"/>
                <a:cs typeface="Calibri"/>
              </a:rPr>
              <a:t>of true/false  values, maximum and minimum values, estimate of number of distinct</a:t>
            </a:r>
            <a:r>
              <a:rPr lang="en-US" sz="1100" spc="-100" dirty="0" smtClean="0">
                <a:latin typeface="+mj-lt"/>
                <a:cs typeface="Calibri"/>
              </a:rPr>
              <a:t> </a:t>
            </a:r>
            <a:r>
              <a:rPr lang="en-US" sz="1100" dirty="0" smtClean="0">
                <a:latin typeface="+mj-lt"/>
                <a:cs typeface="Calibri"/>
              </a:rPr>
              <a:t>values,  average column length, maximum column length, and height balanced  histograms.</a:t>
            </a:r>
          </a:p>
          <a:p>
            <a:endParaRPr lang="en-US" sz="1100" dirty="0" smtClean="0">
              <a:latin typeface="+mj-lt"/>
            </a:endParaRPr>
          </a:p>
          <a:p>
            <a:pPr>
              <a:lnSpc>
                <a:spcPct val="100000"/>
              </a:lnSpc>
              <a:spcBef>
                <a:spcPts val="35"/>
              </a:spcBef>
            </a:pPr>
            <a:endParaRPr lang="en-US" sz="1100" dirty="0" smtClean="0">
              <a:latin typeface="+mj-lt"/>
              <a:cs typeface="Times New Roman"/>
            </a:endParaRPr>
          </a:p>
          <a:p>
            <a:pPr marL="170180" marR="283210">
              <a:lnSpc>
                <a:spcPct val="101699"/>
              </a:lnSpc>
            </a:pPr>
            <a:r>
              <a:rPr lang="en-US" sz="1100" b="1" dirty="0" smtClean="0">
                <a:latin typeface="+mj-lt"/>
                <a:cs typeface="Calibri"/>
              </a:rPr>
              <a:t>IMPORTANT</a:t>
            </a:r>
            <a:r>
              <a:rPr lang="en-US" sz="1100" dirty="0" smtClean="0">
                <a:latin typeface="+mj-lt"/>
                <a:cs typeface="Calibri"/>
              </a:rPr>
              <a:t>: Column statistics are computed using the </a:t>
            </a:r>
            <a:r>
              <a:rPr lang="en-US" sz="1100" i="1" dirty="0" smtClean="0">
                <a:latin typeface="+mj-lt"/>
                <a:cs typeface="Calibri"/>
              </a:rPr>
              <a:t>top K </a:t>
            </a:r>
            <a:r>
              <a:rPr lang="en-US" sz="1100" i="1" spc="-5" dirty="0" smtClean="0">
                <a:latin typeface="+mj-lt"/>
                <a:cs typeface="Calibri"/>
              </a:rPr>
              <a:t>algorithm</a:t>
            </a:r>
            <a:r>
              <a:rPr lang="en-US" sz="1100" spc="-5" dirty="0" smtClean="0">
                <a:latin typeface="+mj-lt"/>
                <a:cs typeface="Calibri"/>
              </a:rPr>
              <a:t>;  </a:t>
            </a:r>
            <a:r>
              <a:rPr lang="en-US" sz="1100" dirty="0" smtClean="0">
                <a:latin typeface="+mj-lt"/>
                <a:cs typeface="Calibri"/>
              </a:rPr>
              <a:t>hence the </a:t>
            </a:r>
            <a:r>
              <a:rPr lang="en-US" sz="1100" spc="-5" dirty="0" smtClean="0">
                <a:latin typeface="+mj-lt"/>
                <a:cs typeface="Calibri"/>
              </a:rPr>
              <a:t>name </a:t>
            </a:r>
            <a:r>
              <a:rPr lang="en-US" sz="1100" dirty="0" smtClean="0">
                <a:latin typeface="+mj-lt"/>
                <a:cs typeface="Calibri"/>
              </a:rPr>
              <a:t>Top K statistics. Column statistics is still a work in progress  and has not been included in the current stable release of</a:t>
            </a:r>
            <a:r>
              <a:rPr lang="en-US" sz="1100" spc="-100" dirty="0" smtClean="0">
                <a:latin typeface="+mj-lt"/>
                <a:cs typeface="Calibri"/>
              </a:rPr>
              <a:t> </a:t>
            </a:r>
            <a:r>
              <a:rPr lang="en-US" sz="1100" dirty="0" smtClean="0">
                <a:latin typeface="+mj-lt"/>
                <a:cs typeface="Calibri"/>
              </a:rPr>
              <a:t>Hive.</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ANALYZE TABLE </a:t>
            </a:r>
            <a:r>
              <a:rPr lang="en-US" sz="1100" dirty="0" smtClean="0">
                <a:latin typeface="+mj-lt"/>
                <a:cs typeface="Calibri"/>
              </a:rPr>
              <a:t>command gathers statistics for a table, partition and columns</a:t>
            </a:r>
            <a:r>
              <a:rPr lang="en-US" sz="1100" spc="-105" dirty="0" smtClean="0">
                <a:latin typeface="+mj-lt"/>
                <a:cs typeface="Calibri"/>
              </a:rPr>
              <a:t> </a:t>
            </a:r>
            <a:r>
              <a:rPr lang="en-US" sz="1100" dirty="0" smtClean="0">
                <a:latin typeface="+mj-lt"/>
                <a:cs typeface="Calibri"/>
              </a:rPr>
              <a:t>and  writes them to the Hive metastore. To </a:t>
            </a:r>
            <a:r>
              <a:rPr lang="en-US" sz="1100" spc="-5" dirty="0" smtClean="0">
                <a:latin typeface="+mj-lt"/>
                <a:cs typeface="Calibri"/>
              </a:rPr>
              <a:t>compute </a:t>
            </a:r>
            <a:r>
              <a:rPr lang="en-US" sz="1100" dirty="0" smtClean="0">
                <a:latin typeface="+mj-lt"/>
                <a:cs typeface="Calibri"/>
              </a:rPr>
              <a:t>table statistics, the syntax looks</a:t>
            </a:r>
            <a:r>
              <a:rPr lang="en-US" sz="1100" spc="-65" dirty="0" smtClean="0">
                <a:latin typeface="+mj-lt"/>
                <a:cs typeface="Calibri"/>
              </a:rPr>
              <a:t> </a:t>
            </a:r>
            <a:r>
              <a:rPr lang="en-US" sz="1100" dirty="0" smtClean="0">
                <a:latin typeface="+mj-lt"/>
                <a:cs typeface="Calibri"/>
              </a:rPr>
              <a:t>like:</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ANALYZE TABLE </a:t>
            </a:r>
            <a:r>
              <a:rPr lang="en-US" sz="1100" i="1" spc="25" dirty="0" smtClean="0">
                <a:latin typeface="+mj-lt"/>
                <a:cs typeface="Courier New"/>
              </a:rPr>
              <a:t>tablename </a:t>
            </a:r>
            <a:r>
              <a:rPr lang="en-US" sz="1100" spc="25" dirty="0" smtClean="0">
                <a:latin typeface="+mj-lt"/>
                <a:cs typeface="Courier New"/>
              </a:rPr>
              <a:t>COMPUTE</a:t>
            </a:r>
            <a:r>
              <a:rPr lang="en-US" sz="1100" spc="60" dirty="0" smtClean="0">
                <a:latin typeface="+mj-lt"/>
                <a:cs typeface="Courier New"/>
              </a:rPr>
              <a:t> </a:t>
            </a:r>
            <a:r>
              <a:rPr lang="en-US" sz="1100" spc="25" dirty="0" smtClean="0">
                <a:latin typeface="+mj-lt"/>
                <a:cs typeface="Courier New"/>
              </a:rPr>
              <a:t>STATISTICS;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For computing stats on partitions, use the </a:t>
            </a:r>
            <a:r>
              <a:rPr lang="en-US" sz="1100" b="1" dirty="0" smtClean="0">
                <a:latin typeface="+mj-lt"/>
                <a:cs typeface="Calibri"/>
              </a:rPr>
              <a:t>PARTITION</a:t>
            </a:r>
            <a:r>
              <a:rPr lang="en-US" sz="1100" b="1" spc="-105" dirty="0" smtClean="0">
                <a:latin typeface="+mj-lt"/>
                <a:cs typeface="Calibri"/>
              </a:rPr>
              <a:t> </a:t>
            </a:r>
            <a:r>
              <a:rPr lang="en-US" sz="1100" dirty="0" smtClean="0">
                <a:latin typeface="+mj-lt"/>
                <a:cs typeface="Calibri"/>
              </a:rPr>
              <a:t>command:</a:t>
            </a:r>
          </a:p>
          <a:p>
            <a:pPr marL="17780">
              <a:lnSpc>
                <a:spcPts val="1090"/>
              </a:lnSpc>
            </a:pPr>
            <a:r>
              <a:rPr lang="en-US" sz="1100" spc="25" dirty="0" smtClean="0">
                <a:latin typeface="+mj-lt"/>
                <a:cs typeface="Courier New"/>
              </a:rPr>
              <a:t>ANALYZE TABLE </a:t>
            </a:r>
            <a:r>
              <a:rPr lang="en-US" sz="1100" i="1" spc="25" dirty="0" smtClean="0">
                <a:latin typeface="+mj-lt"/>
                <a:cs typeface="Courier New"/>
              </a:rPr>
              <a:t>tablename </a:t>
            </a:r>
            <a:r>
              <a:rPr lang="en-US" sz="1100" spc="25" dirty="0" smtClean="0">
                <a:latin typeface="+mj-lt"/>
                <a:cs typeface="Courier New"/>
              </a:rPr>
              <a:t>PARTITION(</a:t>
            </a:r>
            <a:r>
              <a:rPr lang="en-US" sz="1100" i="1" spc="25" dirty="0" smtClean="0">
                <a:latin typeface="+mj-lt"/>
                <a:cs typeface="Courier New"/>
              </a:rPr>
              <a:t>part1</a:t>
            </a:r>
            <a:r>
              <a:rPr lang="en-US" sz="1100" spc="25" dirty="0" smtClean="0">
                <a:latin typeface="+mj-lt"/>
                <a:cs typeface="Courier New"/>
              </a:rPr>
              <a:t>, </a:t>
            </a:r>
            <a:r>
              <a:rPr lang="en-US" sz="1100" i="1" spc="25" dirty="0" smtClean="0">
                <a:latin typeface="+mj-lt"/>
                <a:cs typeface="Courier New"/>
              </a:rPr>
              <a:t>part2</a:t>
            </a:r>
            <a:r>
              <a:rPr lang="en-US" sz="1100" spc="25" dirty="0" smtClean="0">
                <a:latin typeface="+mj-lt"/>
                <a:cs typeface="Courier New"/>
              </a:rPr>
              <a:t>,..)</a:t>
            </a:r>
            <a:r>
              <a:rPr lang="en-US" sz="1100" spc="105" dirty="0" smtClean="0">
                <a:latin typeface="+mj-lt"/>
                <a:cs typeface="Courier New"/>
              </a:rPr>
              <a:t> </a:t>
            </a:r>
            <a:r>
              <a:rPr lang="en-US" sz="1100" spc="25" dirty="0" smtClean="0">
                <a:latin typeface="+mj-lt"/>
                <a:cs typeface="Courier New"/>
              </a:rPr>
              <a:t>COMPUTE</a:t>
            </a:r>
            <a:endParaRPr lang="en-US" sz="1100" dirty="0" smtClean="0">
              <a:latin typeface="+mj-lt"/>
              <a:cs typeface="Courier New"/>
            </a:endParaRPr>
          </a:p>
          <a:p>
            <a:pPr marL="17780">
              <a:lnSpc>
                <a:spcPts val="1255"/>
              </a:lnSpc>
            </a:pPr>
            <a:r>
              <a:rPr lang="en-US" sz="1100" spc="25" dirty="0" smtClean="0">
                <a:latin typeface="+mj-lt"/>
                <a:cs typeface="Courier New"/>
              </a:rPr>
              <a:t>STATISTICS</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ANALYZE </a:t>
            </a:r>
            <a:r>
              <a:rPr lang="en-US" sz="1100" dirty="0" smtClean="0">
                <a:latin typeface="+mj-lt"/>
                <a:cs typeface="Calibri"/>
              </a:rPr>
              <a:t>command runs a MapReduce job that processes the entire table.</a:t>
            </a:r>
            <a:r>
              <a:rPr lang="en-US" sz="1100" spc="-105" dirty="0" smtClean="0">
                <a:latin typeface="+mj-lt"/>
                <a:cs typeface="Calibri"/>
              </a:rPr>
              <a:t> </a:t>
            </a:r>
            <a:r>
              <a:rPr lang="en-US" sz="1100" dirty="0" smtClean="0">
                <a:latin typeface="+mj-lt"/>
                <a:cs typeface="Calibri"/>
              </a:rPr>
              <a:t>The  table and partition stats are output to the command</a:t>
            </a:r>
            <a:r>
              <a:rPr lang="en-US" sz="1100" spc="-100" dirty="0" smtClean="0">
                <a:latin typeface="+mj-lt"/>
                <a:cs typeface="Calibri"/>
              </a:rPr>
              <a:t> </a:t>
            </a:r>
            <a:r>
              <a:rPr lang="en-US" sz="1100" dirty="0" smtClean="0">
                <a:latin typeface="+mj-lt"/>
                <a:cs typeface="Calibri"/>
              </a:rPr>
              <a:t>window:</a:t>
            </a:r>
          </a:p>
          <a:p>
            <a:endParaRPr lang="en-US" sz="1100" dirty="0" smtClean="0">
              <a:latin typeface="+mj-lt"/>
            </a:endParaRPr>
          </a:p>
          <a:p>
            <a:pPr marL="17780">
              <a:lnSpc>
                <a:spcPts val="1090"/>
              </a:lnSpc>
            </a:pPr>
            <a:r>
              <a:rPr lang="en-US" sz="1100" spc="25" dirty="0" smtClean="0">
                <a:latin typeface="+mj-lt"/>
                <a:cs typeface="Courier New"/>
              </a:rPr>
              <a:t>Table </a:t>
            </a:r>
            <a:r>
              <a:rPr lang="en-US" sz="1100" spc="25" dirty="0" err="1" smtClean="0">
                <a:latin typeface="+mj-lt"/>
                <a:cs typeface="Courier New"/>
              </a:rPr>
              <a:t>default.customers</a:t>
            </a:r>
            <a:r>
              <a:rPr lang="en-US" sz="1100" spc="25" dirty="0" smtClean="0">
                <a:latin typeface="+mj-lt"/>
                <a:cs typeface="Courier New"/>
              </a:rPr>
              <a:t> stats: [</a:t>
            </a:r>
            <a:r>
              <a:rPr lang="en-US" sz="1100" spc="25" dirty="0" err="1" smtClean="0">
                <a:latin typeface="+mj-lt"/>
                <a:cs typeface="Courier New"/>
              </a:rPr>
              <a:t>num_partitions</a:t>
            </a:r>
            <a:r>
              <a:rPr lang="en-US" sz="1100" spc="25" dirty="0" smtClean="0">
                <a:latin typeface="+mj-lt"/>
                <a:cs typeface="Courier New"/>
              </a:rPr>
              <a:t>:</a:t>
            </a:r>
            <a:r>
              <a:rPr lang="en-US" sz="1100" spc="80" dirty="0" smtClean="0">
                <a:latin typeface="+mj-lt"/>
                <a:cs typeface="Courier New"/>
              </a:rPr>
              <a:t> </a:t>
            </a:r>
            <a:r>
              <a:rPr lang="en-US" sz="1100" spc="25" dirty="0" smtClean="0">
                <a:latin typeface="+mj-lt"/>
                <a:cs typeface="Courier New"/>
              </a:rPr>
              <a:t>0,</a:t>
            </a:r>
            <a:endParaRPr lang="en-US" sz="1100" dirty="0" smtClean="0">
              <a:latin typeface="+mj-lt"/>
              <a:cs typeface="Courier New"/>
            </a:endParaRPr>
          </a:p>
          <a:p>
            <a:pPr marL="17780">
              <a:lnSpc>
                <a:spcPts val="1250"/>
              </a:lnSpc>
            </a:pPr>
            <a:r>
              <a:rPr lang="en-US" sz="1100" spc="25" dirty="0" err="1" smtClean="0">
                <a:latin typeface="+mj-lt"/>
                <a:cs typeface="Courier New"/>
              </a:rPr>
              <a:t>num_files</a:t>
            </a:r>
            <a:r>
              <a:rPr lang="en-US" sz="1100" spc="25" dirty="0" smtClean="0">
                <a:latin typeface="+mj-lt"/>
                <a:cs typeface="Courier New"/>
              </a:rPr>
              <a:t>: </a:t>
            </a:r>
            <a:r>
              <a:rPr lang="en-US" sz="1100" spc="20" dirty="0" smtClean="0">
                <a:latin typeface="+mj-lt"/>
                <a:cs typeface="Courier New"/>
              </a:rPr>
              <a:t>11, </a:t>
            </a:r>
            <a:r>
              <a:rPr lang="en-US" sz="1100" spc="25" dirty="0" err="1" smtClean="0">
                <a:latin typeface="+mj-lt"/>
                <a:cs typeface="Courier New"/>
              </a:rPr>
              <a:t>num_rows</a:t>
            </a:r>
            <a:r>
              <a:rPr lang="en-US" sz="1100" spc="25" dirty="0" smtClean="0">
                <a:latin typeface="+mj-lt"/>
                <a:cs typeface="Courier New"/>
              </a:rPr>
              <a:t>: 891048, </a:t>
            </a:r>
            <a:r>
              <a:rPr lang="en-US" sz="1100" spc="25" dirty="0" err="1" smtClean="0">
                <a:latin typeface="+mj-lt"/>
                <a:cs typeface="Courier New"/>
              </a:rPr>
              <a:t>total_size</a:t>
            </a:r>
            <a:r>
              <a:rPr lang="en-US" sz="1100" spc="2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4605775,</a:t>
            </a:r>
            <a:endParaRPr lang="en-US" sz="1100" dirty="0" smtClean="0">
              <a:latin typeface="+mj-lt"/>
              <a:cs typeface="Courier New"/>
            </a:endParaRPr>
          </a:p>
          <a:p>
            <a:pPr marL="17780">
              <a:lnSpc>
                <a:spcPts val="1255"/>
              </a:lnSpc>
            </a:pPr>
            <a:r>
              <a:rPr lang="en-US" sz="1100" spc="25" dirty="0" err="1" smtClean="0">
                <a:latin typeface="+mj-lt"/>
                <a:cs typeface="Courier New"/>
              </a:rPr>
              <a:t>raw_data_size</a:t>
            </a:r>
            <a:r>
              <a:rPr lang="en-US" sz="1100" spc="25" dirty="0" smtClean="0">
                <a:latin typeface="+mj-lt"/>
                <a:cs typeface="Courier New"/>
              </a:rPr>
              <a:t>:</a:t>
            </a:r>
            <a:r>
              <a:rPr lang="en-US" sz="1100" spc="-25" dirty="0" smtClean="0">
                <a:latin typeface="+mj-lt"/>
                <a:cs typeface="Courier New"/>
              </a:rPr>
              <a:t> </a:t>
            </a:r>
            <a:r>
              <a:rPr lang="en-US" sz="1100" spc="25" dirty="0" smtClean="0">
                <a:latin typeface="+mj-lt"/>
                <a:cs typeface="Courier New"/>
              </a:rPr>
              <a:t>0]</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5" dirty="0" smtClean="0">
                <a:latin typeface="+mj-lt"/>
                <a:cs typeface="Calibri"/>
              </a:rPr>
              <a:t>You </a:t>
            </a:r>
            <a:r>
              <a:rPr lang="en-US" sz="1100" dirty="0" smtClean="0">
                <a:latin typeface="+mj-lt"/>
                <a:cs typeface="Calibri"/>
              </a:rPr>
              <a:t>can also view these stats of a table by running the </a:t>
            </a:r>
            <a:r>
              <a:rPr lang="en-US" sz="1100" b="1" dirty="0" smtClean="0">
                <a:latin typeface="+mj-lt"/>
                <a:cs typeface="Calibri"/>
              </a:rPr>
              <a:t>DESCRIBE</a:t>
            </a:r>
            <a:r>
              <a:rPr lang="en-US" sz="1100" b="1" spc="-95" dirty="0" smtClean="0">
                <a:latin typeface="+mj-lt"/>
                <a:cs typeface="Calibri"/>
              </a:rPr>
              <a:t> </a:t>
            </a:r>
            <a:r>
              <a:rPr lang="en-US" sz="1100" dirty="0" smtClean="0">
                <a:latin typeface="+mj-lt"/>
                <a:cs typeface="Calibri"/>
              </a:rPr>
              <a:t>command:</a:t>
            </a:r>
          </a:p>
          <a:p>
            <a:pPr marL="17780">
              <a:lnSpc>
                <a:spcPts val="1090"/>
              </a:lnSpc>
            </a:pPr>
            <a:r>
              <a:rPr lang="en-US" sz="1100" spc="25" dirty="0" smtClean="0">
                <a:latin typeface="+mj-lt"/>
                <a:cs typeface="Courier New"/>
              </a:rPr>
              <a:t>DESCRIBE FORMATTED</a:t>
            </a:r>
            <a:r>
              <a:rPr lang="en-US" sz="1100" spc="10" dirty="0" smtClean="0">
                <a:latin typeface="+mj-lt"/>
                <a:cs typeface="Courier New"/>
              </a:rPr>
              <a:t> </a:t>
            </a:r>
            <a:r>
              <a:rPr lang="en-US" sz="1100" i="1" spc="25" dirty="0" smtClean="0">
                <a:latin typeface="+mj-lt"/>
                <a:cs typeface="Courier New"/>
              </a:rPr>
              <a:t>tablename</a:t>
            </a:r>
            <a:endParaRPr lang="en-US" sz="1100" dirty="0" smtClean="0">
              <a:latin typeface="+mj-lt"/>
              <a:cs typeface="Courier New"/>
            </a:endParaRPr>
          </a:p>
          <a:p>
            <a:pPr marL="17780">
              <a:lnSpc>
                <a:spcPts val="1255"/>
              </a:lnSpc>
            </a:pPr>
            <a:r>
              <a:rPr lang="en-US" sz="1100" spc="25" dirty="0" smtClean="0">
                <a:latin typeface="+mj-lt"/>
                <a:cs typeface="Courier New"/>
              </a:rPr>
              <a:t>DESCRIBE EXTENDED</a:t>
            </a:r>
            <a:r>
              <a:rPr lang="en-US" sz="1100" spc="5" dirty="0" smtClean="0">
                <a:latin typeface="+mj-lt"/>
                <a:cs typeface="Courier New"/>
              </a:rPr>
              <a:t> </a:t>
            </a:r>
            <a:r>
              <a:rPr lang="en-US" sz="1100" i="1" spc="25" dirty="0" smtClean="0">
                <a:latin typeface="+mj-lt"/>
                <a:cs typeface="Courier New"/>
              </a:rPr>
              <a:t>tablename</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You can also specify one or more partitions to view details at the partition</a:t>
            </a:r>
            <a:r>
              <a:rPr lang="en-US" sz="1100" spc="-80" dirty="0" smtClean="0">
                <a:latin typeface="+mj-lt"/>
                <a:cs typeface="Calibri"/>
              </a:rPr>
              <a:t> </a:t>
            </a:r>
            <a:r>
              <a:rPr lang="en-US" sz="1100" spc="-5" dirty="0" smtClean="0">
                <a:latin typeface="+mj-lt"/>
                <a:cs typeface="Calibri"/>
              </a:rPr>
              <a:t>level:</a:t>
            </a:r>
            <a:endParaRPr lang="en-US" sz="1100" dirty="0" smtClean="0">
              <a:latin typeface="+mj-lt"/>
              <a:cs typeface="Calibri"/>
            </a:endParaRPr>
          </a:p>
          <a:p>
            <a:pPr marL="17780">
              <a:lnSpc>
                <a:spcPts val="1090"/>
              </a:lnSpc>
            </a:pPr>
            <a:r>
              <a:rPr lang="en-US" sz="1100" spc="25" dirty="0" smtClean="0">
                <a:latin typeface="+mj-lt"/>
                <a:cs typeface="Courier New"/>
              </a:rPr>
              <a:t>DESCRIBE EXTENDED </a:t>
            </a:r>
            <a:r>
              <a:rPr lang="en-US" sz="1100" i="1" spc="25" dirty="0" smtClean="0">
                <a:latin typeface="+mj-lt"/>
                <a:cs typeface="Courier New"/>
              </a:rPr>
              <a:t>tablename</a:t>
            </a:r>
            <a:r>
              <a:rPr lang="en-US" sz="1100" i="1" spc="70" dirty="0" smtClean="0">
                <a:latin typeface="+mj-lt"/>
                <a:cs typeface="Courier New"/>
              </a:rPr>
              <a:t> </a:t>
            </a:r>
            <a:r>
              <a:rPr lang="en-US" sz="1100" spc="25" dirty="0" smtClean="0">
                <a:latin typeface="+mj-lt"/>
                <a:cs typeface="Courier New"/>
              </a:rPr>
              <a:t>PARTITION(</a:t>
            </a:r>
            <a:r>
              <a:rPr lang="en-US" sz="1100" i="1" spc="25" dirty="0" smtClean="0">
                <a:latin typeface="+mj-lt"/>
                <a:cs typeface="Courier New"/>
              </a:rPr>
              <a:t>part1</a:t>
            </a:r>
            <a:r>
              <a:rPr lang="en-US" sz="1100" spc="25" dirty="0" smtClean="0">
                <a:latin typeface="+mj-lt"/>
                <a:cs typeface="Courier New"/>
              </a:rPr>
              <a:t>=</a:t>
            </a:r>
            <a:r>
              <a:rPr lang="en-US" sz="1100" i="1" spc="25" dirty="0" smtClean="0">
                <a:latin typeface="+mj-lt"/>
                <a:cs typeface="Courier New"/>
              </a:rPr>
              <a:t>value1</a:t>
            </a:r>
            <a:r>
              <a:rPr lang="en-US" sz="1100" spc="25" dirty="0" smtClean="0">
                <a:latin typeface="+mj-lt"/>
                <a:cs typeface="Courier New"/>
              </a:rPr>
              <a:t>,</a:t>
            </a:r>
            <a:endParaRPr lang="en-US" sz="1100" dirty="0" smtClean="0">
              <a:latin typeface="+mj-lt"/>
              <a:cs typeface="Courier New"/>
            </a:endParaRPr>
          </a:p>
          <a:p>
            <a:pPr marL="17780">
              <a:lnSpc>
                <a:spcPts val="1255"/>
              </a:lnSpc>
            </a:pPr>
            <a:r>
              <a:rPr lang="en-US" sz="1100" i="1" spc="25" dirty="0" smtClean="0">
                <a:latin typeface="+mj-lt"/>
                <a:cs typeface="Courier New"/>
              </a:rPr>
              <a:t>part2</a:t>
            </a:r>
            <a:r>
              <a:rPr lang="en-US" sz="1100" spc="25" dirty="0" smtClean="0">
                <a:latin typeface="+mj-lt"/>
                <a:cs typeface="Courier New"/>
              </a:rPr>
              <a:t>=</a:t>
            </a:r>
            <a:r>
              <a:rPr lang="en-US" sz="1100" i="1" spc="25" dirty="0" smtClean="0">
                <a:latin typeface="+mj-lt"/>
                <a:cs typeface="Courier New"/>
              </a:rPr>
              <a:t>value2</a:t>
            </a:r>
            <a:r>
              <a:rPr lang="en-US" sz="1100" spc="25" dirty="0" smtClean="0">
                <a:latin typeface="+mj-lt"/>
                <a:cs typeface="Courier New"/>
              </a:rPr>
              <a:t>);</a:t>
            </a:r>
            <a:endParaRPr lang="en-US" sz="1100" dirty="0" smtClean="0">
              <a:latin typeface="+mj-lt"/>
              <a:cs typeface="Courier New"/>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32</a:t>
            </a:fld>
            <a:endParaRPr lang="en-US" dirty="0"/>
          </a:p>
        </p:txBody>
      </p:sp>
    </p:spTree>
    <p:extLst>
      <p:ext uri="{BB962C8B-B14F-4D97-AF65-F5344CB8AC3E}">
        <p14:creationId xmlns:p14="http://schemas.microsoft.com/office/powerpoint/2010/main" val="275287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2700">
              <a:lnSpc>
                <a:spcPct val="100000"/>
              </a:lnSpc>
            </a:pPr>
            <a:r>
              <a:rPr lang="en-US" sz="1100" b="1" spc="-5" dirty="0" smtClean="0">
                <a:latin typeface="+mj-lt"/>
                <a:cs typeface="Calibri"/>
              </a:rPr>
              <a:t>Hive File</a:t>
            </a:r>
            <a:r>
              <a:rPr lang="en-US" sz="1100" b="1" spc="-65" dirty="0" smtClean="0">
                <a:latin typeface="+mj-lt"/>
                <a:cs typeface="Calibri"/>
              </a:rPr>
              <a:t> </a:t>
            </a:r>
            <a:r>
              <a:rPr lang="en-US" sz="1100" b="1" spc="-5" dirty="0" smtClean="0">
                <a:latin typeface="+mj-lt"/>
                <a:cs typeface="Calibri"/>
              </a:rPr>
              <a:t>Formats</a:t>
            </a:r>
            <a:endParaRPr lang="en-US" sz="1100" dirty="0" smtClean="0">
              <a:latin typeface="+mj-lt"/>
              <a:cs typeface="Calibri"/>
            </a:endParaRPr>
          </a:p>
          <a:p>
            <a:pPr marL="12700" marR="22225">
              <a:lnSpc>
                <a:spcPct val="101699"/>
              </a:lnSpc>
              <a:spcBef>
                <a:spcPts val="1230"/>
              </a:spcBef>
            </a:pPr>
            <a:r>
              <a:rPr lang="en-US" sz="1100" dirty="0" smtClean="0">
                <a:latin typeface="+mj-lt"/>
                <a:cs typeface="Calibri"/>
              </a:rPr>
              <a:t>As you have seen, Hive does not store data. The data for a table is stored in HDFS in</a:t>
            </a:r>
            <a:r>
              <a:rPr lang="en-US" sz="1100" spc="-105" dirty="0" smtClean="0">
                <a:latin typeface="+mj-lt"/>
                <a:cs typeface="Calibri"/>
              </a:rPr>
              <a:t> </a:t>
            </a:r>
            <a:r>
              <a:rPr lang="en-US" sz="1100" dirty="0" smtClean="0">
                <a:latin typeface="+mj-lt"/>
                <a:cs typeface="Calibri"/>
              </a:rPr>
              <a:t>one  of the following</a:t>
            </a:r>
            <a:r>
              <a:rPr lang="en-US" sz="1100" spc="-100" dirty="0" smtClean="0">
                <a:latin typeface="+mj-lt"/>
                <a:cs typeface="Calibri"/>
              </a:rPr>
              <a:t> </a:t>
            </a:r>
            <a:r>
              <a:rPr lang="en-US" sz="1100" dirty="0" smtClean="0">
                <a:latin typeface="+mj-lt"/>
                <a:cs typeface="Calibri"/>
              </a:rPr>
              <a:t>formats:</a:t>
            </a:r>
          </a:p>
          <a:p>
            <a:pPr>
              <a:lnSpc>
                <a:spcPct val="100000"/>
              </a:lnSpc>
              <a:spcBef>
                <a:spcPts val="5"/>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smtClean="0">
                <a:latin typeface="+mj-lt"/>
                <a:cs typeface="Calibri"/>
              </a:rPr>
              <a:t>Text file</a:t>
            </a:r>
            <a:r>
              <a:rPr lang="en-US" sz="1100" spc="-5" dirty="0" smtClean="0">
                <a:latin typeface="+mj-lt"/>
                <a:cs typeface="Calibri"/>
              </a:rPr>
              <a:t>: </a:t>
            </a:r>
            <a:r>
              <a:rPr lang="en-US" sz="1100" dirty="0" smtClean="0">
                <a:latin typeface="+mj-lt"/>
                <a:cs typeface="Calibri"/>
              </a:rPr>
              <a:t>comma, tab or other delimited file</a:t>
            </a:r>
            <a:r>
              <a:rPr lang="en-US" sz="1100" spc="-75" dirty="0" smtClean="0">
                <a:latin typeface="+mj-lt"/>
                <a:cs typeface="Calibri"/>
              </a:rPr>
              <a:t> </a:t>
            </a:r>
            <a:r>
              <a:rPr lang="en-US" sz="1100" dirty="0" smtClean="0">
                <a:latin typeface="+mj-lt"/>
                <a:cs typeface="Calibri"/>
              </a:rPr>
              <a:t>types.</a:t>
            </a:r>
          </a:p>
          <a:p>
            <a:pPr>
              <a:lnSpc>
                <a:spcPct val="100000"/>
              </a:lnSpc>
              <a:spcBef>
                <a:spcPts val="40"/>
              </a:spcBef>
              <a:buFont typeface="Symbol"/>
              <a:buChar char=""/>
            </a:pPr>
            <a:endParaRPr lang="en-US" sz="1100" dirty="0" smtClean="0">
              <a:latin typeface="+mj-lt"/>
              <a:cs typeface="Times New Roman"/>
            </a:endParaRPr>
          </a:p>
          <a:p>
            <a:pPr marL="469900" marR="5080" indent="-228600">
              <a:lnSpc>
                <a:spcPct val="103299"/>
              </a:lnSpc>
              <a:buFont typeface="Symbol"/>
              <a:buChar char=""/>
              <a:tabLst>
                <a:tab pos="469265" algn="l"/>
                <a:tab pos="469900" algn="l"/>
              </a:tabLst>
            </a:pPr>
            <a:r>
              <a:rPr lang="en-US" sz="1100" b="1" dirty="0" err="1" smtClean="0">
                <a:latin typeface="+mj-lt"/>
                <a:cs typeface="Calibri"/>
              </a:rPr>
              <a:t>SequenceFile</a:t>
            </a:r>
            <a:r>
              <a:rPr lang="en-US" sz="1100" dirty="0" smtClean="0">
                <a:latin typeface="+mj-lt"/>
                <a:cs typeface="Calibri"/>
              </a:rPr>
              <a:t>: stores serialized key/value pairs that can quickly be </a:t>
            </a:r>
            <a:r>
              <a:rPr lang="en-US" sz="1100" dirty="0" err="1" smtClean="0">
                <a:latin typeface="+mj-lt"/>
                <a:cs typeface="Calibri"/>
              </a:rPr>
              <a:t>deserialized</a:t>
            </a:r>
            <a:r>
              <a:rPr lang="en-US" sz="1100" spc="-100" dirty="0" smtClean="0">
                <a:latin typeface="+mj-lt"/>
                <a:cs typeface="Calibri"/>
              </a:rPr>
              <a:t> </a:t>
            </a:r>
            <a:r>
              <a:rPr lang="en-US" sz="1100" dirty="0" smtClean="0">
                <a:latin typeface="+mj-lt"/>
                <a:cs typeface="Calibri"/>
              </a:rPr>
              <a:t>in  Hadoop.</a:t>
            </a:r>
          </a:p>
          <a:p>
            <a:pPr>
              <a:lnSpc>
                <a:spcPct val="100000"/>
              </a:lnSpc>
              <a:spcBef>
                <a:spcPts val="15"/>
              </a:spcBef>
              <a:buFont typeface="Symbol"/>
              <a:buChar char=""/>
            </a:pPr>
            <a:endParaRPr lang="en-US" sz="1100" dirty="0" smtClean="0">
              <a:latin typeface="+mj-lt"/>
              <a:cs typeface="Times New Roman"/>
            </a:endParaRPr>
          </a:p>
          <a:p>
            <a:pPr marL="469900" marR="10160" indent="-228600">
              <a:lnSpc>
                <a:spcPct val="103299"/>
              </a:lnSpc>
              <a:buFont typeface="Symbol"/>
              <a:buChar char=""/>
              <a:tabLst>
                <a:tab pos="469265" algn="l"/>
                <a:tab pos="469900" algn="l"/>
              </a:tabLst>
            </a:pPr>
            <a:r>
              <a:rPr lang="en-US" sz="1100" b="1" dirty="0" err="1" smtClean="0">
                <a:latin typeface="+mj-lt"/>
                <a:cs typeface="Calibri"/>
              </a:rPr>
              <a:t>RCFile</a:t>
            </a:r>
            <a:r>
              <a:rPr lang="en-US" sz="1100" dirty="0" smtClean="0">
                <a:latin typeface="+mj-lt"/>
                <a:cs typeface="Calibri"/>
              </a:rPr>
              <a:t>: a </a:t>
            </a:r>
            <a:r>
              <a:rPr lang="en-US" sz="1100" b="1" i="1" spc="-5" dirty="0" smtClean="0">
                <a:latin typeface="+mj-lt"/>
                <a:cs typeface="Calibri"/>
              </a:rPr>
              <a:t>record columnar file </a:t>
            </a:r>
            <a:r>
              <a:rPr lang="en-US" sz="1100" dirty="0" smtClean="0">
                <a:latin typeface="+mj-lt"/>
                <a:cs typeface="Calibri"/>
              </a:rPr>
              <a:t>that organizes data by columns (as opposed to the  traditional database row</a:t>
            </a:r>
            <a:r>
              <a:rPr lang="en-US" sz="1100" spc="-100" dirty="0" smtClean="0">
                <a:latin typeface="+mj-lt"/>
                <a:cs typeface="Calibri"/>
              </a:rPr>
              <a:t> </a:t>
            </a:r>
            <a:r>
              <a:rPr lang="en-US" sz="1100" dirty="0" smtClean="0">
                <a:latin typeface="+mj-lt"/>
                <a:cs typeface="Calibri"/>
              </a:rPr>
              <a:t>format).</a:t>
            </a:r>
          </a:p>
          <a:p>
            <a:pPr>
              <a:lnSpc>
                <a:spcPct val="100000"/>
              </a:lnSpc>
              <a:spcBef>
                <a:spcPts val="40"/>
              </a:spcBef>
              <a:buFont typeface="Symbol"/>
              <a:buChar char=""/>
            </a:pPr>
            <a:endParaRPr lang="en-US" sz="1100" dirty="0" smtClean="0">
              <a:latin typeface="+mj-lt"/>
              <a:cs typeface="Times New Roman"/>
            </a:endParaRPr>
          </a:p>
          <a:p>
            <a:pPr marL="469900" marR="257810" indent="-228600">
              <a:lnSpc>
                <a:spcPct val="101699"/>
              </a:lnSpc>
              <a:buFont typeface="Symbol"/>
              <a:buChar char=""/>
              <a:tabLst>
                <a:tab pos="469265" algn="l"/>
                <a:tab pos="469900" algn="l"/>
              </a:tabLst>
            </a:pPr>
            <a:r>
              <a:rPr lang="en-US" sz="1100" b="1" dirty="0" smtClean="0">
                <a:latin typeface="+mj-lt"/>
                <a:cs typeface="Calibri"/>
              </a:rPr>
              <a:t>ORC File</a:t>
            </a:r>
            <a:r>
              <a:rPr lang="en-US" sz="1100" dirty="0" smtClean="0">
                <a:latin typeface="+mj-lt"/>
                <a:cs typeface="Calibri"/>
              </a:rPr>
              <a:t>: the optimized row columnar format that improves the </a:t>
            </a:r>
            <a:r>
              <a:rPr lang="en-US" sz="1100" spc="-5" dirty="0" smtClean="0">
                <a:latin typeface="+mj-lt"/>
                <a:cs typeface="Calibri"/>
              </a:rPr>
              <a:t>efficiency</a:t>
            </a:r>
            <a:r>
              <a:rPr lang="en-US" sz="1100" spc="-70" dirty="0" smtClean="0">
                <a:latin typeface="+mj-lt"/>
                <a:cs typeface="Calibri"/>
              </a:rPr>
              <a:t> </a:t>
            </a:r>
            <a:r>
              <a:rPr lang="en-US" sz="1100" spc="-5" dirty="0" smtClean="0">
                <a:latin typeface="+mj-lt"/>
                <a:cs typeface="Calibri"/>
              </a:rPr>
              <a:t>of  </a:t>
            </a:r>
            <a:r>
              <a:rPr lang="en-US" sz="1100" dirty="0" smtClean="0">
                <a:latin typeface="+mj-lt"/>
                <a:cs typeface="Calibri"/>
              </a:rPr>
              <a:t>Hive by a considerable amount (discussed in more detail on the next</a:t>
            </a:r>
            <a:r>
              <a:rPr lang="en-US" sz="1100" spc="-100" dirty="0" smtClean="0">
                <a:latin typeface="+mj-lt"/>
                <a:cs typeface="Calibri"/>
              </a:rPr>
              <a:t> </a:t>
            </a:r>
            <a:r>
              <a:rPr lang="en-US" sz="1100" dirty="0" smtClean="0">
                <a:latin typeface="+mj-lt"/>
                <a:cs typeface="Calibri"/>
              </a:rPr>
              <a:t>slide).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You specify a file format when you create the table, using the STORED AS</a:t>
            </a:r>
            <a:r>
              <a:rPr lang="en-US" sz="1100" spc="-100" dirty="0" smtClean="0">
                <a:latin typeface="+mj-lt"/>
                <a:cs typeface="Calibri"/>
              </a:rPr>
              <a:t> </a:t>
            </a:r>
            <a:r>
              <a:rPr lang="en-US" sz="1100" dirty="0" smtClean="0">
                <a:latin typeface="+mj-lt"/>
                <a:cs typeface="Calibri"/>
              </a:rPr>
              <a:t>clause: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spc="25"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CREATE TABLE </a:t>
            </a:r>
            <a:r>
              <a:rPr lang="en-US" sz="1100" i="1" spc="25" dirty="0" smtClean="0">
                <a:latin typeface="+mj-lt"/>
                <a:cs typeface="Courier New"/>
              </a:rPr>
              <a:t>tablename</a:t>
            </a:r>
            <a:r>
              <a:rPr lang="en-US" sz="1100" i="1"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01600">
              <a:lnSpc>
                <a:spcPts val="1250"/>
              </a:lnSpc>
            </a:pPr>
            <a:r>
              <a:rPr lang="en-US" sz="1100" spc="25" dirty="0" smtClean="0">
                <a:latin typeface="+mj-lt"/>
                <a:cs typeface="Courier New"/>
              </a:rPr>
              <a:t>...</a:t>
            </a:r>
            <a:endParaRPr lang="en-US" sz="1100" dirty="0" smtClean="0">
              <a:latin typeface="+mj-lt"/>
              <a:cs typeface="Courier New"/>
            </a:endParaRPr>
          </a:p>
          <a:p>
            <a:pPr marL="101600">
              <a:lnSpc>
                <a:spcPts val="1255"/>
              </a:lnSpc>
            </a:pPr>
            <a:r>
              <a:rPr lang="en-US" sz="1100" spc="15" dirty="0" smtClean="0">
                <a:latin typeface="+mj-lt"/>
                <a:cs typeface="Courier New"/>
              </a:rPr>
              <a:t>) </a:t>
            </a:r>
            <a:r>
              <a:rPr lang="en-US" sz="1100" spc="25" dirty="0" smtClean="0">
                <a:latin typeface="+mj-lt"/>
                <a:cs typeface="Courier New"/>
              </a:rPr>
              <a:t>STORED </a:t>
            </a:r>
            <a:r>
              <a:rPr lang="en-US" sz="1100" spc="20" dirty="0" smtClean="0">
                <a:latin typeface="+mj-lt"/>
                <a:cs typeface="Courier New"/>
              </a:rPr>
              <a:t>AS</a:t>
            </a:r>
            <a:r>
              <a:rPr lang="en-US" sz="1100" spc="15" dirty="0" smtClean="0">
                <a:latin typeface="+mj-lt"/>
                <a:cs typeface="Courier New"/>
              </a:rPr>
              <a:t> </a:t>
            </a:r>
            <a:r>
              <a:rPr lang="en-US" sz="1100" i="1" spc="25" dirty="0" err="1" smtClean="0">
                <a:latin typeface="+mj-lt"/>
                <a:cs typeface="Courier New"/>
              </a:rPr>
              <a:t>fileformat</a:t>
            </a:r>
            <a:r>
              <a:rPr lang="en-US" sz="1100" spc="25" dirty="0" smtClean="0">
                <a:latin typeface="+mj-lt"/>
                <a:cs typeface="Courier New"/>
              </a:rPr>
              <a:t>;</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For example, the following table is for data using the </a:t>
            </a:r>
            <a:r>
              <a:rPr lang="en-US" sz="1100" dirty="0" err="1" smtClean="0">
                <a:latin typeface="+mj-lt"/>
                <a:cs typeface="Calibri"/>
              </a:rPr>
              <a:t>RCFile</a:t>
            </a:r>
            <a:r>
              <a:rPr lang="en-US" sz="1100" spc="-70" dirty="0" smtClean="0">
                <a:latin typeface="+mj-lt"/>
                <a:cs typeface="Calibri"/>
              </a:rPr>
              <a:t> </a:t>
            </a:r>
            <a:r>
              <a:rPr lang="en-US" sz="1100" spc="-5" dirty="0" smtClean="0">
                <a:latin typeface="+mj-lt"/>
                <a:cs typeface="Calibri"/>
              </a:rPr>
              <a:t>format:</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pPr marL="17780">
              <a:lnSpc>
                <a:spcPts val="1090"/>
              </a:lnSpc>
            </a:pPr>
            <a:r>
              <a:rPr lang="en-US" sz="1100" spc="25" dirty="0" smtClean="0">
                <a:latin typeface="+mj-lt"/>
                <a:cs typeface="Courier New"/>
              </a:rPr>
              <a:t>CREATE TABLE</a:t>
            </a:r>
            <a:r>
              <a:rPr lang="en-US" sz="1100" spc="-20" dirty="0" smtClean="0">
                <a:latin typeface="+mj-lt"/>
                <a:cs typeface="Courier New"/>
              </a:rPr>
              <a:t> </a:t>
            </a:r>
            <a:r>
              <a:rPr lang="en-US" sz="1100" spc="25" dirty="0" smtClean="0">
                <a:latin typeface="+mj-lt"/>
                <a:cs typeface="Courier New"/>
              </a:rPr>
              <a:t>names</a:t>
            </a:r>
            <a:endParaRPr lang="en-US" sz="1100" dirty="0" smtClean="0">
              <a:latin typeface="+mj-lt"/>
              <a:cs typeface="Courier New"/>
            </a:endParaRPr>
          </a:p>
          <a:p>
            <a:pPr marL="185420">
              <a:lnSpc>
                <a:spcPts val="1250"/>
              </a:lnSpc>
            </a:pPr>
            <a:r>
              <a:rPr lang="en-US" sz="1100" spc="25" dirty="0" smtClean="0">
                <a:latin typeface="+mj-lt"/>
                <a:cs typeface="Courier New"/>
              </a:rPr>
              <a:t>(</a:t>
            </a:r>
            <a:r>
              <a:rPr lang="en-US" sz="1100" spc="25" dirty="0" err="1" smtClean="0">
                <a:latin typeface="+mj-lt"/>
                <a:cs typeface="Courier New"/>
              </a:rPr>
              <a:t>fname</a:t>
            </a:r>
            <a:r>
              <a:rPr lang="en-US" sz="1100" spc="25" dirty="0" smtClean="0">
                <a:latin typeface="+mj-lt"/>
                <a:cs typeface="Courier New"/>
              </a:rPr>
              <a:t> string, </a:t>
            </a:r>
            <a:r>
              <a:rPr lang="en-US" sz="1100" spc="25" dirty="0" err="1" smtClean="0">
                <a:latin typeface="+mj-lt"/>
                <a:cs typeface="Courier New"/>
              </a:rPr>
              <a:t>lname</a:t>
            </a:r>
            <a:r>
              <a:rPr lang="en-US" sz="1100" spc="1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marL="17780">
              <a:lnSpc>
                <a:spcPts val="1255"/>
              </a:lnSpc>
            </a:pPr>
            <a:r>
              <a:rPr lang="en-US" sz="1100" b="1" spc="25" dirty="0" smtClean="0">
                <a:latin typeface="+mj-lt"/>
                <a:cs typeface="Courier New"/>
              </a:rPr>
              <a:t>STORED </a:t>
            </a:r>
            <a:r>
              <a:rPr lang="en-US" sz="1100" b="1" spc="20" dirty="0" smtClean="0">
                <a:latin typeface="+mj-lt"/>
                <a:cs typeface="Courier New"/>
              </a:rPr>
              <a:t>AS</a:t>
            </a:r>
            <a:r>
              <a:rPr lang="en-US" sz="1100" b="1" spc="-25" dirty="0" smtClean="0">
                <a:latin typeface="+mj-lt"/>
                <a:cs typeface="Courier New"/>
              </a:rPr>
              <a:t> </a:t>
            </a:r>
            <a:r>
              <a:rPr lang="en-US" sz="1100" b="1" spc="25" dirty="0" err="1" smtClean="0">
                <a:latin typeface="+mj-lt"/>
                <a:cs typeface="Courier New"/>
              </a:rPr>
              <a:t>RCFile</a:t>
            </a:r>
            <a:r>
              <a:rPr lang="en-US" sz="1100" spc="25" dirty="0" smtClean="0">
                <a:latin typeface="+mj-lt"/>
                <a:cs typeface="Courier New"/>
              </a:rPr>
              <a:t>;</a:t>
            </a:r>
            <a:endParaRPr lang="en-US" sz="1100" dirty="0" smtClean="0">
              <a:latin typeface="+mj-lt"/>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33</a:t>
            </a:fld>
            <a:endParaRPr lang="en-US" dirty="0"/>
          </a:p>
        </p:txBody>
      </p:sp>
    </p:spTree>
    <p:extLst>
      <p:ext uri="{BB962C8B-B14F-4D97-AF65-F5344CB8AC3E}">
        <p14:creationId xmlns:p14="http://schemas.microsoft.com/office/powerpoint/2010/main" val="241842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2700" algn="just">
              <a:lnSpc>
                <a:spcPct val="100000"/>
              </a:lnSpc>
            </a:pPr>
            <a:r>
              <a:rPr lang="en-US" sz="1400" b="1" spc="-5" dirty="0" smtClean="0">
                <a:latin typeface="+mn-lt"/>
                <a:cs typeface="Calibri"/>
              </a:rPr>
              <a:t>Hive ORC</a:t>
            </a:r>
            <a:r>
              <a:rPr lang="en-US" sz="1400" b="1" spc="-65" dirty="0" smtClean="0">
                <a:latin typeface="+mn-lt"/>
                <a:cs typeface="Calibri"/>
              </a:rPr>
              <a:t> </a:t>
            </a:r>
            <a:r>
              <a:rPr lang="en-US" sz="1400" b="1" spc="-5" dirty="0" smtClean="0">
                <a:latin typeface="+mn-lt"/>
                <a:cs typeface="Calibri"/>
              </a:rPr>
              <a:t>Files</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The </a:t>
            </a:r>
            <a:r>
              <a:rPr lang="en-US" sz="1200" b="1" i="1" dirty="0" smtClean="0">
                <a:latin typeface="+mn-lt"/>
                <a:cs typeface="Calibri"/>
              </a:rPr>
              <a:t>Optimized Row Columnar </a:t>
            </a:r>
            <a:r>
              <a:rPr lang="en-US" sz="1200" dirty="0" smtClean="0">
                <a:latin typeface="+mn-lt"/>
                <a:cs typeface="Calibri"/>
              </a:rPr>
              <a:t>(ORC) file format provides a highly efficient way to</a:t>
            </a:r>
            <a:r>
              <a:rPr lang="en-US" sz="1200" spc="-100" dirty="0" smtClean="0">
                <a:latin typeface="+mn-lt"/>
                <a:cs typeface="Calibri"/>
              </a:rPr>
              <a:t> </a:t>
            </a:r>
            <a:r>
              <a:rPr lang="en-US" sz="1200" dirty="0" smtClean="0">
                <a:latin typeface="+mn-lt"/>
                <a:cs typeface="Calibri"/>
              </a:rPr>
              <a:t>store  Hive data. It was designed to overcome limitations of the other Hive file formats.</a:t>
            </a:r>
            <a:r>
              <a:rPr lang="en-US" sz="1200" spc="-100" dirty="0" smtClean="0">
                <a:latin typeface="+mn-lt"/>
                <a:cs typeface="Calibri"/>
              </a:rPr>
              <a:t> </a:t>
            </a:r>
            <a:r>
              <a:rPr lang="en-US" sz="1200" dirty="0" smtClean="0">
                <a:latin typeface="+mn-lt"/>
                <a:cs typeface="Calibri"/>
              </a:rPr>
              <a:t>Using  ORC files improves performance when Hive is reading, writing, and processing</a:t>
            </a:r>
            <a:r>
              <a:rPr lang="en-US" sz="1200" spc="-100" dirty="0" smtClean="0">
                <a:latin typeface="+mn-lt"/>
                <a:cs typeface="Calibri"/>
              </a:rPr>
              <a:t> </a:t>
            </a:r>
            <a:r>
              <a:rPr lang="en-US" sz="1200" dirty="0" smtClean="0">
                <a:latin typeface="+mn-lt"/>
                <a:cs typeface="Calibri"/>
              </a:rPr>
              <a:t>data.</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File formats in Hive are specified at the table level. Use the </a:t>
            </a:r>
            <a:r>
              <a:rPr lang="en-US" sz="1200" b="1" dirty="0" smtClean="0">
                <a:latin typeface="+mn-lt"/>
                <a:cs typeface="Calibri"/>
              </a:rPr>
              <a:t>AS </a:t>
            </a:r>
            <a:r>
              <a:rPr lang="en-US" sz="1200" dirty="0" smtClean="0">
                <a:latin typeface="+mn-lt"/>
                <a:cs typeface="Calibri"/>
              </a:rPr>
              <a:t>keyword and specify</a:t>
            </a:r>
            <a:r>
              <a:rPr lang="en-US" sz="1200" spc="-105" dirty="0" smtClean="0">
                <a:latin typeface="+mn-lt"/>
                <a:cs typeface="Calibri"/>
              </a:rPr>
              <a:t> </a:t>
            </a:r>
            <a:r>
              <a:rPr lang="en-US" sz="1200" dirty="0" smtClean="0">
                <a:latin typeface="+mn-lt"/>
                <a:cs typeface="Calibri"/>
              </a:rPr>
              <a:t>the</a:t>
            </a:r>
          </a:p>
          <a:p>
            <a:pPr marL="12700" algn="just">
              <a:lnSpc>
                <a:spcPct val="100000"/>
              </a:lnSpc>
              <a:spcBef>
                <a:spcPts val="45"/>
              </a:spcBef>
            </a:pPr>
            <a:r>
              <a:rPr lang="en-US" sz="1200" b="1" dirty="0" smtClean="0">
                <a:latin typeface="+mn-lt"/>
                <a:cs typeface="Calibri"/>
              </a:rPr>
              <a:t>ORC </a:t>
            </a:r>
            <a:r>
              <a:rPr lang="en-US" sz="1200" dirty="0" smtClean="0">
                <a:latin typeface="+mn-lt"/>
                <a:cs typeface="Calibri"/>
              </a:rPr>
              <a:t>file</a:t>
            </a:r>
            <a:r>
              <a:rPr lang="en-US" sz="1200" spc="-100" dirty="0" smtClean="0">
                <a:latin typeface="+mn-lt"/>
                <a:cs typeface="Calibri"/>
              </a:rPr>
              <a:t> </a:t>
            </a:r>
            <a:r>
              <a:rPr lang="en-US" sz="1200" dirty="0" smtClean="0">
                <a:latin typeface="+mn-lt"/>
                <a:cs typeface="Calibri"/>
              </a:rPr>
              <a:t>format:</a:t>
            </a:r>
          </a:p>
          <a:p>
            <a:endParaRPr lang="en-US" dirty="0" smtClean="0"/>
          </a:p>
          <a:p>
            <a:pPr marL="17780">
              <a:lnSpc>
                <a:spcPts val="1080"/>
              </a:lnSpc>
            </a:pPr>
            <a:r>
              <a:rPr lang="en-US" sz="1200" spc="25" dirty="0" smtClean="0">
                <a:latin typeface="Courier New"/>
                <a:cs typeface="Courier New"/>
              </a:rPr>
              <a:t>CREATE TABLE </a:t>
            </a:r>
            <a:r>
              <a:rPr lang="en-US" sz="1200" i="1" spc="25" dirty="0" smtClean="0">
                <a:latin typeface="Courier New"/>
                <a:cs typeface="Courier New"/>
              </a:rPr>
              <a:t>tablename</a:t>
            </a:r>
            <a:r>
              <a:rPr lang="en-US" sz="1200" i="1" dirty="0" smtClean="0">
                <a:latin typeface="Courier New"/>
                <a:cs typeface="Courier New"/>
              </a:rPr>
              <a:t> </a:t>
            </a:r>
            <a:r>
              <a:rPr lang="en-US" sz="1200" spc="15" dirty="0" smtClean="0">
                <a:latin typeface="Courier New"/>
                <a:cs typeface="Courier New"/>
              </a:rPr>
              <a:t>(</a:t>
            </a:r>
            <a:endParaRPr lang="en-US" sz="1200" dirty="0" smtClean="0">
              <a:latin typeface="Courier New"/>
              <a:cs typeface="Courier New"/>
            </a:endParaRPr>
          </a:p>
          <a:p>
            <a:pPr marL="17780">
              <a:lnSpc>
                <a:spcPts val="1235"/>
              </a:lnSpc>
            </a:pPr>
            <a:r>
              <a:rPr lang="en-US" sz="1200" spc="25" dirty="0" smtClean="0">
                <a:latin typeface="Courier New"/>
                <a:cs typeface="Courier New"/>
              </a:rPr>
              <a:t>...</a:t>
            </a:r>
            <a:endParaRPr lang="en-US" sz="1200" dirty="0" smtClean="0">
              <a:latin typeface="Courier New"/>
              <a:cs typeface="Courier New"/>
            </a:endParaRPr>
          </a:p>
          <a:p>
            <a:pPr marL="17780">
              <a:lnSpc>
                <a:spcPts val="1255"/>
              </a:lnSpc>
            </a:pPr>
            <a:r>
              <a:rPr lang="en-US" sz="1200" spc="15" dirty="0" smtClean="0">
                <a:latin typeface="Courier New"/>
                <a:cs typeface="Courier New"/>
              </a:rPr>
              <a:t>) </a:t>
            </a:r>
            <a:r>
              <a:rPr lang="en-US" sz="1200" b="1" spc="20" dirty="0" smtClean="0">
                <a:latin typeface="Courier New"/>
                <a:cs typeface="Courier New"/>
              </a:rPr>
              <a:t>AS</a:t>
            </a:r>
            <a:r>
              <a:rPr lang="en-US" sz="1200" b="1" spc="-25" dirty="0" smtClean="0">
                <a:latin typeface="Courier New"/>
                <a:cs typeface="Courier New"/>
              </a:rPr>
              <a:t> </a:t>
            </a:r>
            <a:r>
              <a:rPr lang="en-US" sz="1200" b="1" spc="25" dirty="0" smtClean="0">
                <a:latin typeface="Courier New"/>
                <a:cs typeface="Courier New"/>
              </a:rPr>
              <a:t>ORC</a:t>
            </a:r>
            <a:r>
              <a:rPr lang="en-US" sz="1200" spc="25" dirty="0" smtClean="0">
                <a:latin typeface="Courier New"/>
                <a:cs typeface="Courier New"/>
              </a:rPr>
              <a:t>;</a:t>
            </a:r>
            <a:endParaRPr lang="en-US" sz="1200" dirty="0" smtClean="0">
              <a:latin typeface="Courier New"/>
              <a:cs typeface="Courier New"/>
            </a:endParaRPr>
          </a:p>
          <a:p>
            <a:endParaRPr lang="en-US" dirty="0" smtClean="0"/>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You can also modify the file format of an existing</a:t>
            </a:r>
            <a:r>
              <a:rPr lang="en-US" sz="1200" spc="-100" dirty="0" smtClean="0">
                <a:latin typeface="+mn-lt"/>
                <a:cs typeface="Calibri"/>
              </a:rPr>
              <a:t> </a:t>
            </a:r>
            <a:r>
              <a:rPr lang="en-US" sz="1200" dirty="0" smtClean="0">
                <a:latin typeface="+mn-lt"/>
                <a:cs typeface="Calibri"/>
              </a:rPr>
              <a:t>table: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mn-lt"/>
              <a:cs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5" dirty="0" smtClean="0">
                <a:latin typeface="Courier New"/>
                <a:cs typeface="Courier New"/>
              </a:rPr>
              <a:t>ALTER TABLE </a:t>
            </a:r>
            <a:r>
              <a:rPr lang="en-US" sz="1200" i="1" spc="25" dirty="0" smtClean="0">
                <a:latin typeface="Courier New"/>
                <a:cs typeface="Courier New"/>
              </a:rPr>
              <a:t>tablename </a:t>
            </a:r>
            <a:r>
              <a:rPr lang="en-US" sz="1200" b="1" spc="20" dirty="0" smtClean="0">
                <a:latin typeface="Courier New"/>
                <a:cs typeface="Courier New"/>
              </a:rPr>
              <a:t>SET </a:t>
            </a:r>
            <a:r>
              <a:rPr lang="en-US" sz="1200" b="1" spc="25" dirty="0" smtClean="0">
                <a:latin typeface="Courier New"/>
                <a:cs typeface="Courier New"/>
              </a:rPr>
              <a:t>FILEFORMAT</a:t>
            </a:r>
            <a:r>
              <a:rPr lang="en-US" sz="1200" b="1" spc="65" dirty="0" smtClean="0">
                <a:latin typeface="Courier New"/>
                <a:cs typeface="Courier New"/>
              </a:rPr>
              <a:t> </a:t>
            </a:r>
            <a:r>
              <a:rPr lang="en-US" sz="1200" b="1" spc="25" dirty="0" smtClean="0">
                <a:latin typeface="Courier New"/>
                <a:cs typeface="Courier New"/>
              </a:rPr>
              <a:t>ORC</a:t>
            </a:r>
            <a:r>
              <a:rPr lang="en-US" sz="1200" spc="25" dirty="0" smtClean="0">
                <a:latin typeface="Courier New"/>
                <a:cs typeface="Courier New"/>
              </a:rPr>
              <a:t>;</a:t>
            </a:r>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You can also specify ORC as the default file format of new</a:t>
            </a:r>
            <a:r>
              <a:rPr lang="en-US" sz="1200" spc="-100" dirty="0" smtClean="0">
                <a:latin typeface="+mn-lt"/>
                <a:cs typeface="Calibri"/>
              </a:rPr>
              <a:t> </a:t>
            </a:r>
            <a:r>
              <a:rPr lang="en-US" sz="1200" dirty="0" smtClean="0">
                <a:latin typeface="+mn-lt"/>
                <a:cs typeface="Calibri"/>
              </a:rPr>
              <a:t>tables:</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0" dirty="0" smtClean="0">
                <a:latin typeface="Courier New"/>
                <a:cs typeface="Courier New"/>
              </a:rPr>
              <a:t>SET</a:t>
            </a:r>
            <a:r>
              <a:rPr lang="en-US" sz="1200" spc="30" dirty="0" smtClean="0">
                <a:latin typeface="Courier New"/>
                <a:cs typeface="Courier New"/>
              </a:rPr>
              <a:t> </a:t>
            </a:r>
            <a:r>
              <a:rPr lang="en-US" sz="1200" spc="25" dirty="0" err="1" smtClean="0">
                <a:latin typeface="Courier New"/>
                <a:cs typeface="Courier New"/>
              </a:rPr>
              <a:t>hive.default.fileformat</a:t>
            </a:r>
            <a:r>
              <a:rPr lang="en-US" sz="1200" spc="25" dirty="0" smtClean="0">
                <a:latin typeface="Courier New"/>
                <a:cs typeface="Courier New"/>
              </a:rPr>
              <a:t>=</a:t>
            </a:r>
            <a:r>
              <a:rPr lang="en-US" sz="1200" spc="25" dirty="0" err="1" smtClean="0">
                <a:latin typeface="Courier New"/>
                <a:cs typeface="Courier New"/>
              </a:rPr>
              <a:t>Orc</a:t>
            </a: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12700">
              <a:lnSpc>
                <a:spcPct val="100000"/>
              </a:lnSpc>
            </a:pPr>
            <a:r>
              <a:rPr lang="en-US" sz="1200" dirty="0" smtClean="0">
                <a:latin typeface="+mn-lt"/>
                <a:cs typeface="Calibri"/>
              </a:rPr>
              <a:t>ORC files have three main</a:t>
            </a:r>
            <a:r>
              <a:rPr lang="en-US" sz="1200" spc="-100" dirty="0" smtClean="0">
                <a:latin typeface="+mn-lt"/>
                <a:cs typeface="Calibri"/>
              </a:rPr>
              <a:t> </a:t>
            </a:r>
            <a:r>
              <a:rPr lang="en-US" sz="1200" dirty="0" smtClean="0">
                <a:latin typeface="+mn-lt"/>
                <a:cs typeface="Calibri"/>
              </a:rPr>
              <a:t>components:</a:t>
            </a:r>
          </a:p>
          <a:p>
            <a:pPr>
              <a:lnSpc>
                <a:spcPct val="100000"/>
              </a:lnSpc>
              <a:spcBef>
                <a:spcPts val="5"/>
              </a:spcBef>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Stripe</a:t>
            </a:r>
          </a:p>
          <a:p>
            <a:pPr>
              <a:lnSpc>
                <a:spcPct val="100000"/>
              </a:lnSpc>
              <a:spcBef>
                <a:spcPts val="30"/>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Footer</a:t>
            </a: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Postscript</a:t>
            </a:r>
          </a:p>
          <a:p>
            <a:pPr>
              <a:lnSpc>
                <a:spcPct val="100000"/>
              </a:lnSpc>
              <a:spcBef>
                <a:spcPts val="40"/>
              </a:spcBef>
              <a:buFont typeface="Symbol"/>
              <a:buChar char=""/>
            </a:pPr>
            <a:endParaRPr lang="en-US" sz="1050" dirty="0" smtClean="0">
              <a:latin typeface="Times New Roman"/>
              <a:cs typeface="Times New Roman"/>
            </a:endParaRPr>
          </a:p>
          <a:p>
            <a:pPr marL="12700">
              <a:lnSpc>
                <a:spcPct val="100000"/>
              </a:lnSpc>
            </a:pPr>
            <a:r>
              <a:rPr lang="en-US" sz="1200" dirty="0" smtClean="0">
                <a:latin typeface="+mn-lt"/>
                <a:cs typeface="Calibri"/>
              </a:rPr>
              <a:t>Here are the features of these</a:t>
            </a:r>
            <a:r>
              <a:rPr lang="en-US" sz="1200" spc="-100" dirty="0" smtClean="0">
                <a:latin typeface="+mn-lt"/>
                <a:cs typeface="Calibri"/>
              </a:rPr>
              <a:t> </a:t>
            </a:r>
            <a:r>
              <a:rPr lang="en-US" sz="1200" dirty="0" smtClean="0">
                <a:latin typeface="+mn-lt"/>
                <a:cs typeface="Calibri"/>
              </a:rPr>
              <a:t>components:</a:t>
            </a:r>
          </a:p>
          <a:p>
            <a:pPr>
              <a:lnSpc>
                <a:spcPct val="100000"/>
              </a:lnSpc>
              <a:spcBef>
                <a:spcPts val="5"/>
              </a:spcBef>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An ORC file is broken down into sets of rows called</a:t>
            </a:r>
            <a:r>
              <a:rPr lang="en-US" sz="1200" spc="-105" dirty="0" smtClean="0">
                <a:latin typeface="+mn-lt"/>
                <a:cs typeface="Calibri"/>
              </a:rPr>
              <a:t> </a:t>
            </a:r>
            <a:r>
              <a:rPr lang="en-US" sz="1200" b="1" i="1" dirty="0" smtClean="0">
                <a:latin typeface="+mn-lt"/>
                <a:cs typeface="Calibri"/>
              </a:rPr>
              <a:t>stripes</a:t>
            </a:r>
            <a:r>
              <a:rPr lang="en-US" sz="1200" dirty="0" smtClean="0">
                <a:latin typeface="+mn-lt"/>
                <a:cs typeface="Calibri"/>
              </a:rPr>
              <a:t>.</a:t>
            </a:r>
          </a:p>
          <a:p>
            <a:pPr>
              <a:lnSpc>
                <a:spcPct val="100000"/>
              </a:lnSpc>
              <a:spcBef>
                <a:spcPts val="40"/>
              </a:spcBef>
              <a:buFont typeface="Symbol"/>
              <a:buChar char=""/>
            </a:pPr>
            <a:endParaRPr lang="en-US" sz="1050" dirty="0" smtClean="0">
              <a:latin typeface="Times New Roman"/>
              <a:cs typeface="Times New Roman"/>
            </a:endParaRPr>
          </a:p>
          <a:p>
            <a:pPr marL="469900" marR="274955" indent="-228600">
              <a:lnSpc>
                <a:spcPct val="103299"/>
              </a:lnSpc>
              <a:buFont typeface="Symbol"/>
              <a:buChar char=""/>
              <a:tabLst>
                <a:tab pos="469265" algn="l"/>
                <a:tab pos="469900" algn="l"/>
              </a:tabLst>
            </a:pPr>
            <a:r>
              <a:rPr lang="en-US" sz="1200" dirty="0" smtClean="0">
                <a:latin typeface="+mn-lt"/>
                <a:cs typeface="Calibri"/>
              </a:rPr>
              <a:t>The default stripe size is 250 MB. Large stripe sizes enable efficient reads</a:t>
            </a:r>
            <a:r>
              <a:rPr lang="en-US" sz="1200" spc="-100" dirty="0" smtClean="0">
                <a:latin typeface="+mn-lt"/>
                <a:cs typeface="Calibri"/>
              </a:rPr>
              <a:t> </a:t>
            </a:r>
            <a:r>
              <a:rPr lang="en-US" sz="1200" dirty="0" smtClean="0">
                <a:latin typeface="+mn-lt"/>
                <a:cs typeface="Calibri"/>
              </a:rPr>
              <a:t>of  </a:t>
            </a:r>
            <a:r>
              <a:rPr lang="en-US" sz="1200" spc="-5" dirty="0" smtClean="0">
                <a:latin typeface="+mn-lt"/>
                <a:cs typeface="Calibri"/>
              </a:rPr>
              <a:t>columns.</a:t>
            </a:r>
            <a:endParaRPr lang="en-US" sz="1200" dirty="0" smtClean="0">
              <a:latin typeface="+mn-lt"/>
              <a:cs typeface="Calibri"/>
            </a:endParaRP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An ORC file contains a </a:t>
            </a:r>
            <a:r>
              <a:rPr lang="en-US" sz="1200" b="1" i="1" spc="-5" dirty="0" smtClean="0">
                <a:latin typeface="+mn-lt"/>
                <a:cs typeface="Calibri"/>
              </a:rPr>
              <a:t>footer </a:t>
            </a:r>
            <a:r>
              <a:rPr lang="en-US" sz="1200" dirty="0" smtClean="0">
                <a:latin typeface="+mn-lt"/>
                <a:cs typeface="Calibri"/>
              </a:rPr>
              <a:t>that contains the list of stripe</a:t>
            </a:r>
            <a:r>
              <a:rPr lang="en-US" sz="1200" spc="-75" dirty="0" smtClean="0">
                <a:latin typeface="+mn-lt"/>
                <a:cs typeface="Calibri"/>
              </a:rPr>
              <a:t> </a:t>
            </a:r>
            <a:r>
              <a:rPr lang="en-US" sz="1200" dirty="0" smtClean="0">
                <a:latin typeface="+mn-lt"/>
                <a:cs typeface="Calibri"/>
              </a:rPr>
              <a:t>locations.</a:t>
            </a:r>
          </a:p>
          <a:p>
            <a:pPr>
              <a:lnSpc>
                <a:spcPct val="100000"/>
              </a:lnSpc>
              <a:spcBef>
                <a:spcPts val="5"/>
              </a:spcBef>
              <a:buFont typeface="Symbol"/>
              <a:buChar char=""/>
            </a:pPr>
            <a:endParaRPr lang="en-US" sz="1100" dirty="0" smtClean="0">
              <a:latin typeface="Times New Roman"/>
              <a:cs typeface="Times New Roman"/>
            </a:endParaRPr>
          </a:p>
          <a:p>
            <a:pPr marL="469900" indent="-228600">
              <a:lnSpc>
                <a:spcPct val="100000"/>
              </a:lnSpc>
              <a:buFont typeface="Symbol"/>
              <a:buChar char=""/>
              <a:tabLst>
                <a:tab pos="469265" algn="l"/>
                <a:tab pos="469900" algn="l"/>
              </a:tabLst>
            </a:pPr>
            <a:r>
              <a:rPr lang="en-US" sz="1200" dirty="0" smtClean="0">
                <a:latin typeface="+mn-lt"/>
                <a:cs typeface="Calibri"/>
              </a:rPr>
              <a:t>The footer also contains column data like the count, min, max, and</a:t>
            </a:r>
            <a:r>
              <a:rPr lang="en-US" sz="1200" spc="-100" dirty="0" smtClean="0">
                <a:latin typeface="+mn-lt"/>
                <a:cs typeface="Calibri"/>
              </a:rPr>
              <a:t> </a:t>
            </a:r>
            <a:r>
              <a:rPr lang="en-US" sz="1200" dirty="0" smtClean="0">
                <a:latin typeface="+mn-lt"/>
                <a:cs typeface="Calibri"/>
              </a:rPr>
              <a:t>sum.</a:t>
            </a:r>
          </a:p>
          <a:p>
            <a:pPr>
              <a:lnSpc>
                <a:spcPct val="100000"/>
              </a:lnSpc>
              <a:spcBef>
                <a:spcPts val="40"/>
              </a:spcBef>
              <a:buFont typeface="Symbol"/>
              <a:buChar char=""/>
            </a:pPr>
            <a:endParaRPr lang="en-US" sz="1050" dirty="0" smtClean="0">
              <a:latin typeface="Times New Roman"/>
              <a:cs typeface="Times New Roman"/>
            </a:endParaRPr>
          </a:p>
          <a:p>
            <a:pPr marL="469900" marR="5080" indent="-228600">
              <a:lnSpc>
                <a:spcPct val="103299"/>
              </a:lnSpc>
              <a:buFont typeface="Symbol"/>
              <a:buChar char=""/>
              <a:tabLst>
                <a:tab pos="469265" algn="l"/>
                <a:tab pos="469900" algn="l"/>
              </a:tabLst>
            </a:pPr>
            <a:r>
              <a:rPr lang="en-US" sz="1200" dirty="0" smtClean="0">
                <a:latin typeface="+mn-lt"/>
                <a:cs typeface="Calibri"/>
              </a:rPr>
              <a:t>At the end of the </a:t>
            </a:r>
            <a:r>
              <a:rPr lang="en-US" sz="1200" spc="-5" dirty="0" smtClean="0">
                <a:latin typeface="+mn-lt"/>
                <a:cs typeface="Calibri"/>
              </a:rPr>
              <a:t>file, </a:t>
            </a:r>
            <a:r>
              <a:rPr lang="en-US" sz="1200" dirty="0" smtClean="0">
                <a:latin typeface="+mn-lt"/>
                <a:cs typeface="Calibri"/>
              </a:rPr>
              <a:t>the </a:t>
            </a:r>
            <a:r>
              <a:rPr lang="en-US" sz="1200" b="1" i="1" dirty="0" smtClean="0">
                <a:latin typeface="+mn-lt"/>
                <a:cs typeface="Calibri"/>
              </a:rPr>
              <a:t>postscript </a:t>
            </a:r>
            <a:r>
              <a:rPr lang="en-US" sz="1200" dirty="0" smtClean="0">
                <a:latin typeface="+mn-lt"/>
                <a:cs typeface="Calibri"/>
              </a:rPr>
              <a:t>holds compression parameters and the</a:t>
            </a:r>
            <a:r>
              <a:rPr lang="en-US" sz="1200" spc="-80" dirty="0" smtClean="0">
                <a:latin typeface="+mn-lt"/>
                <a:cs typeface="Calibri"/>
              </a:rPr>
              <a:t> </a:t>
            </a:r>
            <a:r>
              <a:rPr lang="en-US" sz="1200" dirty="0" smtClean="0">
                <a:latin typeface="+mn-lt"/>
                <a:cs typeface="Calibri"/>
              </a:rPr>
              <a:t>size  of the compressed</a:t>
            </a:r>
            <a:r>
              <a:rPr lang="en-US" sz="1200" spc="-100" dirty="0" smtClean="0">
                <a:latin typeface="+mn-lt"/>
                <a:cs typeface="Calibri"/>
              </a:rPr>
              <a:t> </a:t>
            </a:r>
            <a:r>
              <a:rPr lang="en-US" sz="1200" dirty="0" smtClean="0">
                <a:latin typeface="+mn-lt"/>
                <a:cs typeface="Calibri"/>
              </a:rPr>
              <a:t>footer.</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37</a:t>
            </a:fld>
            <a:endParaRPr lang="en-US" dirty="0"/>
          </a:p>
        </p:txBody>
      </p:sp>
    </p:spTree>
    <p:extLst>
      <p:ext uri="{BB962C8B-B14F-4D97-AF65-F5344CB8AC3E}">
        <p14:creationId xmlns:p14="http://schemas.microsoft.com/office/powerpoint/2010/main" val="356063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5" dirty="0" smtClean="0">
                <a:latin typeface="+mj-lt"/>
                <a:cs typeface="Calibri"/>
              </a:rPr>
              <a:t>Hive</a:t>
            </a:r>
            <a:r>
              <a:rPr lang="en-US" sz="1100" b="1" spc="-80" dirty="0" smtClean="0">
                <a:latin typeface="+mj-lt"/>
                <a:cs typeface="Calibri"/>
              </a:rPr>
              <a:t> </a:t>
            </a:r>
            <a:r>
              <a:rPr lang="en-US" sz="1100" b="1" spc="-5" dirty="0" err="1" smtClean="0">
                <a:latin typeface="+mj-lt"/>
                <a:cs typeface="Calibri"/>
              </a:rPr>
              <a:t>SerDes</a:t>
            </a:r>
            <a:endParaRPr lang="en-US" sz="1100" dirty="0" smtClean="0">
              <a:latin typeface="+mj-lt"/>
              <a:cs typeface="Calibri"/>
            </a:endParaRPr>
          </a:p>
          <a:p>
            <a:pPr marL="12700" marR="5080">
              <a:lnSpc>
                <a:spcPct val="101699"/>
              </a:lnSpc>
              <a:spcBef>
                <a:spcPts val="1230"/>
              </a:spcBef>
            </a:pPr>
            <a:r>
              <a:rPr lang="en-US" sz="1100" b="1" dirty="0" smtClean="0">
                <a:latin typeface="+mj-lt"/>
                <a:cs typeface="Calibri"/>
              </a:rPr>
              <a:t>SerDe </a:t>
            </a:r>
            <a:r>
              <a:rPr lang="en-US" sz="1100" dirty="0" smtClean="0">
                <a:latin typeface="+mj-lt"/>
                <a:cs typeface="Calibri"/>
              </a:rPr>
              <a:t>is short for </a:t>
            </a:r>
            <a:r>
              <a:rPr lang="en-US" sz="1100" dirty="0" err="1" smtClean="0">
                <a:latin typeface="+mj-lt"/>
                <a:cs typeface="Calibri"/>
              </a:rPr>
              <a:t>serializer</a:t>
            </a:r>
            <a:r>
              <a:rPr lang="en-US" sz="1100" dirty="0" smtClean="0">
                <a:latin typeface="+mj-lt"/>
                <a:cs typeface="Calibri"/>
              </a:rPr>
              <a:t>/</a:t>
            </a:r>
            <a:r>
              <a:rPr lang="en-US" sz="1100" dirty="0" err="1" smtClean="0">
                <a:latin typeface="+mj-lt"/>
                <a:cs typeface="Calibri"/>
              </a:rPr>
              <a:t>deserializer</a:t>
            </a:r>
            <a:r>
              <a:rPr lang="en-US" sz="1100" dirty="0" smtClean="0">
                <a:latin typeface="+mj-lt"/>
                <a:cs typeface="Calibri"/>
              </a:rPr>
              <a:t>, and refers to how records and read in from a  table (</a:t>
            </a:r>
            <a:r>
              <a:rPr lang="en-US" sz="1100" dirty="0" err="1" smtClean="0">
                <a:latin typeface="+mj-lt"/>
                <a:cs typeface="Calibri"/>
              </a:rPr>
              <a:t>deserialized</a:t>
            </a:r>
            <a:r>
              <a:rPr lang="en-US" sz="1100" dirty="0" smtClean="0">
                <a:latin typeface="+mj-lt"/>
                <a:cs typeface="Calibri"/>
              </a:rPr>
              <a:t>) and written back out to HDFS (serialized). Records can be stored</a:t>
            </a:r>
            <a:r>
              <a:rPr lang="en-US" sz="1100" spc="-100" dirty="0" smtClean="0">
                <a:latin typeface="+mj-lt"/>
                <a:cs typeface="Calibri"/>
              </a:rPr>
              <a:t> </a:t>
            </a:r>
            <a:r>
              <a:rPr lang="en-US" sz="1100" dirty="0" smtClean="0">
                <a:latin typeface="+mj-lt"/>
                <a:cs typeface="Calibri"/>
              </a:rPr>
              <a:t>in  any custom format you want by writing Java classes, or you can use one of the </a:t>
            </a:r>
            <a:r>
              <a:rPr lang="en-US" sz="1100" spc="-5" dirty="0" smtClean="0">
                <a:latin typeface="+mj-lt"/>
                <a:cs typeface="Calibri"/>
              </a:rPr>
              <a:t>several  </a:t>
            </a:r>
            <a:r>
              <a:rPr lang="en-US" sz="1100" spc="-75" dirty="0" smtClean="0">
                <a:latin typeface="+mj-lt"/>
                <a:cs typeface="Calibri"/>
              </a:rPr>
              <a:t>built-­‐in </a:t>
            </a:r>
            <a:r>
              <a:rPr lang="en-US" sz="1100" spc="-5" dirty="0" err="1" smtClean="0">
                <a:latin typeface="+mj-lt"/>
                <a:cs typeface="Calibri"/>
              </a:rPr>
              <a:t>SerDes</a:t>
            </a:r>
            <a:r>
              <a:rPr lang="en-US" sz="1100" spc="-5" dirty="0" smtClean="0">
                <a:latin typeface="+mj-lt"/>
                <a:cs typeface="Calibri"/>
              </a:rPr>
              <a:t>,</a:t>
            </a:r>
            <a:r>
              <a:rPr lang="en-US" sz="1100" spc="60" dirty="0" smtClean="0">
                <a:latin typeface="+mj-lt"/>
                <a:cs typeface="Calibri"/>
              </a:rPr>
              <a:t> </a:t>
            </a:r>
            <a:r>
              <a:rPr lang="en-US" sz="1100" spc="-5" dirty="0" smtClean="0">
                <a:latin typeface="+mj-lt"/>
                <a:cs typeface="Calibri"/>
              </a:rPr>
              <a:t>including:</a:t>
            </a:r>
            <a:endParaRPr lang="en-US" sz="1100" dirty="0" smtClean="0">
              <a:latin typeface="+mj-lt"/>
              <a:cs typeface="Calibri"/>
            </a:endParaRPr>
          </a:p>
          <a:p>
            <a:pPr>
              <a:lnSpc>
                <a:spcPct val="100000"/>
              </a:lnSpc>
              <a:spcBef>
                <a:spcPts val="30"/>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AvroSerDe</a:t>
            </a:r>
            <a:r>
              <a:rPr lang="en-US" sz="1100" spc="-5" dirty="0" smtClean="0">
                <a:latin typeface="+mj-lt"/>
                <a:cs typeface="Calibri"/>
              </a:rPr>
              <a:t>: </a:t>
            </a:r>
            <a:r>
              <a:rPr lang="en-US" sz="1100" dirty="0" smtClean="0">
                <a:latin typeface="+mj-lt"/>
                <a:cs typeface="Calibri"/>
              </a:rPr>
              <a:t>for reading and writing files using an Avro</a:t>
            </a:r>
            <a:r>
              <a:rPr lang="en-US" sz="1100" spc="-50" dirty="0" smtClean="0">
                <a:latin typeface="+mj-lt"/>
                <a:cs typeface="Calibri"/>
              </a:rPr>
              <a:t> </a:t>
            </a:r>
            <a:r>
              <a:rPr lang="en-US" sz="1100" dirty="0" smtClean="0">
                <a:latin typeface="+mj-lt"/>
                <a:cs typeface="Calibri"/>
              </a:rPr>
              <a:t>schema.</a:t>
            </a:r>
          </a:p>
          <a:p>
            <a:pPr>
              <a:lnSpc>
                <a:spcPct val="100000"/>
              </a:lnSpc>
              <a:spcBef>
                <a:spcPts val="5"/>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err="1" smtClean="0">
                <a:latin typeface="+mj-lt"/>
                <a:cs typeface="Calibri"/>
              </a:rPr>
              <a:t>RegexSerDe</a:t>
            </a:r>
            <a:r>
              <a:rPr lang="en-US" sz="1100" dirty="0" smtClean="0">
                <a:latin typeface="+mj-lt"/>
                <a:cs typeface="Calibri"/>
              </a:rPr>
              <a:t>: uses a regular expression to </a:t>
            </a:r>
            <a:r>
              <a:rPr lang="en-US" sz="1100" dirty="0" err="1" smtClean="0">
                <a:latin typeface="+mj-lt"/>
                <a:cs typeface="Calibri"/>
              </a:rPr>
              <a:t>deserialize</a:t>
            </a:r>
            <a:r>
              <a:rPr lang="en-US" sz="1100" spc="-100" dirty="0" smtClean="0">
                <a:latin typeface="+mj-lt"/>
                <a:cs typeface="Calibri"/>
              </a:rPr>
              <a:t> </a:t>
            </a:r>
            <a:r>
              <a:rPr lang="en-US" sz="1100" dirty="0" smtClean="0">
                <a:latin typeface="+mj-lt"/>
                <a:cs typeface="Calibri"/>
              </a:rPr>
              <a:t>data.</a:t>
            </a:r>
          </a:p>
          <a:p>
            <a:pPr>
              <a:lnSpc>
                <a:spcPct val="100000"/>
              </a:lnSpc>
              <a:spcBef>
                <a:spcPts val="30"/>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ColumnarSerDe</a:t>
            </a:r>
            <a:r>
              <a:rPr lang="en-US" sz="1100" spc="-5" dirty="0" smtClean="0">
                <a:latin typeface="+mj-lt"/>
                <a:cs typeface="Calibri"/>
              </a:rPr>
              <a:t>: </a:t>
            </a:r>
            <a:r>
              <a:rPr lang="en-US" sz="1100" dirty="0" smtClean="0">
                <a:latin typeface="+mj-lt"/>
                <a:cs typeface="Calibri"/>
              </a:rPr>
              <a:t>for columnar based storage supported by</a:t>
            </a:r>
            <a:r>
              <a:rPr lang="en-US" sz="1100" spc="-80" dirty="0" smtClean="0">
                <a:latin typeface="+mj-lt"/>
                <a:cs typeface="Calibri"/>
              </a:rPr>
              <a:t> </a:t>
            </a:r>
            <a:r>
              <a:rPr lang="en-US" sz="1100" dirty="0" err="1" smtClean="0">
                <a:latin typeface="+mj-lt"/>
                <a:cs typeface="Calibri"/>
              </a:rPr>
              <a:t>RCFiles</a:t>
            </a:r>
            <a:r>
              <a:rPr lang="en-US" sz="1100" dirty="0" smtClean="0">
                <a:latin typeface="+mj-lt"/>
                <a:cs typeface="Calibri"/>
              </a:rPr>
              <a:t>.</a:t>
            </a:r>
          </a:p>
          <a:p>
            <a:pPr>
              <a:lnSpc>
                <a:spcPct val="100000"/>
              </a:lnSpc>
              <a:spcBef>
                <a:spcPts val="30"/>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spc="-5" dirty="0" err="1" smtClean="0">
                <a:latin typeface="+mj-lt"/>
                <a:cs typeface="Calibri"/>
              </a:rPr>
              <a:t>OrcSerDe</a:t>
            </a:r>
            <a:r>
              <a:rPr lang="en-US" sz="1100" spc="-5" dirty="0" smtClean="0">
                <a:latin typeface="+mj-lt"/>
                <a:cs typeface="Calibri"/>
              </a:rPr>
              <a:t>: </a:t>
            </a:r>
            <a:r>
              <a:rPr lang="en-US" sz="1100" dirty="0" smtClean="0">
                <a:latin typeface="+mj-lt"/>
                <a:cs typeface="Calibri"/>
              </a:rPr>
              <a:t>for reading and writing to </a:t>
            </a:r>
            <a:r>
              <a:rPr lang="en-US" sz="1100" spc="-5" dirty="0" smtClean="0">
                <a:latin typeface="+mj-lt"/>
                <a:cs typeface="Calibri"/>
              </a:rPr>
              <a:t>ORC</a:t>
            </a:r>
            <a:r>
              <a:rPr lang="en-US" sz="1100" spc="-35" dirty="0" smtClean="0">
                <a:latin typeface="+mj-lt"/>
                <a:cs typeface="Calibri"/>
              </a:rPr>
              <a:t> </a:t>
            </a:r>
            <a:r>
              <a:rPr lang="en-US" sz="1100" spc="-5" dirty="0" smtClean="0">
                <a:latin typeface="+mj-lt"/>
                <a:cs typeface="Calibri"/>
              </a:rPr>
              <a:t>files.</a:t>
            </a:r>
            <a:endParaRPr lang="en-US" sz="1100" dirty="0" smtClean="0">
              <a:latin typeface="+mj-lt"/>
              <a:cs typeface="Calibri"/>
            </a:endParaRPr>
          </a:p>
          <a:p>
            <a:pPr>
              <a:lnSpc>
                <a:spcPct val="100000"/>
              </a:lnSpc>
              <a:spcBef>
                <a:spcPts val="15"/>
              </a:spcBef>
            </a:pPr>
            <a:endParaRPr lang="en-US" sz="1100" dirty="0" smtClean="0">
              <a:latin typeface="+mj-lt"/>
              <a:cs typeface="Times New Roman"/>
            </a:endParaRPr>
          </a:p>
          <a:p>
            <a:pPr marL="12700">
              <a:lnSpc>
                <a:spcPct val="100000"/>
              </a:lnSpc>
            </a:pPr>
            <a:r>
              <a:rPr lang="en-US" sz="1100" dirty="0" smtClean="0">
                <a:latin typeface="+mj-lt"/>
                <a:cs typeface="Calibri"/>
              </a:rPr>
              <a:t>There are quite a few </a:t>
            </a:r>
            <a:r>
              <a:rPr lang="en-US" sz="1100" spc="-75" dirty="0" smtClean="0">
                <a:latin typeface="+mj-lt"/>
                <a:cs typeface="Calibri"/>
              </a:rPr>
              <a:t>built-­‐in </a:t>
            </a:r>
            <a:r>
              <a:rPr lang="en-US" sz="1100" dirty="0" err="1" smtClean="0">
                <a:latin typeface="+mj-lt"/>
                <a:cs typeface="Calibri"/>
              </a:rPr>
              <a:t>SerDes</a:t>
            </a:r>
            <a:r>
              <a:rPr lang="en-US" sz="1100" dirty="0" smtClean="0">
                <a:latin typeface="+mj-lt"/>
                <a:cs typeface="Calibri"/>
              </a:rPr>
              <a:t>, so check the documentation for a complete</a:t>
            </a:r>
            <a:r>
              <a:rPr lang="en-US" sz="1100" spc="-15" dirty="0" smtClean="0">
                <a:latin typeface="+mj-lt"/>
                <a:cs typeface="Calibri"/>
              </a:rPr>
              <a:t> </a:t>
            </a:r>
            <a:r>
              <a:rPr lang="en-US" sz="1100" dirty="0" smtClean="0">
                <a:latin typeface="+mj-lt"/>
                <a:cs typeface="Calibri"/>
              </a:rPr>
              <a:t>list.</a:t>
            </a:r>
          </a:p>
          <a:p>
            <a:pPr>
              <a:lnSpc>
                <a:spcPct val="100000"/>
              </a:lnSpc>
              <a:spcBef>
                <a:spcPts val="20"/>
              </a:spcBef>
            </a:pPr>
            <a:endParaRPr lang="en-US" sz="1100" dirty="0" smtClean="0">
              <a:latin typeface="+mj-lt"/>
              <a:cs typeface="Times New Roman"/>
            </a:endParaRPr>
          </a:p>
          <a:p>
            <a:pPr marL="170180" marR="308610">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There are </a:t>
            </a:r>
            <a:r>
              <a:rPr lang="en-US" sz="1100" spc="-60" dirty="0" smtClean="0">
                <a:latin typeface="+mj-lt"/>
                <a:cs typeface="Calibri"/>
              </a:rPr>
              <a:t>third-­‐party </a:t>
            </a:r>
            <a:r>
              <a:rPr lang="en-US" sz="1100" dirty="0" err="1" smtClean="0">
                <a:latin typeface="+mj-lt"/>
                <a:cs typeface="Calibri"/>
              </a:rPr>
              <a:t>SerDes</a:t>
            </a:r>
            <a:r>
              <a:rPr lang="en-US" sz="1100" dirty="0" smtClean="0">
                <a:latin typeface="+mj-lt"/>
                <a:cs typeface="Calibri"/>
              </a:rPr>
              <a:t> available as well, so do a search online  before attempting to develop a custom SerDe that might already be  available!</a:t>
            </a: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Using </a:t>
            </a:r>
            <a:r>
              <a:rPr lang="en-US" sz="1100" dirty="0" err="1" smtClean="0">
                <a:latin typeface="+mj-lt"/>
                <a:cs typeface="Calibri"/>
              </a:rPr>
              <a:t>SerDes</a:t>
            </a:r>
            <a:r>
              <a:rPr lang="en-US" sz="1100" dirty="0" smtClean="0">
                <a:latin typeface="+mj-lt"/>
                <a:cs typeface="Calibri"/>
              </a:rPr>
              <a:t> requires the </a:t>
            </a:r>
            <a:r>
              <a:rPr lang="en-US" sz="1100" b="1" dirty="0" smtClean="0">
                <a:latin typeface="+mj-lt"/>
                <a:cs typeface="Calibri"/>
              </a:rPr>
              <a:t>ROW FORMAT SERDE </a:t>
            </a:r>
            <a:r>
              <a:rPr lang="en-US" sz="1100" dirty="0" smtClean="0">
                <a:latin typeface="+mj-lt"/>
                <a:cs typeface="Calibri"/>
              </a:rPr>
              <a:t>clause. For example, the following</a:t>
            </a:r>
            <a:r>
              <a:rPr lang="en-US" sz="1100" spc="-114" dirty="0" smtClean="0">
                <a:latin typeface="+mj-lt"/>
                <a:cs typeface="Calibri"/>
              </a:rPr>
              <a:t> </a:t>
            </a:r>
            <a:r>
              <a:rPr lang="en-US" sz="1100" dirty="0" smtClean="0">
                <a:latin typeface="+mj-lt"/>
                <a:cs typeface="Calibri"/>
              </a:rPr>
              <a:t>table  is for data stored in the Avro</a:t>
            </a:r>
            <a:r>
              <a:rPr lang="en-US" sz="1100" spc="-100" dirty="0" smtClean="0">
                <a:latin typeface="+mj-lt"/>
                <a:cs typeface="Calibri"/>
              </a:rPr>
              <a:t> </a:t>
            </a:r>
            <a:r>
              <a:rPr lang="en-US" sz="1100" dirty="0" smtClean="0">
                <a:latin typeface="+mj-lt"/>
                <a:cs typeface="Calibri"/>
              </a:rPr>
              <a:t>format:</a:t>
            </a:r>
          </a:p>
          <a:p>
            <a:endParaRPr lang="en-US" sz="1100" dirty="0" smtClean="0">
              <a:latin typeface="+mj-lt"/>
            </a:endParaRPr>
          </a:p>
          <a:p>
            <a:pPr marL="17780">
              <a:lnSpc>
                <a:spcPts val="1090"/>
              </a:lnSpc>
            </a:pPr>
            <a:r>
              <a:rPr lang="en-US" sz="1100" b="0" spc="25" dirty="0" smtClean="0">
                <a:latin typeface="+mj-lt"/>
                <a:cs typeface="Courier New"/>
              </a:rPr>
              <a:t>CREATE TABLE names (</a:t>
            </a:r>
            <a:r>
              <a:rPr lang="en-US" sz="1100" b="0" spc="25" dirty="0" err="1" smtClean="0">
                <a:latin typeface="+mj-lt"/>
                <a:cs typeface="Courier New"/>
              </a:rPr>
              <a:t>fname</a:t>
            </a:r>
            <a:r>
              <a:rPr lang="en-US" sz="1100" b="0" spc="25" dirty="0" smtClean="0">
                <a:latin typeface="+mj-lt"/>
                <a:cs typeface="Courier New"/>
              </a:rPr>
              <a:t> string, </a:t>
            </a:r>
            <a:r>
              <a:rPr lang="en-US" sz="1100" b="0" spc="25" dirty="0" err="1" smtClean="0">
                <a:latin typeface="+mj-lt"/>
                <a:cs typeface="Courier New"/>
              </a:rPr>
              <a:t>lname</a:t>
            </a:r>
            <a:r>
              <a:rPr lang="en-US" sz="1100" b="0" spc="75" dirty="0" smtClean="0">
                <a:latin typeface="+mj-lt"/>
                <a:cs typeface="Courier New"/>
              </a:rPr>
              <a:t> </a:t>
            </a:r>
            <a:r>
              <a:rPr lang="en-US" sz="1100" b="0" spc="25" dirty="0" smtClean="0">
                <a:latin typeface="+mj-lt"/>
                <a:cs typeface="Courier New"/>
              </a:rPr>
              <a:t>string)</a:t>
            </a:r>
            <a:endParaRPr lang="en-US" sz="1100" b="0" dirty="0" smtClean="0">
              <a:latin typeface="+mj-lt"/>
              <a:cs typeface="Courier New"/>
            </a:endParaRPr>
          </a:p>
          <a:p>
            <a:pPr marL="101600">
              <a:lnSpc>
                <a:spcPts val="1250"/>
              </a:lnSpc>
            </a:pPr>
            <a:r>
              <a:rPr lang="en-US" sz="1100" b="0" spc="20" dirty="0" smtClean="0">
                <a:latin typeface="+mj-lt"/>
                <a:cs typeface="Courier New"/>
              </a:rPr>
              <a:t>ROW </a:t>
            </a:r>
            <a:r>
              <a:rPr lang="en-US" sz="1100" b="0" spc="25" dirty="0" smtClean="0">
                <a:latin typeface="+mj-lt"/>
                <a:cs typeface="Courier New"/>
              </a:rPr>
              <a:t>FORMAT</a:t>
            </a:r>
            <a:r>
              <a:rPr lang="en-US" sz="1100" b="0" spc="-5" dirty="0" smtClean="0">
                <a:latin typeface="+mj-lt"/>
                <a:cs typeface="Courier New"/>
              </a:rPr>
              <a:t> </a:t>
            </a:r>
            <a:r>
              <a:rPr lang="en-US" sz="1100" b="0" spc="25" dirty="0" smtClean="0">
                <a:latin typeface="+mj-lt"/>
                <a:cs typeface="Courier New"/>
              </a:rPr>
              <a:t>SERDE</a:t>
            </a:r>
            <a:endParaRPr lang="en-US" sz="1100" b="0" dirty="0" smtClean="0">
              <a:latin typeface="+mj-lt"/>
              <a:cs typeface="Courier New"/>
            </a:endParaRPr>
          </a:p>
          <a:p>
            <a:pPr marL="101600" marR="1518920" indent="-83820">
              <a:lnSpc>
                <a:spcPts val="1250"/>
              </a:lnSpc>
              <a:spcBef>
                <a:spcPts val="45"/>
              </a:spcBef>
              <a:tabLst>
                <a:tab pos="1946275" algn="l"/>
              </a:tabLst>
            </a:pPr>
            <a:r>
              <a:rPr lang="en-US" sz="1100" spc="25" dirty="0" smtClean="0">
                <a:latin typeface="+mj-lt"/>
                <a:cs typeface="Courier New"/>
              </a:rPr>
              <a:t>'org.apache.hadoop.hive.serde2.RegexSerDe'  WITH</a:t>
            </a:r>
            <a:r>
              <a:rPr lang="en-US" sz="1100" spc="55" dirty="0" smtClean="0">
                <a:latin typeface="+mj-lt"/>
                <a:cs typeface="Courier New"/>
              </a:rPr>
              <a:t> </a:t>
            </a:r>
            <a:r>
              <a:rPr lang="en-US" sz="1100" spc="25" dirty="0" smtClean="0">
                <a:latin typeface="+mj-lt"/>
                <a:cs typeface="Courier New"/>
              </a:rPr>
              <a:t>SERDEPROPERTIES	</a:t>
            </a:r>
            <a:r>
              <a:rPr lang="en-US" sz="1100" spc="15" dirty="0" smtClean="0">
                <a:latin typeface="+mj-lt"/>
                <a:cs typeface="Courier New"/>
              </a:rPr>
              <a:t>(</a:t>
            </a:r>
            <a:endParaRPr lang="en-US" sz="1100" dirty="0" smtClean="0">
              <a:latin typeface="+mj-lt"/>
              <a:cs typeface="Courier New"/>
            </a:endParaRPr>
          </a:p>
          <a:p>
            <a:pPr marL="269240">
              <a:lnSpc>
                <a:spcPts val="1200"/>
              </a:lnSpc>
            </a:pPr>
            <a:r>
              <a:rPr lang="en-US" sz="1100" spc="25" dirty="0" smtClean="0">
                <a:latin typeface="+mj-lt"/>
                <a:cs typeface="Courier New"/>
              </a:rPr>
              <a:t>"</a:t>
            </a:r>
            <a:r>
              <a:rPr lang="en-US" sz="1100" spc="25" dirty="0" err="1" smtClean="0">
                <a:latin typeface="+mj-lt"/>
                <a:cs typeface="Courier New"/>
              </a:rPr>
              <a:t>input.regex</a:t>
            </a:r>
            <a:r>
              <a:rPr lang="en-US" sz="1100" spc="25" dirty="0" smtClean="0">
                <a:latin typeface="+mj-lt"/>
                <a:cs typeface="Courier New"/>
              </a:rPr>
              <a:t>" </a:t>
            </a:r>
            <a:r>
              <a:rPr lang="en-US" sz="1100" spc="15" dirty="0" smtClean="0">
                <a:latin typeface="+mj-lt"/>
                <a:cs typeface="Courier New"/>
              </a:rPr>
              <a:t>= </a:t>
            </a:r>
            <a:r>
              <a:rPr lang="en-US" sz="1100" spc="25" dirty="0" smtClean="0">
                <a:latin typeface="+mj-lt"/>
                <a:cs typeface="Courier New"/>
              </a:rPr>
              <a:t>"([^ </a:t>
            </a:r>
            <a:r>
              <a:rPr lang="en-US" sz="1100" spc="20" dirty="0" smtClean="0">
                <a:latin typeface="+mj-lt"/>
                <a:cs typeface="Courier New"/>
              </a:rPr>
              <a:t>]) </a:t>
            </a:r>
            <a:r>
              <a:rPr lang="en-US" sz="1100" spc="15" dirty="0" smtClean="0">
                <a:latin typeface="+mj-lt"/>
                <a:cs typeface="Courier New"/>
              </a:rPr>
              <a:t>. .</a:t>
            </a:r>
            <a:r>
              <a:rPr lang="en-US" sz="1100" spc="114" dirty="0" smtClean="0">
                <a:latin typeface="+mj-lt"/>
                <a:cs typeface="Courier New"/>
              </a:rPr>
              <a:t> </a:t>
            </a:r>
            <a:r>
              <a:rPr lang="en-US" sz="1100" spc="25" dirty="0" smtClean="0">
                <a:latin typeface="+mj-lt"/>
                <a:cs typeface="Courier New"/>
              </a:rPr>
              <a:t>[([^]]+)]",</a:t>
            </a:r>
            <a:endParaRPr lang="en-US" sz="1100" dirty="0" smtClean="0">
              <a:latin typeface="+mj-lt"/>
              <a:cs typeface="Courier New"/>
            </a:endParaRPr>
          </a:p>
          <a:p>
            <a:pPr marL="269240">
              <a:lnSpc>
                <a:spcPts val="1250"/>
              </a:lnSpc>
            </a:pPr>
            <a:r>
              <a:rPr lang="en-US" sz="1100" spc="25" dirty="0" smtClean="0">
                <a:latin typeface="+mj-lt"/>
                <a:cs typeface="Courier New"/>
              </a:rPr>
              <a:t>"</a:t>
            </a:r>
            <a:r>
              <a:rPr lang="en-US" sz="1100" spc="25" dirty="0" err="1" smtClean="0">
                <a:latin typeface="+mj-lt"/>
                <a:cs typeface="Courier New"/>
              </a:rPr>
              <a:t>output.format.string</a:t>
            </a:r>
            <a:r>
              <a:rPr lang="en-US" sz="1100" spc="25" dirty="0" smtClean="0">
                <a:latin typeface="+mj-lt"/>
                <a:cs typeface="Courier New"/>
              </a:rPr>
              <a:t>" </a:t>
            </a:r>
            <a:r>
              <a:rPr lang="en-US" sz="1100" spc="15" dirty="0" smtClean="0">
                <a:latin typeface="+mj-lt"/>
                <a:cs typeface="Courier New"/>
              </a:rPr>
              <a:t>= </a:t>
            </a:r>
            <a:r>
              <a:rPr lang="en-US" sz="1100" spc="25" dirty="0" smtClean="0">
                <a:latin typeface="+mj-lt"/>
                <a:cs typeface="Courier New"/>
              </a:rPr>
              <a:t>"%1$s %2$s</a:t>
            </a:r>
            <a:r>
              <a:rPr lang="en-US" sz="1100" spc="70" dirty="0" smtClean="0">
                <a:latin typeface="+mj-lt"/>
                <a:cs typeface="Courier New"/>
              </a:rPr>
              <a:t> </a:t>
            </a:r>
            <a:r>
              <a:rPr lang="en-US" sz="1100" spc="25" dirty="0" smtClean="0">
                <a:latin typeface="+mj-lt"/>
                <a:cs typeface="Courier New"/>
              </a:rPr>
              <a:t>%3$s"</a:t>
            </a:r>
            <a:endParaRPr lang="en-US" sz="1100" dirty="0" smtClean="0">
              <a:latin typeface="+mj-lt"/>
              <a:cs typeface="Courier New"/>
            </a:endParaRPr>
          </a:p>
          <a:p>
            <a:pPr marL="101600">
              <a:lnSpc>
                <a:spcPts val="1250"/>
              </a:lnSpc>
            </a:pPr>
            <a:r>
              <a:rPr lang="en-US" sz="1100" spc="15" dirty="0" smtClean="0">
                <a:latin typeface="+mj-lt"/>
                <a:cs typeface="Courier New"/>
              </a:rPr>
              <a:t>)</a:t>
            </a:r>
            <a:endParaRPr lang="en-US" sz="1100" dirty="0" smtClean="0">
              <a:latin typeface="+mj-lt"/>
              <a:cs typeface="Courier New"/>
            </a:endParaRPr>
          </a:p>
          <a:p>
            <a:pPr marL="101600">
              <a:lnSpc>
                <a:spcPts val="1255"/>
              </a:lnSpc>
            </a:pPr>
            <a:r>
              <a:rPr lang="en-US" sz="1100" spc="25" dirty="0" smtClean="0">
                <a:latin typeface="+mj-lt"/>
                <a:cs typeface="Courier New"/>
              </a:rPr>
              <a:t>STORED </a:t>
            </a:r>
            <a:r>
              <a:rPr lang="en-US" sz="1100" spc="20" dirty="0" smtClean="0">
                <a:latin typeface="+mj-lt"/>
                <a:cs typeface="Courier New"/>
              </a:rPr>
              <a:t>AS</a:t>
            </a:r>
            <a:r>
              <a:rPr lang="en-US" sz="1100" spc="-15" dirty="0" smtClean="0">
                <a:latin typeface="+mj-lt"/>
                <a:cs typeface="Courier New"/>
              </a:rPr>
              <a:t> </a:t>
            </a:r>
            <a:r>
              <a:rPr lang="en-US" sz="1100" spc="25" dirty="0" err="1" smtClean="0">
                <a:latin typeface="+mj-lt"/>
                <a:cs typeface="Courier New"/>
              </a:rPr>
              <a:t>RCFile</a:t>
            </a:r>
            <a:r>
              <a:rPr lang="en-US" sz="1100" spc="25" dirty="0" smtClean="0">
                <a:latin typeface="+mj-lt"/>
                <a:cs typeface="Courier New"/>
              </a:rPr>
              <a:t>;</a:t>
            </a:r>
            <a:endParaRPr lang="en-US" sz="1100" dirty="0" smtClean="0">
              <a:latin typeface="+mj-lt"/>
              <a:cs typeface="Courier New"/>
            </a:endParaRPr>
          </a:p>
          <a:p>
            <a:endParaRPr lang="en-US" sz="1100" dirty="0" smtClean="0">
              <a:latin typeface="+mj-lt"/>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39</a:t>
            </a:fld>
            <a:endParaRPr lang="en-US" dirty="0"/>
          </a:p>
        </p:txBody>
      </p:sp>
    </p:spTree>
    <p:extLst>
      <p:ext uri="{BB962C8B-B14F-4D97-AF65-F5344CB8AC3E}">
        <p14:creationId xmlns:p14="http://schemas.microsoft.com/office/powerpoint/2010/main" val="3862851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pitchFamily="34" charset="0"/>
                <a:cs typeface="Calibri" pitchFamily="34" charset="0"/>
              </a:rPr>
              <a:t>The table created by CTAS is atomic, meaning that the table is not seen by other users until all the query results are populated. So other users will either see the table with the complete results of the query or will not see the table at all.</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46</a:t>
            </a:fld>
            <a:endParaRPr lang="en-US" dirty="0"/>
          </a:p>
        </p:txBody>
      </p:sp>
    </p:spTree>
    <p:extLst>
      <p:ext uri="{BB962C8B-B14F-4D97-AF65-F5344CB8AC3E}">
        <p14:creationId xmlns:p14="http://schemas.microsoft.com/office/powerpoint/2010/main" val="97922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2</a:t>
            </a:fld>
            <a:endParaRPr lang="en-US" dirty="0"/>
          </a:p>
        </p:txBody>
      </p:sp>
    </p:spTree>
    <p:extLst>
      <p:ext uri="{BB962C8B-B14F-4D97-AF65-F5344CB8AC3E}">
        <p14:creationId xmlns:p14="http://schemas.microsoft.com/office/powerpoint/2010/main" val="426266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i="1" spc="-5" dirty="0" smtClean="0">
                <a:latin typeface="+mj-lt"/>
                <a:cs typeface="Calibri"/>
              </a:rPr>
              <a:t>Hive Join</a:t>
            </a:r>
            <a:r>
              <a:rPr lang="en-US" sz="1100" b="1" i="1" spc="-65" dirty="0" smtClean="0">
                <a:latin typeface="+mj-lt"/>
                <a:cs typeface="Calibri"/>
              </a:rPr>
              <a:t> </a:t>
            </a:r>
            <a:r>
              <a:rPr lang="en-US" sz="1100" b="1" i="1" spc="-5" dirty="0" smtClean="0">
                <a:latin typeface="+mj-lt"/>
                <a:cs typeface="Calibri"/>
              </a:rPr>
              <a:t>Strategies</a:t>
            </a:r>
            <a:endParaRPr lang="en-US" sz="1100" i="1" dirty="0" smtClean="0">
              <a:latin typeface="+mj-lt"/>
              <a:cs typeface="Calibri"/>
            </a:endParaRPr>
          </a:p>
          <a:p>
            <a:pPr marL="12700" marR="133985">
              <a:lnSpc>
                <a:spcPct val="101699"/>
              </a:lnSpc>
              <a:spcBef>
                <a:spcPts val="1230"/>
              </a:spcBef>
            </a:pPr>
            <a:r>
              <a:rPr lang="en-US" sz="1100" i="1" dirty="0" smtClean="0">
                <a:latin typeface="+mj-lt"/>
                <a:cs typeface="Calibri"/>
              </a:rPr>
              <a:t>Some important concepts to understand when performing joins and laying out</a:t>
            </a:r>
            <a:r>
              <a:rPr lang="en-US" sz="1100" i="1" spc="-100" dirty="0" smtClean="0">
                <a:latin typeface="+mj-lt"/>
                <a:cs typeface="Calibri"/>
              </a:rPr>
              <a:t> </a:t>
            </a:r>
            <a:r>
              <a:rPr lang="en-US" sz="1100" i="1" dirty="0" smtClean="0">
                <a:latin typeface="+mj-lt"/>
                <a:cs typeface="Calibri"/>
              </a:rPr>
              <a:t>your  Hive</a:t>
            </a:r>
            <a:r>
              <a:rPr lang="en-US" sz="1100" i="1" spc="-100" dirty="0" smtClean="0">
                <a:latin typeface="+mj-lt"/>
                <a:cs typeface="Calibri"/>
              </a:rPr>
              <a:t> </a:t>
            </a:r>
            <a:r>
              <a:rPr lang="en-US" sz="1100" i="1" dirty="0" smtClean="0">
                <a:latin typeface="+mj-lt"/>
                <a:cs typeface="Calibri"/>
              </a:rPr>
              <a:t>data:</a:t>
            </a:r>
          </a:p>
          <a:p>
            <a:pPr>
              <a:lnSpc>
                <a:spcPct val="100000"/>
              </a:lnSpc>
              <a:spcBef>
                <a:spcPts val="15"/>
              </a:spcBef>
            </a:pPr>
            <a:endParaRPr lang="en-US" sz="1100" i="1" dirty="0" smtClean="0">
              <a:latin typeface="+mj-lt"/>
              <a:cs typeface="Times New Roman"/>
            </a:endParaRPr>
          </a:p>
          <a:p>
            <a:pPr marL="469900" marR="335915" indent="-228600">
              <a:lnSpc>
                <a:spcPct val="103299"/>
              </a:lnSpc>
              <a:buFont typeface="Symbol"/>
              <a:buChar char=""/>
              <a:tabLst>
                <a:tab pos="469265" algn="l"/>
                <a:tab pos="469900" algn="l"/>
              </a:tabLst>
            </a:pPr>
            <a:r>
              <a:rPr lang="en-US" sz="1100" i="1" dirty="0" smtClean="0">
                <a:latin typeface="+mj-lt"/>
                <a:cs typeface="Calibri"/>
              </a:rPr>
              <a:t>Shuffle joins always work in the sense that if you cannot perform a more  </a:t>
            </a:r>
            <a:r>
              <a:rPr lang="en-US" sz="1100" i="1" spc="-5" dirty="0" smtClean="0">
                <a:latin typeface="+mj-lt"/>
                <a:cs typeface="Calibri"/>
              </a:rPr>
              <a:t>efficient </a:t>
            </a:r>
            <a:r>
              <a:rPr lang="en-US" sz="1100" i="1" dirty="0" smtClean="0">
                <a:latin typeface="+mj-lt"/>
                <a:cs typeface="Calibri"/>
              </a:rPr>
              <a:t>type of join, two tables can always be joined using a shuffle</a:t>
            </a:r>
            <a:r>
              <a:rPr lang="en-US" sz="1100" i="1" spc="-60" dirty="0" smtClean="0">
                <a:latin typeface="+mj-lt"/>
                <a:cs typeface="Calibri"/>
              </a:rPr>
              <a:t> </a:t>
            </a:r>
            <a:r>
              <a:rPr lang="en-US" sz="1100" i="1" dirty="0" smtClean="0">
                <a:latin typeface="+mj-lt"/>
                <a:cs typeface="Calibri"/>
              </a:rPr>
              <a:t>join.</a:t>
            </a:r>
          </a:p>
          <a:p>
            <a:pPr>
              <a:lnSpc>
                <a:spcPct val="100000"/>
              </a:lnSpc>
              <a:spcBef>
                <a:spcPts val="15"/>
              </a:spcBef>
              <a:buFont typeface="Symbol"/>
              <a:buChar char=""/>
            </a:pPr>
            <a:endParaRPr lang="en-US" sz="1100" i="1" dirty="0" smtClean="0">
              <a:latin typeface="+mj-lt"/>
              <a:cs typeface="Times New Roman"/>
            </a:endParaRPr>
          </a:p>
          <a:p>
            <a:pPr marL="469900" marR="176530" indent="-228600">
              <a:lnSpc>
                <a:spcPct val="103299"/>
              </a:lnSpc>
              <a:buFont typeface="Symbol"/>
              <a:buChar char=""/>
              <a:tabLst>
                <a:tab pos="469265" algn="l"/>
                <a:tab pos="469900" algn="l"/>
              </a:tabLst>
            </a:pPr>
            <a:r>
              <a:rPr lang="en-US" sz="1100" i="1" dirty="0" smtClean="0">
                <a:latin typeface="+mj-lt"/>
                <a:cs typeface="Calibri"/>
              </a:rPr>
              <a:t>A map join is very efficient and ideal if one side of the join is a small</a:t>
            </a:r>
            <a:r>
              <a:rPr lang="en-US" sz="1100" i="1" spc="-100" dirty="0" smtClean="0">
                <a:latin typeface="+mj-lt"/>
                <a:cs typeface="Calibri"/>
              </a:rPr>
              <a:t> </a:t>
            </a:r>
            <a:r>
              <a:rPr lang="en-US" sz="1100" i="1" dirty="0" smtClean="0">
                <a:latin typeface="+mj-lt"/>
                <a:cs typeface="Calibri"/>
              </a:rPr>
              <a:t>enough  dataset to fit into</a:t>
            </a:r>
            <a:r>
              <a:rPr lang="en-US" sz="1100" i="1" spc="-100" dirty="0" smtClean="0">
                <a:latin typeface="+mj-lt"/>
                <a:cs typeface="Calibri"/>
              </a:rPr>
              <a:t> </a:t>
            </a:r>
            <a:r>
              <a:rPr lang="en-US" sz="1100" i="1" dirty="0" smtClean="0">
                <a:latin typeface="+mj-lt"/>
                <a:cs typeface="Calibri"/>
              </a:rPr>
              <a:t>memory.</a:t>
            </a:r>
          </a:p>
          <a:p>
            <a:pPr>
              <a:lnSpc>
                <a:spcPct val="100000"/>
              </a:lnSpc>
              <a:spcBef>
                <a:spcPts val="15"/>
              </a:spcBef>
              <a:buFont typeface="Symbol"/>
              <a:buChar char=""/>
            </a:pPr>
            <a:endParaRPr lang="en-US" sz="1100" i="1" dirty="0" smtClean="0">
              <a:latin typeface="+mj-lt"/>
              <a:cs typeface="Times New Roman"/>
            </a:endParaRPr>
          </a:p>
          <a:p>
            <a:pPr marL="469900" marR="5080" indent="-228600">
              <a:lnSpc>
                <a:spcPct val="103299"/>
              </a:lnSpc>
              <a:buFont typeface="Symbol"/>
              <a:buChar char=""/>
              <a:tabLst>
                <a:tab pos="469265" algn="l"/>
                <a:tab pos="469900" algn="l"/>
              </a:tabLst>
            </a:pPr>
            <a:r>
              <a:rPr lang="en-US" sz="1100" i="1" dirty="0" smtClean="0">
                <a:latin typeface="+mj-lt"/>
                <a:cs typeface="Calibri"/>
              </a:rPr>
              <a:t>If a map join is not an option, then the next best option is a </a:t>
            </a:r>
            <a:r>
              <a:rPr lang="en-US" sz="1100" i="1" spc="-75" dirty="0" smtClean="0">
                <a:latin typeface="+mj-lt"/>
                <a:cs typeface="Calibri"/>
              </a:rPr>
              <a:t>sort-­‐merge-­‐bucket  </a:t>
            </a:r>
            <a:r>
              <a:rPr lang="en-US" sz="1100" i="1" dirty="0" smtClean="0">
                <a:latin typeface="+mj-lt"/>
                <a:cs typeface="Calibri"/>
              </a:rPr>
              <a:t>join, which we will discuss in more</a:t>
            </a:r>
            <a:r>
              <a:rPr lang="en-US" sz="1100" i="1" spc="-100" dirty="0" smtClean="0">
                <a:latin typeface="+mj-lt"/>
                <a:cs typeface="Calibri"/>
              </a:rPr>
              <a:t> </a:t>
            </a:r>
            <a:r>
              <a:rPr lang="en-US" sz="1100" i="1" dirty="0" smtClean="0">
                <a:latin typeface="+mj-lt"/>
                <a:cs typeface="Calibri"/>
              </a:rPr>
              <a:t>detail.</a:t>
            </a:r>
          </a:p>
          <a:p>
            <a:endParaRPr lang="en-US" sz="1100" i="1"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52</a:t>
            </a:fld>
            <a:endParaRPr lang="en-US" dirty="0"/>
          </a:p>
        </p:txBody>
      </p:sp>
    </p:spTree>
    <p:extLst>
      <p:ext uri="{BB962C8B-B14F-4D97-AF65-F5344CB8AC3E}">
        <p14:creationId xmlns:p14="http://schemas.microsoft.com/office/powerpoint/2010/main" val="1885905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n-lt"/>
                <a:cs typeface="Calibri"/>
              </a:rPr>
              <a:t>Shuffle</a:t>
            </a:r>
            <a:r>
              <a:rPr lang="en-US" sz="1100" b="1" spc="-80" dirty="0" smtClean="0">
                <a:latin typeface="+mn-lt"/>
                <a:cs typeface="Calibri"/>
              </a:rPr>
              <a:t> </a:t>
            </a:r>
            <a:r>
              <a:rPr lang="en-US" sz="1100" b="1" spc="-5" dirty="0" smtClean="0">
                <a:latin typeface="+mn-lt"/>
                <a:cs typeface="Calibri"/>
              </a:rPr>
              <a:t>Joins</a:t>
            </a:r>
            <a:endParaRPr lang="en-US" sz="1100" dirty="0" smtClean="0">
              <a:latin typeface="+mn-lt"/>
              <a:cs typeface="Calibri"/>
            </a:endParaRPr>
          </a:p>
          <a:p>
            <a:pPr marL="12700" marR="5080">
              <a:lnSpc>
                <a:spcPct val="102000"/>
              </a:lnSpc>
              <a:spcBef>
                <a:spcPts val="1225"/>
              </a:spcBef>
            </a:pPr>
            <a:r>
              <a:rPr lang="en-US" sz="1100" dirty="0" smtClean="0">
                <a:latin typeface="+mn-lt"/>
                <a:cs typeface="Calibri"/>
              </a:rPr>
              <a:t>A </a:t>
            </a:r>
            <a:r>
              <a:rPr lang="en-US" sz="1100" b="1" i="1" dirty="0" smtClean="0">
                <a:latin typeface="+mn-lt"/>
                <a:cs typeface="Calibri"/>
              </a:rPr>
              <a:t>shuffle join </a:t>
            </a:r>
            <a:r>
              <a:rPr lang="en-US" sz="1100" dirty="0" smtClean="0">
                <a:latin typeface="+mn-lt"/>
                <a:cs typeface="Calibri"/>
              </a:rPr>
              <a:t>is the default join technique for Hive, and it works with any data sets (no  matter how large). Identical keys are shuffled to the same </a:t>
            </a:r>
            <a:r>
              <a:rPr lang="en-US" sz="1100" spc="-5" dirty="0" smtClean="0">
                <a:latin typeface="+mn-lt"/>
                <a:cs typeface="Calibri"/>
              </a:rPr>
              <a:t>reducer, </a:t>
            </a:r>
            <a:r>
              <a:rPr lang="en-US" sz="1100" dirty="0" smtClean="0">
                <a:latin typeface="+mn-lt"/>
                <a:cs typeface="Calibri"/>
              </a:rPr>
              <a:t>and the join is  </a:t>
            </a:r>
            <a:r>
              <a:rPr lang="en-US" sz="1100" spc="-5" dirty="0" smtClean="0">
                <a:latin typeface="+mn-lt"/>
                <a:cs typeface="Calibri"/>
              </a:rPr>
              <a:t>performed on </a:t>
            </a:r>
            <a:r>
              <a:rPr lang="en-US" sz="1100" dirty="0" smtClean="0">
                <a:latin typeface="+mn-lt"/>
                <a:cs typeface="Calibri"/>
              </a:rPr>
              <a:t>the reduce side. This is the most </a:t>
            </a:r>
            <a:r>
              <a:rPr lang="en-US" sz="1100" spc="-5" dirty="0" smtClean="0">
                <a:latin typeface="+mn-lt"/>
                <a:cs typeface="Calibri"/>
              </a:rPr>
              <a:t>expensive join from </a:t>
            </a:r>
            <a:r>
              <a:rPr lang="en-US" sz="1100" dirty="0" smtClean="0">
                <a:latin typeface="+mn-lt"/>
                <a:cs typeface="Calibri"/>
              </a:rPr>
              <a:t>a network utilization  standpoint because all records from both sides of the join need to be processed by a  mapper and then shuffled and sorted, even the records that are not a part of the result  set.</a:t>
            </a: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53</a:t>
            </a:fld>
            <a:endParaRPr lang="en-US" dirty="0"/>
          </a:p>
        </p:txBody>
      </p:sp>
    </p:spTree>
    <p:extLst>
      <p:ext uri="{BB962C8B-B14F-4D97-AF65-F5344CB8AC3E}">
        <p14:creationId xmlns:p14="http://schemas.microsoft.com/office/powerpoint/2010/main" val="3582750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Map (Broadcast)</a:t>
            </a:r>
            <a:r>
              <a:rPr lang="en-US" sz="1100" b="1" spc="-65" dirty="0" smtClean="0">
                <a:latin typeface="+mj-lt"/>
                <a:cs typeface="Calibri"/>
              </a:rPr>
              <a:t> </a:t>
            </a:r>
            <a:r>
              <a:rPr lang="en-US" sz="1100" b="1" spc="-5" dirty="0" smtClean="0">
                <a:latin typeface="+mj-lt"/>
                <a:cs typeface="Calibri"/>
              </a:rPr>
              <a:t>Joins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If one of the datasets is small enough to fit into memory, then it can be distributed  (broadcast) to each Mapper and perform the join in the map phase. This greatly</a:t>
            </a:r>
            <a:r>
              <a:rPr lang="en-US" sz="1100" spc="-100" dirty="0" smtClean="0">
                <a:latin typeface="+mj-lt"/>
                <a:cs typeface="Calibri"/>
              </a:rPr>
              <a:t> </a:t>
            </a:r>
            <a:r>
              <a:rPr lang="en-US" sz="1100" dirty="0" smtClean="0">
                <a:latin typeface="+mj-lt"/>
                <a:cs typeface="Calibri"/>
              </a:rPr>
              <a:t>reduces  the number of records being shuffled and sorted because only records that appear in  the result set will be passed on to a</a:t>
            </a:r>
            <a:r>
              <a:rPr lang="en-US" sz="1100" spc="-100" dirty="0" smtClean="0">
                <a:latin typeface="+mj-lt"/>
                <a:cs typeface="Calibri"/>
              </a:rPr>
              <a:t> </a:t>
            </a:r>
            <a:r>
              <a:rPr lang="en-US" sz="1100" dirty="0" smtClean="0">
                <a:latin typeface="+mj-lt"/>
                <a:cs typeface="Calibri"/>
              </a:rPr>
              <a:t>reducer.</a:t>
            </a:r>
          </a:p>
          <a:p>
            <a:pPr>
              <a:lnSpc>
                <a:spcPct val="100000"/>
              </a:lnSpc>
              <a:spcBef>
                <a:spcPts val="40"/>
              </a:spcBef>
            </a:pPr>
            <a:endParaRPr lang="en-US" sz="1100" dirty="0" smtClean="0">
              <a:latin typeface="+mj-lt"/>
              <a:cs typeface="Times New Roman"/>
            </a:endParaRPr>
          </a:p>
          <a:p>
            <a:pPr marL="12700">
              <a:lnSpc>
                <a:spcPct val="100000"/>
              </a:lnSpc>
            </a:pPr>
            <a:r>
              <a:rPr lang="en-US" sz="1100" dirty="0" smtClean="0">
                <a:latin typeface="+mj-lt"/>
                <a:cs typeface="Calibri"/>
              </a:rPr>
              <a:t>A </a:t>
            </a:r>
            <a:r>
              <a:rPr lang="en-US" sz="1100" b="1" i="1" dirty="0" smtClean="0">
                <a:latin typeface="+mj-lt"/>
                <a:cs typeface="Calibri"/>
              </a:rPr>
              <a:t>map join </a:t>
            </a:r>
            <a:r>
              <a:rPr lang="en-US" sz="1100" dirty="0" smtClean="0">
                <a:latin typeface="+mj-lt"/>
                <a:cs typeface="Calibri"/>
              </a:rPr>
              <a:t>has a special </a:t>
            </a:r>
            <a:r>
              <a:rPr lang="en-US" sz="1100" spc="-85" dirty="0" smtClean="0">
                <a:latin typeface="+mj-lt"/>
                <a:cs typeface="Calibri"/>
              </a:rPr>
              <a:t>C-­‐style </a:t>
            </a:r>
            <a:r>
              <a:rPr lang="en-US" sz="1100" dirty="0" smtClean="0">
                <a:latin typeface="+mj-lt"/>
                <a:cs typeface="Calibri"/>
              </a:rPr>
              <a:t>comment syntax for providing a hint to the Hive</a:t>
            </a:r>
            <a:r>
              <a:rPr lang="en-US" sz="1100" spc="25" dirty="0" smtClean="0">
                <a:latin typeface="+mj-lt"/>
                <a:cs typeface="Calibri"/>
              </a:rPr>
              <a:t> </a:t>
            </a:r>
            <a:r>
              <a:rPr lang="en-US" sz="1100" spc="-5" dirty="0" smtClean="0">
                <a:latin typeface="+mj-lt"/>
                <a:cs typeface="Calibri"/>
              </a:rPr>
              <a:t>engine:</a:t>
            </a:r>
            <a:endParaRPr lang="en-US" sz="1100" dirty="0" smtClean="0">
              <a:latin typeface="+mj-lt"/>
              <a:cs typeface="Calibri"/>
            </a:endParaRPr>
          </a:p>
          <a:p>
            <a:pPr marL="17780">
              <a:lnSpc>
                <a:spcPts val="1080"/>
              </a:lnSpc>
            </a:pPr>
            <a:r>
              <a:rPr lang="en-US" sz="1100" spc="25" dirty="0" smtClean="0">
                <a:latin typeface="+mj-lt"/>
                <a:cs typeface="Courier New"/>
              </a:rPr>
              <a:t>select </a:t>
            </a:r>
            <a:r>
              <a:rPr lang="en-US" sz="1100" b="1" spc="20" dirty="0" smtClean="0">
                <a:latin typeface="+mj-lt"/>
                <a:cs typeface="Courier New"/>
              </a:rPr>
              <a:t>/*+ </a:t>
            </a:r>
            <a:r>
              <a:rPr lang="en-US" sz="1100" b="1" spc="25" dirty="0" smtClean="0">
                <a:latin typeface="+mj-lt"/>
                <a:cs typeface="Courier New"/>
              </a:rPr>
              <a:t>MAPJOIN(states) </a:t>
            </a:r>
            <a:r>
              <a:rPr lang="en-US" sz="1100" b="1" spc="20" dirty="0" smtClean="0">
                <a:latin typeface="+mj-lt"/>
                <a:cs typeface="Courier New"/>
              </a:rPr>
              <a:t>*/ </a:t>
            </a:r>
            <a:r>
              <a:rPr lang="en-US" sz="1100" spc="25" dirty="0" smtClean="0">
                <a:latin typeface="+mj-lt"/>
                <a:cs typeface="Courier New"/>
              </a:rPr>
              <a:t>customers.*,</a:t>
            </a:r>
            <a:r>
              <a:rPr lang="en-US" sz="1100" spc="120" dirty="0" smtClean="0">
                <a:latin typeface="+mj-lt"/>
                <a:cs typeface="Courier New"/>
              </a:rPr>
              <a:t> </a:t>
            </a:r>
            <a:r>
              <a:rPr lang="en-US" sz="1100" spc="25" dirty="0" smtClean="0">
                <a:latin typeface="+mj-lt"/>
                <a:cs typeface="Courier New"/>
              </a:rPr>
              <a:t>states.*</a:t>
            </a:r>
            <a:endParaRPr lang="en-US" sz="1100" dirty="0" smtClean="0">
              <a:latin typeface="+mj-lt"/>
              <a:cs typeface="Courier New"/>
            </a:endParaRPr>
          </a:p>
          <a:p>
            <a:pPr marL="17780">
              <a:lnSpc>
                <a:spcPts val="1235"/>
              </a:lnSpc>
            </a:pPr>
            <a:r>
              <a:rPr lang="en-US" sz="1100" spc="25" dirty="0" smtClean="0">
                <a:latin typeface="+mj-lt"/>
                <a:cs typeface="Courier New"/>
              </a:rPr>
              <a:t>from</a:t>
            </a:r>
            <a:r>
              <a:rPr lang="en-US" sz="1100" spc="-35" dirty="0" smtClean="0">
                <a:latin typeface="+mj-lt"/>
                <a:cs typeface="Courier New"/>
              </a:rPr>
              <a:t> </a:t>
            </a:r>
            <a:r>
              <a:rPr lang="en-US" sz="1100" spc="25" dirty="0" smtClean="0">
                <a:latin typeface="+mj-lt"/>
                <a:cs typeface="Courier New"/>
              </a:rPr>
              <a:t>customers</a:t>
            </a:r>
            <a:endParaRPr lang="en-US" sz="1100" dirty="0" smtClean="0">
              <a:latin typeface="+mj-lt"/>
              <a:cs typeface="Courier New"/>
            </a:endParaRPr>
          </a:p>
          <a:p>
            <a:pPr marL="17780">
              <a:lnSpc>
                <a:spcPts val="1255"/>
              </a:lnSpc>
            </a:pPr>
            <a:r>
              <a:rPr lang="en-US" sz="1100" spc="25" dirty="0" smtClean="0">
                <a:latin typeface="+mj-lt"/>
                <a:cs typeface="Courier New"/>
              </a:rPr>
              <a:t>join states </a:t>
            </a:r>
            <a:r>
              <a:rPr lang="en-US" sz="1100" spc="20" dirty="0" smtClean="0">
                <a:latin typeface="+mj-lt"/>
                <a:cs typeface="Courier New"/>
              </a:rPr>
              <a:t>on </a:t>
            </a:r>
            <a:r>
              <a:rPr lang="en-US" sz="1100" spc="25" dirty="0" smtClean="0">
                <a:latin typeface="+mj-lt"/>
                <a:cs typeface="Courier New"/>
              </a:rPr>
              <a:t>(</a:t>
            </a:r>
            <a:r>
              <a:rPr lang="en-US" sz="1100" spc="25" dirty="0" err="1" smtClean="0">
                <a:latin typeface="+mj-lt"/>
                <a:cs typeface="Courier New"/>
              </a:rPr>
              <a:t>customers.state</a:t>
            </a:r>
            <a:r>
              <a:rPr lang="en-US" sz="1100" spc="25" dirty="0" smtClean="0">
                <a:latin typeface="+mj-lt"/>
                <a:cs typeface="Courier New"/>
              </a:rPr>
              <a:t> </a:t>
            </a:r>
            <a:r>
              <a:rPr lang="en-US" sz="1100" spc="15" dirty="0" smtClean="0">
                <a:latin typeface="+mj-lt"/>
                <a:cs typeface="Courier New"/>
              </a:rPr>
              <a:t>=</a:t>
            </a:r>
            <a:r>
              <a:rPr lang="en-US" sz="1100" spc="100" dirty="0" smtClean="0">
                <a:latin typeface="+mj-lt"/>
                <a:cs typeface="Courier New"/>
              </a:rPr>
              <a:t> </a:t>
            </a:r>
            <a:r>
              <a:rPr lang="en-US" sz="1100" spc="25" dirty="0" err="1" smtClean="0">
                <a:latin typeface="+mj-lt"/>
                <a:cs typeface="Courier New"/>
              </a:rPr>
              <a:t>states.state</a:t>
            </a:r>
            <a:r>
              <a:rPr lang="en-US" sz="1100" spc="25" dirty="0" smtClean="0">
                <a:latin typeface="+mj-lt"/>
                <a:cs typeface="Courier New"/>
              </a:rPr>
              <a:t>);</a:t>
            </a:r>
            <a:endParaRPr lang="en-US" sz="1100" dirty="0" smtClean="0">
              <a:latin typeface="+mj-lt"/>
              <a:cs typeface="Courier New"/>
            </a:endParaRPr>
          </a:p>
          <a:p>
            <a:endParaRPr lang="en-US" sz="1100" dirty="0" smtClean="0">
              <a:latin typeface="+mj-lt"/>
            </a:endParaRPr>
          </a:p>
          <a:p>
            <a:pPr>
              <a:lnSpc>
                <a:spcPct val="100000"/>
              </a:lnSpc>
              <a:spcBef>
                <a:spcPts val="10"/>
              </a:spcBef>
            </a:pPr>
            <a:endParaRPr lang="en-US" sz="1100" dirty="0" smtClean="0">
              <a:latin typeface="+mj-lt"/>
              <a:cs typeface="Times New Roman"/>
            </a:endParaRPr>
          </a:p>
          <a:p>
            <a:pPr marL="170180" marR="205740">
              <a:lnSpc>
                <a:spcPct val="103299"/>
              </a:lnSpc>
            </a:pPr>
            <a:r>
              <a:rPr lang="en-US" sz="1100" b="1" dirty="0" smtClean="0">
                <a:latin typeface="+mj-lt"/>
                <a:cs typeface="Calibri"/>
              </a:rPr>
              <a:t>IMPORTANT</a:t>
            </a:r>
            <a:r>
              <a:rPr lang="en-US" sz="1100" dirty="0" smtClean="0">
                <a:latin typeface="+mj-lt"/>
                <a:cs typeface="Calibri"/>
              </a:rPr>
              <a:t>: In HDP 2.0, Hive joins are automatically optimized without the  </a:t>
            </a:r>
            <a:r>
              <a:rPr lang="en-US" sz="1100" spc="-5" dirty="0" smtClean="0">
                <a:latin typeface="+mj-lt"/>
                <a:cs typeface="Calibri"/>
              </a:rPr>
              <a:t>need </a:t>
            </a:r>
            <a:r>
              <a:rPr lang="en-US" sz="1100" dirty="0" smtClean="0">
                <a:latin typeface="+mj-lt"/>
                <a:cs typeface="Calibri"/>
              </a:rPr>
              <a:t>for </a:t>
            </a:r>
            <a:r>
              <a:rPr lang="en-US" sz="1100" spc="-5" dirty="0" smtClean="0">
                <a:latin typeface="+mj-lt"/>
                <a:cs typeface="Calibri"/>
              </a:rPr>
              <a:t>providing</a:t>
            </a:r>
            <a:r>
              <a:rPr lang="en-US" sz="1100" spc="-75" dirty="0" smtClean="0">
                <a:latin typeface="+mj-lt"/>
                <a:cs typeface="Calibri"/>
              </a:rPr>
              <a:t> </a:t>
            </a:r>
            <a:r>
              <a:rPr lang="en-US" sz="1100" dirty="0" smtClean="0">
                <a:latin typeface="+mj-lt"/>
                <a:cs typeface="Calibri"/>
              </a:rPr>
              <a:t>hints.</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54</a:t>
            </a:fld>
            <a:endParaRPr lang="en-US" dirty="0"/>
          </a:p>
        </p:txBody>
      </p:sp>
    </p:spTree>
    <p:extLst>
      <p:ext uri="{BB962C8B-B14F-4D97-AF65-F5344CB8AC3E}">
        <p14:creationId xmlns:p14="http://schemas.microsoft.com/office/powerpoint/2010/main" val="187092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85" dirty="0" smtClean="0">
                <a:latin typeface="+mj-lt"/>
                <a:cs typeface="Calibri"/>
              </a:rPr>
              <a:t>Sort-­‐Merge-­‐Bucket </a:t>
            </a:r>
            <a:r>
              <a:rPr lang="en-US" sz="1100" b="1" spc="-5" dirty="0" smtClean="0">
                <a:latin typeface="+mj-lt"/>
                <a:cs typeface="Calibri"/>
              </a:rPr>
              <a:t>(SMB)</a:t>
            </a:r>
            <a:r>
              <a:rPr lang="en-US" sz="1100" b="1" spc="25" dirty="0" smtClean="0">
                <a:latin typeface="+mj-lt"/>
                <a:cs typeface="Calibri"/>
              </a:rPr>
              <a:t> </a:t>
            </a:r>
            <a:r>
              <a:rPr lang="en-US" sz="1100" b="1" spc="-5" dirty="0" smtClean="0">
                <a:latin typeface="+mj-lt"/>
                <a:cs typeface="Calibri"/>
              </a:rPr>
              <a:t>Joins</a:t>
            </a:r>
            <a:endParaRPr lang="en-US" sz="1100" dirty="0" smtClean="0">
              <a:latin typeface="+mj-lt"/>
              <a:cs typeface="Calibri"/>
            </a:endParaRPr>
          </a:p>
          <a:p>
            <a:pPr marL="12700" marR="24765">
              <a:lnSpc>
                <a:spcPct val="101699"/>
              </a:lnSpc>
              <a:spcBef>
                <a:spcPts val="1230"/>
              </a:spcBef>
            </a:pPr>
            <a:r>
              <a:rPr lang="en-US" sz="1100" dirty="0" smtClean="0">
                <a:latin typeface="+mj-lt"/>
                <a:cs typeface="Calibri"/>
              </a:rPr>
              <a:t>If you have two datasets that are too large for a map side join, an efficient technique</a:t>
            </a:r>
            <a:r>
              <a:rPr lang="en-US" sz="1100" spc="-100" dirty="0" smtClean="0">
                <a:latin typeface="+mj-lt"/>
                <a:cs typeface="Calibri"/>
              </a:rPr>
              <a:t> </a:t>
            </a:r>
            <a:r>
              <a:rPr lang="en-US" sz="1100" dirty="0" smtClean="0">
                <a:latin typeface="+mj-lt"/>
                <a:cs typeface="Calibri"/>
              </a:rPr>
              <a:t>for  joining them is to sort the two datasets into buckets. The trick is to cluster and sort by  the same join</a:t>
            </a:r>
            <a:r>
              <a:rPr lang="en-US" sz="1100" spc="-100" dirty="0" smtClean="0">
                <a:latin typeface="+mj-lt"/>
                <a:cs typeface="Calibri"/>
              </a:rPr>
              <a:t> </a:t>
            </a:r>
            <a:r>
              <a:rPr lang="en-US" sz="1100" dirty="0" smtClean="0">
                <a:latin typeface="+mj-lt"/>
                <a:cs typeface="Calibri"/>
              </a:rPr>
              <a:t>key.</a:t>
            </a:r>
          </a:p>
          <a:p>
            <a:pPr>
              <a:lnSpc>
                <a:spcPct val="100000"/>
              </a:lnSpc>
              <a:spcBef>
                <a:spcPts val="15"/>
              </a:spcBef>
            </a:pPr>
            <a:endParaRPr lang="en-US" sz="1100" dirty="0" smtClean="0">
              <a:latin typeface="+mj-lt"/>
              <a:cs typeface="Times New Roman"/>
            </a:endParaRPr>
          </a:p>
          <a:p>
            <a:pPr marL="12700">
              <a:lnSpc>
                <a:spcPct val="100000"/>
              </a:lnSpc>
            </a:pPr>
            <a:r>
              <a:rPr lang="en-US" sz="1100" spc="-5" dirty="0" smtClean="0">
                <a:latin typeface="+mj-lt"/>
                <a:cs typeface="Calibri"/>
              </a:rPr>
              <a:t>This provides </a:t>
            </a:r>
            <a:r>
              <a:rPr lang="en-US" sz="1100" dirty="0" smtClean="0">
                <a:latin typeface="+mj-lt"/>
                <a:cs typeface="Calibri"/>
              </a:rPr>
              <a:t>two major optimization</a:t>
            </a:r>
            <a:r>
              <a:rPr lang="en-US" sz="1100" spc="-75" dirty="0" smtClean="0">
                <a:latin typeface="+mj-lt"/>
                <a:cs typeface="Calibri"/>
              </a:rPr>
              <a:t> </a:t>
            </a:r>
            <a:r>
              <a:rPr lang="en-US" sz="1100" dirty="0" smtClean="0">
                <a:latin typeface="+mj-lt"/>
                <a:cs typeface="Calibri"/>
              </a:rPr>
              <a:t>benefits:</a:t>
            </a:r>
          </a:p>
          <a:p>
            <a:pPr>
              <a:lnSpc>
                <a:spcPct val="100000"/>
              </a:lnSpc>
              <a:spcBef>
                <a:spcPts val="5"/>
              </a:spcBef>
            </a:pPr>
            <a:endParaRPr lang="en-US" sz="1100" dirty="0" smtClean="0">
              <a:latin typeface="+mj-lt"/>
              <a:cs typeface="Times New Roman"/>
            </a:endParaRPr>
          </a:p>
          <a:p>
            <a:pPr marL="501015" marR="36195" indent="-228600">
              <a:lnSpc>
                <a:spcPct val="101699"/>
              </a:lnSpc>
              <a:buFont typeface="Symbol"/>
              <a:buChar char=""/>
              <a:tabLst>
                <a:tab pos="500380" algn="l"/>
                <a:tab pos="501015" algn="l"/>
              </a:tabLst>
            </a:pPr>
            <a:r>
              <a:rPr lang="en-US" sz="1100" dirty="0" smtClean="0">
                <a:latin typeface="+mj-lt"/>
                <a:cs typeface="Calibri"/>
              </a:rPr>
              <a:t>Sorting by the join key makes joins easy. All possible matches reside in the</a:t>
            </a:r>
            <a:r>
              <a:rPr lang="en-US" sz="1100" spc="-105" dirty="0" smtClean="0">
                <a:latin typeface="+mj-lt"/>
                <a:cs typeface="Calibri"/>
              </a:rPr>
              <a:t> </a:t>
            </a:r>
            <a:r>
              <a:rPr lang="en-US" sz="1100" dirty="0" smtClean="0">
                <a:latin typeface="+mj-lt"/>
                <a:cs typeface="Calibri"/>
              </a:rPr>
              <a:t>same  area on</a:t>
            </a:r>
            <a:r>
              <a:rPr lang="en-US" sz="1100" spc="-100" dirty="0" smtClean="0">
                <a:latin typeface="+mj-lt"/>
                <a:cs typeface="Calibri"/>
              </a:rPr>
              <a:t> </a:t>
            </a:r>
            <a:r>
              <a:rPr lang="en-US" sz="1100" dirty="0" smtClean="0">
                <a:latin typeface="+mj-lt"/>
                <a:cs typeface="Calibri"/>
              </a:rPr>
              <a:t>disk.</a:t>
            </a:r>
          </a:p>
          <a:p>
            <a:pPr>
              <a:lnSpc>
                <a:spcPct val="100000"/>
              </a:lnSpc>
              <a:spcBef>
                <a:spcPts val="15"/>
              </a:spcBef>
              <a:buFont typeface="Symbol"/>
              <a:buChar char=""/>
            </a:pPr>
            <a:endParaRPr lang="en-US" sz="1100" dirty="0" smtClean="0">
              <a:latin typeface="+mj-lt"/>
              <a:cs typeface="Times New Roman"/>
            </a:endParaRPr>
          </a:p>
          <a:p>
            <a:pPr marL="501015" marR="79375" indent="-228600">
              <a:lnSpc>
                <a:spcPct val="103299"/>
              </a:lnSpc>
              <a:buFont typeface="Symbol"/>
              <a:buChar char=""/>
              <a:tabLst>
                <a:tab pos="500380" algn="l"/>
                <a:tab pos="501015" algn="l"/>
              </a:tabLst>
            </a:pPr>
            <a:r>
              <a:rPr lang="en-US" sz="1100" dirty="0" smtClean="0">
                <a:latin typeface="+mj-lt"/>
                <a:cs typeface="Calibri"/>
              </a:rPr>
              <a:t>Hash bucketing a join key ensures all matching values reside on the same</a:t>
            </a:r>
            <a:r>
              <a:rPr lang="en-US" sz="1100" spc="-100" dirty="0" smtClean="0">
                <a:latin typeface="+mj-lt"/>
                <a:cs typeface="Calibri"/>
              </a:rPr>
              <a:t> </a:t>
            </a:r>
            <a:r>
              <a:rPr lang="en-US" sz="1100" dirty="0" smtClean="0">
                <a:latin typeface="+mj-lt"/>
                <a:cs typeface="Calibri"/>
              </a:rPr>
              <a:t>node.  </a:t>
            </a:r>
            <a:r>
              <a:rPr lang="en-US" sz="1100" spc="-65" dirty="0" err="1" smtClean="0">
                <a:latin typeface="+mj-lt"/>
                <a:cs typeface="Calibri"/>
              </a:rPr>
              <a:t>Equi</a:t>
            </a:r>
            <a:r>
              <a:rPr lang="en-US" sz="1100" spc="-65" dirty="0" smtClean="0">
                <a:latin typeface="+mj-lt"/>
                <a:cs typeface="Calibri"/>
              </a:rPr>
              <a:t>-­‐joins </a:t>
            </a:r>
            <a:r>
              <a:rPr lang="en-US" sz="1100" dirty="0" smtClean="0">
                <a:latin typeface="+mj-lt"/>
                <a:cs typeface="Calibri"/>
              </a:rPr>
              <a:t>can then run with no</a:t>
            </a:r>
            <a:r>
              <a:rPr lang="en-US" sz="1100" spc="10" dirty="0" smtClean="0">
                <a:latin typeface="+mj-lt"/>
                <a:cs typeface="Calibri"/>
              </a:rPr>
              <a:t> </a:t>
            </a:r>
            <a:r>
              <a:rPr lang="en-US" sz="1100" dirty="0" smtClean="0">
                <a:latin typeface="+mj-lt"/>
                <a:cs typeface="Calibri"/>
              </a:rPr>
              <a:t>shuffle.</a:t>
            </a: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For this to work properly, the number of bucket columns has to equal the number of  join columns. This means, in general, you will need to specifically define your Hive</a:t>
            </a:r>
            <a:r>
              <a:rPr lang="en-US" sz="1100" spc="-100" dirty="0" smtClean="0">
                <a:latin typeface="+mj-lt"/>
                <a:cs typeface="Calibri"/>
              </a:rPr>
              <a:t> </a:t>
            </a:r>
            <a:r>
              <a:rPr lang="en-US" sz="1100" dirty="0" smtClean="0">
                <a:latin typeface="+mj-lt"/>
                <a:cs typeface="Calibri"/>
              </a:rPr>
              <a:t>tables  to fit the requirements of a </a:t>
            </a:r>
            <a:r>
              <a:rPr lang="en-US" sz="1100" spc="-75" dirty="0" smtClean="0">
                <a:latin typeface="+mj-lt"/>
                <a:cs typeface="Calibri"/>
              </a:rPr>
              <a:t>sort-­‐merge-­‐bucket </a:t>
            </a:r>
            <a:r>
              <a:rPr lang="en-US" sz="1100" dirty="0" smtClean="0">
                <a:latin typeface="+mj-lt"/>
                <a:cs typeface="Calibri"/>
              </a:rPr>
              <a:t>join, which implies you are aware at  </a:t>
            </a:r>
            <a:r>
              <a:rPr lang="en-US" sz="1100" spc="-5" dirty="0" smtClean="0">
                <a:latin typeface="+mj-lt"/>
                <a:cs typeface="Calibri"/>
              </a:rPr>
              <a:t>design </a:t>
            </a:r>
            <a:r>
              <a:rPr lang="en-US" sz="1100" dirty="0" smtClean="0">
                <a:latin typeface="+mj-lt"/>
                <a:cs typeface="Calibri"/>
              </a:rPr>
              <a:t>time of the columns that will be most commonly used in join</a:t>
            </a:r>
            <a:r>
              <a:rPr lang="en-US" sz="1100" spc="-70" dirty="0" smtClean="0">
                <a:latin typeface="+mj-lt"/>
                <a:cs typeface="Calibri"/>
              </a:rPr>
              <a:t> </a:t>
            </a:r>
            <a:r>
              <a:rPr lang="en-US" sz="1100" dirty="0" smtClean="0">
                <a:latin typeface="+mj-lt"/>
                <a:cs typeface="Calibri"/>
              </a:rPr>
              <a:t>statements.</a:t>
            </a:r>
          </a:p>
          <a:p>
            <a:pPr marL="12700" marR="5080">
              <a:lnSpc>
                <a:spcPct val="101699"/>
              </a:lnSpc>
              <a:spcBef>
                <a:spcPts val="5"/>
              </a:spcBef>
            </a:pP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70180" marR="273685">
              <a:lnSpc>
                <a:spcPct val="100800"/>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An SMB join can be converted to an SMB map </a:t>
            </a:r>
            <a:r>
              <a:rPr lang="en-US" sz="1100" spc="-5" dirty="0" smtClean="0">
                <a:latin typeface="+mj-lt"/>
                <a:cs typeface="Calibri"/>
              </a:rPr>
              <a:t>join. </a:t>
            </a:r>
            <a:r>
              <a:rPr lang="en-US" sz="1100" dirty="0" smtClean="0">
                <a:latin typeface="+mj-lt"/>
                <a:cs typeface="Calibri"/>
              </a:rPr>
              <a:t>This requires the  following configuration settings enabled. (Note that these settings are  already set to </a:t>
            </a:r>
            <a:r>
              <a:rPr lang="en-US" sz="1100" dirty="0" smtClean="0">
                <a:latin typeface="+mj-lt"/>
                <a:cs typeface="Courier New"/>
              </a:rPr>
              <a:t>true</a:t>
            </a:r>
            <a:r>
              <a:rPr lang="en-US" sz="1100" spc="-555" dirty="0" smtClean="0">
                <a:latin typeface="+mj-lt"/>
                <a:cs typeface="Courier New"/>
              </a:rPr>
              <a:t> </a:t>
            </a:r>
            <a:r>
              <a:rPr lang="en-US" sz="1100" dirty="0" smtClean="0">
                <a:latin typeface="+mj-lt"/>
                <a:cs typeface="Calibri"/>
              </a:rPr>
              <a:t>in HDP 2.0):</a:t>
            </a:r>
          </a:p>
          <a:p>
            <a:pPr>
              <a:lnSpc>
                <a:spcPct val="100000"/>
              </a:lnSpc>
              <a:spcBef>
                <a:spcPts val="35"/>
              </a:spcBef>
            </a:pPr>
            <a:endParaRPr lang="en-US" sz="1100" dirty="0" smtClean="0">
              <a:latin typeface="+mj-lt"/>
              <a:cs typeface="Times New Roman"/>
            </a:endParaRPr>
          </a:p>
          <a:p>
            <a:pPr marL="170180" marR="344805">
              <a:lnSpc>
                <a:spcPct val="94400"/>
              </a:lnSpc>
            </a:pPr>
            <a:r>
              <a:rPr lang="en-US" sz="1100" dirty="0" err="1" smtClean="0">
                <a:latin typeface="+mj-lt"/>
                <a:cs typeface="Courier New"/>
              </a:rPr>
              <a:t>hive.auto.convert.sortmerge.join</a:t>
            </a:r>
            <a:r>
              <a:rPr lang="en-US" sz="1100" dirty="0" smtClean="0">
                <a:latin typeface="+mj-lt"/>
                <a:cs typeface="Courier New"/>
              </a:rPr>
              <a:t>=true;  </a:t>
            </a:r>
            <a:r>
              <a:rPr lang="en-US" sz="1100" spc="-5" dirty="0" err="1" smtClean="0">
                <a:latin typeface="+mj-lt"/>
                <a:cs typeface="Courier New"/>
              </a:rPr>
              <a:t>hive.optimize.bucketmapjoin</a:t>
            </a:r>
            <a:r>
              <a:rPr lang="en-US" sz="1100" spc="-5" dirty="0" smtClean="0">
                <a:latin typeface="+mj-lt"/>
                <a:cs typeface="Courier New"/>
              </a:rPr>
              <a:t> </a:t>
            </a:r>
            <a:r>
              <a:rPr lang="en-US" sz="1100" dirty="0" smtClean="0">
                <a:latin typeface="+mj-lt"/>
                <a:cs typeface="Courier New"/>
              </a:rPr>
              <a:t>= true;  </a:t>
            </a:r>
            <a:r>
              <a:rPr lang="en-US" sz="1100" spc="-5" dirty="0" err="1" smtClean="0">
                <a:latin typeface="+mj-lt"/>
                <a:cs typeface="Courier New"/>
              </a:rPr>
              <a:t>hive.optimize.bucketmapjoin.sortedmerge</a:t>
            </a:r>
            <a:r>
              <a:rPr lang="en-US" sz="1100" spc="-5" dirty="0" smtClean="0">
                <a:latin typeface="+mj-lt"/>
                <a:cs typeface="Courier New"/>
              </a:rPr>
              <a:t> </a:t>
            </a:r>
            <a:r>
              <a:rPr lang="en-US" sz="1100" dirty="0" smtClean="0">
                <a:latin typeface="+mj-lt"/>
                <a:cs typeface="Courier New"/>
              </a:rPr>
              <a:t>= true;  </a:t>
            </a:r>
            <a:r>
              <a:rPr lang="en-US" sz="1100" dirty="0" err="1" smtClean="0">
                <a:latin typeface="+mj-lt"/>
                <a:cs typeface="Courier New"/>
              </a:rPr>
              <a:t>hive.auto.convert.sortmerge.join.noconditionaltask</a:t>
            </a:r>
            <a:endParaRPr lang="en-US" sz="1100" dirty="0" smtClean="0">
              <a:latin typeface="+mj-lt"/>
              <a:cs typeface="Courier New"/>
            </a:endParaRPr>
          </a:p>
          <a:p>
            <a:pPr marL="170180">
              <a:lnSpc>
                <a:spcPts val="1370"/>
              </a:lnSpc>
            </a:pPr>
            <a:r>
              <a:rPr lang="en-US" sz="1100" dirty="0" smtClean="0">
                <a:latin typeface="+mj-lt"/>
                <a:cs typeface="Courier New"/>
              </a:rPr>
              <a:t>=</a:t>
            </a:r>
            <a:r>
              <a:rPr lang="en-US" sz="1100" spc="-100" dirty="0" smtClean="0">
                <a:latin typeface="+mj-lt"/>
                <a:cs typeface="Courier New"/>
              </a:rPr>
              <a:t> </a:t>
            </a:r>
            <a:r>
              <a:rPr lang="en-US" sz="1100" dirty="0" smtClean="0">
                <a:latin typeface="+mj-lt"/>
                <a:cs typeface="Courier New"/>
              </a:rPr>
              <a:t>true;</a:t>
            </a:r>
          </a:p>
          <a:p>
            <a:pPr marL="12700" marR="5080">
              <a:lnSpc>
                <a:spcPct val="101699"/>
              </a:lnSpc>
              <a:spcBef>
                <a:spcPts val="5"/>
              </a:spcBef>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55</a:t>
            </a:fld>
            <a:endParaRPr lang="en-US" dirty="0"/>
          </a:p>
        </p:txBody>
      </p:sp>
    </p:spTree>
    <p:extLst>
      <p:ext uri="{BB962C8B-B14F-4D97-AF65-F5344CB8AC3E}">
        <p14:creationId xmlns:p14="http://schemas.microsoft.com/office/powerpoint/2010/main" val="313894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56</a:t>
            </a:fld>
            <a:endParaRPr lang="en-US" dirty="0"/>
          </a:p>
        </p:txBody>
      </p:sp>
    </p:spTree>
    <p:extLst>
      <p:ext uri="{BB962C8B-B14F-4D97-AF65-F5344CB8AC3E}">
        <p14:creationId xmlns:p14="http://schemas.microsoft.com/office/powerpoint/2010/main" val="834917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400" b="1" spc="-5" dirty="0" smtClean="0">
                <a:latin typeface="+mn-lt"/>
                <a:cs typeface="Calibri"/>
              </a:rPr>
              <a:t>Sorting</a:t>
            </a:r>
            <a:r>
              <a:rPr lang="en-US" sz="1400" b="1" spc="-80" dirty="0" smtClean="0">
                <a:latin typeface="+mn-lt"/>
                <a:cs typeface="Calibri"/>
              </a:rPr>
              <a:t> </a:t>
            </a:r>
            <a:r>
              <a:rPr lang="en-US" sz="1400" b="1" spc="-5" dirty="0" smtClean="0">
                <a:latin typeface="+mn-lt"/>
                <a:cs typeface="Calibri"/>
              </a:rPr>
              <a:t>Data</a:t>
            </a:r>
            <a:endParaRPr lang="en-US" sz="1400" dirty="0" smtClean="0">
              <a:latin typeface="+mn-lt"/>
              <a:cs typeface="Calibri"/>
            </a:endParaRPr>
          </a:p>
          <a:p>
            <a:pPr marL="12700">
              <a:lnSpc>
                <a:spcPct val="100000"/>
              </a:lnSpc>
              <a:spcBef>
                <a:spcPts val="1255"/>
              </a:spcBef>
            </a:pPr>
            <a:r>
              <a:rPr lang="en-US" sz="1200" dirty="0" smtClean="0">
                <a:latin typeface="+mn-lt"/>
                <a:cs typeface="Calibri"/>
              </a:rPr>
              <a:t>HiveQL has two sorting</a:t>
            </a:r>
            <a:r>
              <a:rPr lang="en-US" sz="1200" spc="-100" dirty="0" smtClean="0">
                <a:latin typeface="+mn-lt"/>
                <a:cs typeface="Calibri"/>
              </a:rPr>
              <a:t> </a:t>
            </a:r>
            <a:r>
              <a:rPr lang="en-US" sz="1200" dirty="0" smtClean="0">
                <a:latin typeface="+mn-lt"/>
                <a:cs typeface="Calibri"/>
              </a:rPr>
              <a:t>clauses:</a:t>
            </a:r>
          </a:p>
          <a:p>
            <a:pPr marL="12700">
              <a:lnSpc>
                <a:spcPct val="100000"/>
              </a:lnSpc>
              <a:spcBef>
                <a:spcPts val="1255"/>
              </a:spcBef>
            </a:pPr>
            <a:endParaRPr lang="en-US" sz="1200" b="1" dirty="0" smtClean="0">
              <a:latin typeface="+mn-lt"/>
              <a:cs typeface="Calibri"/>
            </a:endParaRPr>
          </a:p>
          <a:p>
            <a:pPr marL="12700">
              <a:lnSpc>
                <a:spcPct val="100000"/>
              </a:lnSpc>
              <a:spcBef>
                <a:spcPts val="1255"/>
              </a:spcBef>
            </a:pPr>
            <a:r>
              <a:rPr lang="en-US" sz="1200" b="1" dirty="0" smtClean="0">
                <a:latin typeface="+mn-lt"/>
                <a:cs typeface="Calibri"/>
              </a:rPr>
              <a:t>ORDER BY</a:t>
            </a:r>
            <a:r>
              <a:rPr lang="en-US" sz="1200" dirty="0" smtClean="0">
                <a:latin typeface="+mn-lt"/>
                <a:cs typeface="Calibri"/>
              </a:rPr>
              <a:t>: a complete ordering of the data, which is accomplished by using</a:t>
            </a:r>
            <a:r>
              <a:rPr lang="en-US" sz="1200" spc="-100" dirty="0" smtClean="0">
                <a:latin typeface="+mn-lt"/>
                <a:cs typeface="Calibri"/>
              </a:rPr>
              <a:t> </a:t>
            </a:r>
            <a:r>
              <a:rPr lang="en-US" sz="1200" dirty="0" smtClean="0">
                <a:latin typeface="+mn-lt"/>
                <a:cs typeface="Calibri"/>
              </a:rPr>
              <a:t>a  single</a:t>
            </a:r>
            <a:r>
              <a:rPr lang="en-US" sz="1200" spc="-95" dirty="0" smtClean="0">
                <a:latin typeface="+mn-lt"/>
                <a:cs typeface="Calibri"/>
              </a:rPr>
              <a:t> </a:t>
            </a:r>
            <a:r>
              <a:rPr lang="en-US" sz="1200" spc="-5" dirty="0" smtClean="0">
                <a:latin typeface="+mn-lt"/>
                <a:cs typeface="Calibri"/>
              </a:rPr>
              <a:t>reducer.</a:t>
            </a:r>
            <a:endParaRPr lang="en-US" sz="1200" spc="0" dirty="0" smtClean="0">
              <a:latin typeface="+mn-lt"/>
              <a:cs typeface="Calibri"/>
            </a:endParaRPr>
          </a:p>
          <a:p>
            <a:pPr marL="12700">
              <a:lnSpc>
                <a:spcPct val="100000"/>
              </a:lnSpc>
              <a:spcBef>
                <a:spcPts val="1255"/>
              </a:spcBef>
            </a:pPr>
            <a:r>
              <a:rPr lang="en-US" sz="1200" b="1" dirty="0" smtClean="0">
                <a:latin typeface="+mn-lt"/>
                <a:cs typeface="Calibri"/>
              </a:rPr>
              <a:t>SORT BY</a:t>
            </a:r>
            <a:r>
              <a:rPr lang="en-US" sz="1200" dirty="0" smtClean="0">
                <a:latin typeface="+mn-lt"/>
                <a:cs typeface="Calibri"/>
              </a:rPr>
              <a:t>: data output is sorted </a:t>
            </a:r>
            <a:r>
              <a:rPr lang="en-US" sz="1200" spc="-5" dirty="0" smtClean="0">
                <a:latin typeface="+mn-lt"/>
                <a:cs typeface="Calibri"/>
              </a:rPr>
              <a:t>per</a:t>
            </a:r>
            <a:r>
              <a:rPr lang="en-US" sz="1200" spc="-75" dirty="0" smtClean="0">
                <a:latin typeface="+mn-lt"/>
                <a:cs typeface="Calibri"/>
              </a:rPr>
              <a:t> </a:t>
            </a:r>
            <a:r>
              <a:rPr lang="en-US" sz="1200" spc="-5" dirty="0" smtClean="0">
                <a:latin typeface="+mn-lt"/>
                <a:cs typeface="Calibri"/>
              </a:rPr>
              <a:t>reducer.  </a:t>
            </a:r>
            <a:r>
              <a:rPr lang="en-US" sz="1200" dirty="0" smtClean="0">
                <a:latin typeface="+mn-lt"/>
                <a:cs typeface="Calibri"/>
              </a:rPr>
              <a:t>The syntax for the two clauses looks</a:t>
            </a:r>
            <a:r>
              <a:rPr lang="en-US" sz="1200" spc="-105" dirty="0" smtClean="0">
                <a:latin typeface="+mn-lt"/>
                <a:cs typeface="Calibri"/>
              </a:rPr>
              <a:t> </a:t>
            </a:r>
            <a:r>
              <a:rPr lang="en-US" sz="1200" dirty="0" smtClean="0">
                <a:latin typeface="+mn-lt"/>
                <a:cs typeface="Calibri"/>
              </a:rPr>
              <a:t>like: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spc="25"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spc="25" dirty="0" smtClean="0">
                <a:latin typeface="Courier New"/>
                <a:cs typeface="Courier New"/>
              </a:rPr>
              <a:t>	select </a:t>
            </a:r>
            <a:r>
              <a:rPr lang="en-US" sz="1200" spc="15" dirty="0" smtClean="0">
                <a:latin typeface="Courier New"/>
                <a:cs typeface="Courier New"/>
              </a:rPr>
              <a:t>* </a:t>
            </a:r>
            <a:r>
              <a:rPr lang="en-US" sz="1200" spc="25" dirty="0" smtClean="0">
                <a:latin typeface="Courier New"/>
                <a:cs typeface="Courier New"/>
              </a:rPr>
              <a:t>from </a:t>
            </a:r>
            <a:r>
              <a:rPr lang="en-US" sz="1200" i="1" spc="25" dirty="0" err="1" smtClean="0">
                <a:latin typeface="Courier New"/>
                <a:cs typeface="Courier New"/>
              </a:rPr>
              <a:t>table_name</a:t>
            </a:r>
            <a:r>
              <a:rPr lang="en-US" sz="1200" i="1" spc="25" dirty="0" smtClean="0">
                <a:latin typeface="Courier New"/>
                <a:cs typeface="Courier New"/>
              </a:rPr>
              <a:t> </a:t>
            </a:r>
            <a:r>
              <a:rPr lang="en-US" sz="1200" spc="25" dirty="0" smtClean="0">
                <a:latin typeface="Courier New"/>
                <a:cs typeface="Courier New"/>
              </a:rPr>
              <a:t>[order </a:t>
            </a:r>
            <a:r>
              <a:rPr lang="en-US" sz="1200" spc="15" dirty="0" smtClean="0">
                <a:latin typeface="Courier New"/>
                <a:cs typeface="Courier New"/>
              </a:rPr>
              <a:t>| </a:t>
            </a:r>
            <a:r>
              <a:rPr lang="en-US" sz="1200" spc="25" dirty="0" smtClean="0">
                <a:latin typeface="Courier New"/>
                <a:cs typeface="Courier New"/>
              </a:rPr>
              <a:t>sort] </a:t>
            </a:r>
            <a:r>
              <a:rPr lang="en-US" sz="1200" spc="20" dirty="0" smtClean="0">
                <a:latin typeface="Courier New"/>
                <a:cs typeface="Courier New"/>
              </a:rPr>
              <a:t>by</a:t>
            </a:r>
            <a:r>
              <a:rPr lang="en-US" sz="1200" spc="140" dirty="0" smtClean="0">
                <a:latin typeface="Courier New"/>
                <a:cs typeface="Courier New"/>
              </a:rPr>
              <a:t> </a:t>
            </a:r>
            <a:r>
              <a:rPr lang="en-US" sz="1200" i="1" spc="25" dirty="0" err="1" smtClean="0">
                <a:latin typeface="Courier New"/>
                <a:cs typeface="Courier New"/>
              </a:rPr>
              <a:t>column_name</a:t>
            </a:r>
            <a:r>
              <a:rPr lang="en-US" sz="1200" spc="25" dirty="0" smtClean="0">
                <a:latin typeface="Courier New"/>
                <a:cs typeface="Courier New"/>
              </a:rPr>
              <a:t>;</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Courier New"/>
              <a:cs typeface="Courier New"/>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a:rPr>
              <a:t>The syntax for both is identical, only the behavior is different. If there is more than</a:t>
            </a:r>
            <a:r>
              <a:rPr lang="en-US" sz="1200" spc="-100" dirty="0" smtClean="0">
                <a:latin typeface="+mn-lt"/>
                <a:cs typeface="Calibri"/>
              </a:rPr>
              <a:t> </a:t>
            </a:r>
            <a:r>
              <a:rPr lang="en-US" sz="1200" dirty="0" smtClean="0">
                <a:latin typeface="+mn-lt"/>
                <a:cs typeface="Calibri"/>
              </a:rPr>
              <a:t>one  reducer, than </a:t>
            </a:r>
            <a:r>
              <a:rPr lang="en-US" sz="1200" b="1" dirty="0" smtClean="0">
                <a:latin typeface="+mn-lt"/>
                <a:cs typeface="Calibri"/>
              </a:rPr>
              <a:t>sort by </a:t>
            </a:r>
            <a:r>
              <a:rPr lang="en-US" sz="1200" dirty="0" smtClean="0">
                <a:latin typeface="+mn-lt"/>
                <a:cs typeface="Calibri"/>
              </a:rPr>
              <a:t>only provides a partial sorting of the data by reducer, but not a  total ordering. </a:t>
            </a:r>
            <a:r>
              <a:rPr lang="en-US" sz="1200" b="1" spc="-5" dirty="0" smtClean="0">
                <a:latin typeface="+mn-lt"/>
                <a:cs typeface="Calibri"/>
              </a:rPr>
              <a:t>Order by </a:t>
            </a:r>
            <a:r>
              <a:rPr lang="en-US" sz="1200" dirty="0" smtClean="0">
                <a:latin typeface="+mn-lt"/>
                <a:cs typeface="Calibri"/>
              </a:rPr>
              <a:t>implements total ordering by using </a:t>
            </a:r>
            <a:r>
              <a:rPr lang="en-US" sz="1200" spc="-5" dirty="0" smtClean="0">
                <a:latin typeface="+mn-lt"/>
                <a:cs typeface="Calibri"/>
              </a:rPr>
              <a:t>only </a:t>
            </a:r>
            <a:r>
              <a:rPr lang="en-US" sz="1200" dirty="0" smtClean="0">
                <a:latin typeface="+mn-lt"/>
                <a:cs typeface="Calibri"/>
              </a:rPr>
              <a:t>one</a:t>
            </a:r>
            <a:r>
              <a:rPr lang="en-US" sz="1200" spc="-40" dirty="0" smtClean="0">
                <a:latin typeface="+mn-lt"/>
                <a:cs typeface="Calibri"/>
              </a:rPr>
              <a:t> </a:t>
            </a:r>
            <a:r>
              <a:rPr lang="en-US" sz="1200" spc="-5" dirty="0" smtClean="0">
                <a:latin typeface="+mn-lt"/>
                <a:cs typeface="Calibri"/>
              </a:rPr>
              <a:t>reducer.</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spc="-5" dirty="0" smtClean="0">
              <a:latin typeface="+mn-lt"/>
              <a:cs typeface="Calibri"/>
            </a:endParaRPr>
          </a:p>
          <a:p>
            <a:pPr marL="170180" marR="232410">
              <a:lnSpc>
                <a:spcPct val="101699"/>
              </a:lnSpc>
            </a:pPr>
            <a:r>
              <a:rPr lang="en-US" sz="1200" b="0" dirty="0" smtClean="0">
                <a:latin typeface="+mn-lt"/>
                <a:cs typeface="Calibri"/>
              </a:rPr>
              <a:t>IMPORTANT: The ORDER BY clause requires a LIMIT clause if the  </a:t>
            </a:r>
            <a:r>
              <a:rPr lang="en-US" sz="1200" b="0" dirty="0" err="1" smtClean="0">
                <a:latin typeface="+mn-lt"/>
                <a:cs typeface="Calibri"/>
              </a:rPr>
              <a:t>hive.mapred.mode</a:t>
            </a:r>
            <a:r>
              <a:rPr lang="en-US" sz="1200" b="0" dirty="0" smtClean="0">
                <a:latin typeface="+mn-lt"/>
                <a:cs typeface="Calibri"/>
              </a:rPr>
              <a:t> property is set to </a:t>
            </a:r>
            <a:r>
              <a:rPr lang="en-US" sz="1200" b="0" spc="-5" dirty="0" smtClean="0">
                <a:latin typeface="+mn-lt"/>
                <a:cs typeface="Calibri"/>
              </a:rPr>
              <a:t>strict. </a:t>
            </a:r>
            <a:r>
              <a:rPr lang="en-US" sz="1200" b="0" dirty="0" smtClean="0">
                <a:latin typeface="+mn-lt"/>
                <a:cs typeface="Calibri"/>
              </a:rPr>
              <a:t>If the </a:t>
            </a:r>
            <a:r>
              <a:rPr lang="en-US" sz="1200" b="0" dirty="0" err="1" smtClean="0">
                <a:latin typeface="+mn-lt"/>
                <a:cs typeface="Calibri"/>
              </a:rPr>
              <a:t>proprety</a:t>
            </a:r>
            <a:r>
              <a:rPr lang="en-US" sz="1200" b="0" dirty="0" smtClean="0">
                <a:latin typeface="+mn-lt"/>
                <a:cs typeface="Calibri"/>
              </a:rPr>
              <a:t> is </a:t>
            </a:r>
            <a:r>
              <a:rPr lang="en-US" sz="1200" b="0" spc="-5" dirty="0" err="1" smtClean="0">
                <a:latin typeface="+mn-lt"/>
                <a:cs typeface="Calibri"/>
              </a:rPr>
              <a:t>nonstrict</a:t>
            </a:r>
            <a:r>
              <a:rPr lang="en-US" sz="1200" b="0" spc="-5" dirty="0" smtClean="0">
                <a:latin typeface="+mn-lt"/>
                <a:cs typeface="Calibri"/>
              </a:rPr>
              <a:t> </a:t>
            </a:r>
            <a:r>
              <a:rPr lang="en-US" sz="1200" b="0" dirty="0" smtClean="0">
                <a:latin typeface="+mn-lt"/>
                <a:cs typeface="Calibri"/>
              </a:rPr>
              <a:t>then  </a:t>
            </a:r>
            <a:r>
              <a:rPr lang="en-US" sz="1200" b="0" spc="-5" dirty="0" smtClean="0">
                <a:latin typeface="+mn-lt"/>
                <a:cs typeface="Calibri"/>
              </a:rPr>
              <a:t>no </a:t>
            </a:r>
            <a:r>
              <a:rPr lang="en-US" sz="1200" b="0" dirty="0" smtClean="0">
                <a:latin typeface="+mn-lt"/>
                <a:cs typeface="Calibri"/>
              </a:rPr>
              <a:t>LIMIT clause is required, but be aware that a single reducer with a large  number of records can take an extremely long time to</a:t>
            </a:r>
            <a:r>
              <a:rPr lang="en-US" sz="1200" b="0" spc="-100" dirty="0" smtClean="0">
                <a:latin typeface="+mn-lt"/>
                <a:cs typeface="Calibri"/>
              </a:rPr>
              <a:t> </a:t>
            </a:r>
            <a:r>
              <a:rPr lang="en-US" sz="1200" b="0" dirty="0" smtClean="0">
                <a:latin typeface="+mn-lt"/>
                <a:cs typeface="Calibri"/>
              </a:rPr>
              <a:t>finish.</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dirty="0" smtClean="0">
              <a:latin typeface="+mn-lt"/>
              <a:cs typeface="Calibri"/>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62</a:t>
            </a:fld>
            <a:endParaRPr lang="en-US" dirty="0"/>
          </a:p>
        </p:txBody>
      </p:sp>
    </p:spTree>
    <p:extLst>
      <p:ext uri="{BB962C8B-B14F-4D97-AF65-F5344CB8AC3E}">
        <p14:creationId xmlns:p14="http://schemas.microsoft.com/office/powerpoint/2010/main" val="716124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Using Distribute</a:t>
            </a:r>
            <a:r>
              <a:rPr lang="en-US" sz="1100" b="1" spc="-65" dirty="0" smtClean="0">
                <a:latin typeface="+mj-lt"/>
                <a:cs typeface="Calibri"/>
              </a:rPr>
              <a:t> </a:t>
            </a:r>
            <a:r>
              <a:rPr lang="en-US" sz="1100" b="1" spc="-5" dirty="0" smtClean="0">
                <a:latin typeface="+mj-lt"/>
                <a:cs typeface="Calibri"/>
              </a:rPr>
              <a:t>By</a:t>
            </a:r>
            <a:endParaRPr lang="en-US" sz="1100" dirty="0" smtClean="0">
              <a:latin typeface="+mj-lt"/>
              <a:cs typeface="Calibri"/>
            </a:endParaRPr>
          </a:p>
          <a:p>
            <a:pPr marL="12700" marR="5715">
              <a:lnSpc>
                <a:spcPct val="101699"/>
              </a:lnSpc>
              <a:spcBef>
                <a:spcPts val="1230"/>
              </a:spcBef>
            </a:pPr>
            <a:r>
              <a:rPr lang="en-US" sz="1100" dirty="0" smtClean="0">
                <a:latin typeface="+mj-lt"/>
                <a:cs typeface="Calibri"/>
              </a:rPr>
              <a:t>Hive uses the columns in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to distribute the rows among </a:t>
            </a:r>
            <a:r>
              <a:rPr lang="en-US" sz="1100" spc="-5" dirty="0" smtClean="0">
                <a:latin typeface="+mj-lt"/>
                <a:cs typeface="Calibri"/>
              </a:rPr>
              <a:t>reducers. </a:t>
            </a:r>
            <a:r>
              <a:rPr lang="en-US" sz="1100" dirty="0" smtClean="0">
                <a:latin typeface="+mj-lt"/>
                <a:cs typeface="Calibri"/>
              </a:rPr>
              <a:t>In other  words, all rows with the same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columns will go to the same reducer. For  example, suppose you have the following dataset with the schema </a:t>
            </a:r>
            <a:r>
              <a:rPr lang="en-US" sz="1100" b="1" spc="-5" dirty="0" smtClean="0">
                <a:latin typeface="+mj-lt"/>
                <a:cs typeface="Calibri"/>
              </a:rPr>
              <a:t>(year, name, age)  </a:t>
            </a:r>
            <a:r>
              <a:rPr lang="en-US" sz="1100" dirty="0" smtClean="0">
                <a:latin typeface="+mj-lt"/>
                <a:cs typeface="Calibri"/>
              </a:rPr>
              <a:t>with </a:t>
            </a:r>
            <a:r>
              <a:rPr lang="en-US" sz="1100" b="1" dirty="0" smtClean="0">
                <a:latin typeface="+mj-lt"/>
                <a:cs typeface="Calibri"/>
              </a:rPr>
              <a:t>year </a:t>
            </a:r>
            <a:r>
              <a:rPr lang="en-US" sz="1100" dirty="0" smtClean="0">
                <a:latin typeface="+mj-lt"/>
                <a:cs typeface="Calibri"/>
              </a:rPr>
              <a:t>being the</a:t>
            </a:r>
            <a:r>
              <a:rPr lang="en-US" sz="1100" spc="-105" dirty="0" smtClean="0">
                <a:latin typeface="+mj-lt"/>
                <a:cs typeface="Calibri"/>
              </a:rPr>
              <a:t> </a:t>
            </a:r>
            <a:r>
              <a:rPr lang="en-US" sz="1100" dirty="0" smtClean="0">
                <a:latin typeface="+mj-lt"/>
                <a:cs typeface="Calibri"/>
              </a:rPr>
              <a:t>key:</a:t>
            </a:r>
          </a:p>
          <a:p>
            <a:endParaRPr lang="en-US" sz="1100" dirty="0" smtClean="0">
              <a:latin typeface="+mj-lt"/>
            </a:endParaRPr>
          </a:p>
          <a:p>
            <a:pPr rtl="0" eaLnBrk="1" fontAlgn="t" latinLnBrk="0" hangingPunct="1"/>
            <a:r>
              <a:rPr lang="en-US" sz="1100" b="0" i="0" u="none" strike="noStrike" kern="1200" dirty="0" smtClean="0">
                <a:solidFill>
                  <a:schemeClr val="tx1"/>
                </a:solidFill>
                <a:effectLst/>
                <a:latin typeface="+mj-lt"/>
                <a:ea typeface="+mn-ea"/>
                <a:cs typeface="+mn-cs"/>
              </a:rPr>
              <a:t>1995</a:t>
            </a:r>
            <a:r>
              <a:rPr lang="en-US" sz="1100" b="0" i="0" u="none" strike="noStrike" kern="1200" baseline="0" dirty="0" smtClean="0">
                <a:solidFill>
                  <a:schemeClr val="tx1"/>
                </a:solidFill>
                <a:effectLst/>
                <a:latin typeface="+mj-lt"/>
                <a:ea typeface="+mn-ea"/>
                <a:cs typeface="+mn-cs"/>
              </a:rPr>
              <a:t>	</a:t>
            </a:r>
            <a:r>
              <a:rPr lang="en-US" sz="1100" b="0" i="0" u="none" strike="noStrike" kern="1200" dirty="0" smtClean="0">
                <a:solidFill>
                  <a:schemeClr val="tx1"/>
                </a:solidFill>
                <a:effectLst/>
                <a:latin typeface="+mj-lt"/>
                <a:ea typeface="+mn-ea"/>
                <a:cs typeface="+mn-cs"/>
              </a:rPr>
              <a:t>Dexter	24</a:t>
            </a:r>
          </a:p>
          <a:p>
            <a:pPr rtl="0" eaLnBrk="1" fontAlgn="t" latinLnBrk="0" hangingPunct="1"/>
            <a:r>
              <a:rPr lang="en-US" sz="1100" b="0" i="0" u="none" strike="noStrike" kern="1200" dirty="0" smtClean="0">
                <a:solidFill>
                  <a:schemeClr val="tx1"/>
                </a:solidFill>
                <a:effectLst/>
                <a:latin typeface="+mj-lt"/>
                <a:ea typeface="+mn-ea"/>
                <a:cs typeface="+mn-cs"/>
              </a:rPr>
              <a:t>2012	Carlos	33</a:t>
            </a:r>
          </a:p>
          <a:p>
            <a:pPr rtl="0" eaLnBrk="1" fontAlgn="t" latinLnBrk="0" hangingPunct="1"/>
            <a:r>
              <a:rPr lang="en-US" sz="1100" b="0" i="0" u="none" strike="noStrike" kern="1200" dirty="0" smtClean="0">
                <a:solidFill>
                  <a:schemeClr val="tx1"/>
                </a:solidFill>
                <a:effectLst/>
                <a:latin typeface="+mj-lt"/>
                <a:ea typeface="+mn-ea"/>
                <a:cs typeface="+mn-cs"/>
              </a:rPr>
              <a:t>………..</a:t>
            </a:r>
          </a:p>
          <a:p>
            <a:pPr rtl="0" eaLnBrk="1" fontAlgn="t" latinLnBrk="0" hangingPunct="1"/>
            <a:endParaRPr lang="en-US" sz="1100" b="0" i="0" u="none" strike="noStrike" kern="1200" dirty="0" smtClean="0">
              <a:solidFill>
                <a:schemeClr val="tx1"/>
              </a:solidFill>
              <a:effectLst/>
              <a:latin typeface="+mj-lt"/>
              <a:ea typeface="+mn-ea"/>
              <a:cs typeface="+mn-cs"/>
            </a:endParaRPr>
          </a:p>
          <a:p>
            <a:pPr marL="0" marR="0" indent="0" algn="l" defTabSz="914342" rtl="0" eaLnBrk="1" fontAlgn="t" latinLnBrk="0" hangingPunct="1">
              <a:lnSpc>
                <a:spcPct val="100000"/>
              </a:lnSpc>
              <a:spcBef>
                <a:spcPts val="0"/>
              </a:spcBef>
              <a:spcAft>
                <a:spcPts val="0"/>
              </a:spcAft>
              <a:buClrTx/>
              <a:buSzTx/>
              <a:buFontTx/>
              <a:buNone/>
              <a:tabLst/>
              <a:defRPr/>
            </a:pPr>
            <a:r>
              <a:rPr lang="en-US" sz="1100" dirty="0" smtClean="0">
                <a:latin typeface="+mj-lt"/>
                <a:cs typeface="Calibri"/>
              </a:rPr>
              <a:t>The following command demonstrates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on the </a:t>
            </a:r>
            <a:r>
              <a:rPr lang="en-US" sz="1100" b="1" dirty="0" smtClean="0">
                <a:latin typeface="+mj-lt"/>
                <a:cs typeface="Calibri"/>
              </a:rPr>
              <a:t>age</a:t>
            </a:r>
            <a:r>
              <a:rPr lang="en-US" sz="1100" b="1" spc="-30" dirty="0" smtClean="0">
                <a:latin typeface="+mj-lt"/>
                <a:cs typeface="Calibri"/>
              </a:rPr>
              <a:t> </a:t>
            </a:r>
            <a:r>
              <a:rPr lang="en-US" sz="1100" spc="-5" dirty="0" smtClean="0">
                <a:latin typeface="+mj-lt"/>
                <a:cs typeface="Calibri"/>
              </a:rPr>
              <a:t>column:</a:t>
            </a:r>
            <a:endParaRPr lang="en-US" sz="1100" dirty="0" smtClean="0">
              <a:latin typeface="+mj-lt"/>
              <a:cs typeface="Calibri"/>
            </a:endParaRPr>
          </a:p>
          <a:p>
            <a:pPr marR="2759075" algn="l">
              <a:lnSpc>
                <a:spcPts val="1090"/>
              </a:lnSpc>
            </a:pPr>
            <a:r>
              <a:rPr lang="en-US" sz="1100" spc="25" dirty="0" smtClean="0">
                <a:latin typeface="+mj-lt"/>
                <a:cs typeface="Courier New"/>
              </a:rPr>
              <a:t>hive&gt; from dataset select</a:t>
            </a:r>
            <a:r>
              <a:rPr lang="en-US" sz="1100" spc="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171450" marR="2675255" indent="-171450" algn="l">
              <a:lnSpc>
                <a:spcPts val="1255"/>
              </a:lnSpc>
              <a:buFont typeface="Wingdings"/>
              <a:buChar char="Ø"/>
            </a:pPr>
            <a:r>
              <a:rPr lang="en-US" sz="1100" b="1" spc="25" dirty="0" smtClean="0">
                <a:latin typeface="+mj-lt"/>
                <a:cs typeface="Courier New"/>
              </a:rPr>
              <a:t>distribute </a:t>
            </a:r>
            <a:r>
              <a:rPr lang="en-US" sz="1100" b="1" spc="20" dirty="0" smtClean="0">
                <a:latin typeface="+mj-lt"/>
                <a:cs typeface="Courier New"/>
              </a:rPr>
              <a:t>by</a:t>
            </a:r>
            <a:r>
              <a:rPr lang="en-US" sz="1100" b="1" spc="10" dirty="0" smtClean="0">
                <a:latin typeface="+mj-lt"/>
                <a:cs typeface="Courier New"/>
              </a:rPr>
              <a:t> </a:t>
            </a:r>
            <a:r>
              <a:rPr lang="en-US" sz="1100" b="1" spc="25" dirty="0" smtClean="0">
                <a:latin typeface="+mj-lt"/>
                <a:cs typeface="Courier New"/>
              </a:rPr>
              <a:t>age</a:t>
            </a:r>
            <a:r>
              <a:rPr lang="en-US" sz="1100" spc="25" dirty="0" smtClean="0">
                <a:latin typeface="+mj-lt"/>
                <a:cs typeface="Courier New"/>
              </a:rPr>
              <a:t>;</a:t>
            </a:r>
          </a:p>
          <a:p>
            <a:pPr marL="171450" marR="2675255" indent="-171450" algn="ctr">
              <a:lnSpc>
                <a:spcPts val="1255"/>
              </a:lnSpc>
              <a:buFont typeface="Wingdings"/>
              <a:buChar char="Ø"/>
            </a:pPr>
            <a:endParaRPr lang="en-US" sz="1100" dirty="0" smtClean="0">
              <a:latin typeface="+mj-lt"/>
              <a:cs typeface="Courier New"/>
            </a:endParaRPr>
          </a:p>
          <a:p>
            <a:pPr marL="241300" marR="5080" indent="-228600">
              <a:lnSpc>
                <a:spcPct val="103299"/>
              </a:lnSpc>
              <a:buFont typeface="Symbol"/>
              <a:buChar char=""/>
              <a:tabLst>
                <a:tab pos="240665" algn="l"/>
                <a:tab pos="241300" algn="l"/>
              </a:tabLst>
            </a:pPr>
            <a:r>
              <a:rPr lang="en-US" sz="1100" dirty="0" smtClean="0">
                <a:latin typeface="+mj-lt"/>
                <a:cs typeface="Calibri"/>
              </a:rPr>
              <a:t>Dexter and Emma will go to the same reducer even though they have a</a:t>
            </a:r>
            <a:r>
              <a:rPr lang="en-US" sz="1100" spc="-100" dirty="0" smtClean="0">
                <a:latin typeface="+mj-lt"/>
                <a:cs typeface="Calibri"/>
              </a:rPr>
              <a:t> </a:t>
            </a:r>
            <a:r>
              <a:rPr lang="en-US" sz="1100" dirty="0" smtClean="0">
                <a:latin typeface="+mj-lt"/>
                <a:cs typeface="Calibri"/>
              </a:rPr>
              <a:t>different  key.</a:t>
            </a:r>
          </a:p>
          <a:p>
            <a:pPr>
              <a:lnSpc>
                <a:spcPct val="100000"/>
              </a:lnSpc>
              <a:spcBef>
                <a:spcPts val="5"/>
              </a:spcBef>
              <a:buFont typeface="Symbol"/>
              <a:buChar char=""/>
            </a:pPr>
            <a:endParaRPr lang="en-US" sz="1100" dirty="0" smtClean="0">
              <a:latin typeface="+mj-lt"/>
              <a:cs typeface="Times New Roman"/>
            </a:endParaRPr>
          </a:p>
          <a:p>
            <a:pPr marL="241300" indent="-228600">
              <a:lnSpc>
                <a:spcPct val="100000"/>
              </a:lnSpc>
              <a:buFont typeface="Symbol"/>
              <a:buChar char=""/>
              <a:tabLst>
                <a:tab pos="240665" algn="l"/>
                <a:tab pos="241300" algn="l"/>
              </a:tabLst>
            </a:pPr>
            <a:r>
              <a:rPr lang="en-US" sz="1100" dirty="0" smtClean="0">
                <a:latin typeface="+mj-lt"/>
                <a:cs typeface="Calibri"/>
              </a:rPr>
              <a:t>Similarly, Carlos and Troy will go to the same</a:t>
            </a:r>
            <a:r>
              <a:rPr lang="en-US" sz="1100" spc="-80" dirty="0" smtClean="0">
                <a:latin typeface="+mj-lt"/>
                <a:cs typeface="Calibri"/>
              </a:rPr>
              <a:t> </a:t>
            </a:r>
            <a:r>
              <a:rPr lang="en-US" sz="1100" spc="-5" dirty="0" smtClean="0">
                <a:latin typeface="+mj-lt"/>
                <a:cs typeface="Calibri"/>
              </a:rPr>
              <a:t>reducer.</a:t>
            </a:r>
          </a:p>
          <a:p>
            <a:pPr marL="241300" indent="-228600">
              <a:lnSpc>
                <a:spcPct val="100000"/>
              </a:lnSpc>
              <a:buFont typeface="Symbol"/>
              <a:buChar char=""/>
              <a:tabLst>
                <a:tab pos="240665" algn="l"/>
                <a:tab pos="241300" algn="l"/>
              </a:tabLst>
            </a:pPr>
            <a:endParaRPr lang="en-US" sz="1100" spc="-5" dirty="0" smtClean="0">
              <a:latin typeface="+mj-lt"/>
              <a:cs typeface="Calibri"/>
            </a:endParaRP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r>
              <a:rPr lang="en-US" sz="1100" dirty="0" smtClean="0">
                <a:latin typeface="+mj-lt"/>
                <a:cs typeface="Calibri"/>
              </a:rPr>
              <a:t>The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does not guarantee any type of clustering of the </a:t>
            </a:r>
            <a:r>
              <a:rPr lang="en-US" sz="1100" spc="-5" dirty="0" smtClean="0">
                <a:latin typeface="+mj-lt"/>
                <a:cs typeface="Calibri"/>
              </a:rPr>
              <a:t>records. </a:t>
            </a:r>
            <a:r>
              <a:rPr lang="en-US" sz="1100" dirty="0" smtClean="0">
                <a:latin typeface="+mj-lt"/>
                <a:cs typeface="Calibri"/>
              </a:rPr>
              <a:t>For example,  a reducer might</a:t>
            </a:r>
            <a:r>
              <a:rPr lang="en-US" sz="1100" spc="-100" dirty="0" smtClean="0">
                <a:latin typeface="+mj-lt"/>
                <a:cs typeface="Calibri"/>
              </a:rPr>
              <a:t> </a:t>
            </a:r>
            <a:r>
              <a:rPr lang="en-US" sz="1100" dirty="0" smtClean="0">
                <a:latin typeface="+mj-lt"/>
                <a:cs typeface="Calibri"/>
              </a:rPr>
              <a:t>get:</a:t>
            </a: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endParaRPr lang="en-US" sz="1100" dirty="0" smtClean="0">
              <a:latin typeface="+mj-lt"/>
              <a:cs typeface="Calibri"/>
            </a:endParaRPr>
          </a:p>
          <a:p>
            <a:pPr rtl="0" eaLnBrk="1" fontAlgn="t" latinLnBrk="0" hangingPunct="1"/>
            <a:r>
              <a:rPr lang="en-US" sz="1100" b="0" i="0" u="none" strike="noStrike" kern="1200" dirty="0" smtClean="0">
                <a:solidFill>
                  <a:schemeClr val="tx1"/>
                </a:solidFill>
                <a:effectLst/>
                <a:latin typeface="+mj-lt"/>
                <a:ea typeface="+mn-ea"/>
                <a:cs typeface="+mn-cs"/>
              </a:rPr>
              <a:t>1995	Troy	33</a:t>
            </a:r>
          </a:p>
          <a:p>
            <a:pPr rtl="0" eaLnBrk="1" fontAlgn="t" latinLnBrk="0" hangingPunct="1"/>
            <a:r>
              <a:rPr lang="en-US" sz="1100" b="0" i="0" u="none" strike="noStrike" kern="1200" dirty="0" smtClean="0">
                <a:solidFill>
                  <a:schemeClr val="tx1"/>
                </a:solidFill>
                <a:effectLst/>
                <a:latin typeface="+mj-lt"/>
                <a:ea typeface="+mn-ea"/>
                <a:cs typeface="+mn-cs"/>
              </a:rPr>
              <a:t>2000	Megan	20</a:t>
            </a:r>
          </a:p>
          <a:p>
            <a:pPr marL="228600" indent="-228600" rtl="0" eaLnBrk="1" fontAlgn="t" latinLnBrk="0" hangingPunct="1">
              <a:buAutoNum type="arabicPlain" startAt="2012"/>
            </a:pPr>
            <a:r>
              <a:rPr lang="en-US" sz="1100" b="0" i="0" u="none" strike="noStrike" kern="1200" dirty="0" smtClean="0">
                <a:solidFill>
                  <a:schemeClr val="tx1"/>
                </a:solidFill>
                <a:effectLst/>
                <a:latin typeface="+mj-lt"/>
                <a:ea typeface="+mn-ea"/>
                <a:cs typeface="+mn-cs"/>
              </a:rPr>
              <a:t>            Carlos	33</a:t>
            </a:r>
          </a:p>
          <a:p>
            <a:pPr marL="228600" indent="-228600" rtl="0" eaLnBrk="1" fontAlgn="t" latinLnBrk="0" hangingPunct="1">
              <a:buAutoNum type="arabicPlain" startAt="2012"/>
            </a:pPr>
            <a:endParaRPr lang="en-US" sz="1100" b="0" i="0" u="none" strike="noStrike" kern="1200" dirty="0" smtClean="0">
              <a:solidFill>
                <a:schemeClr val="tx1"/>
              </a:solidFill>
              <a:effectLst/>
              <a:latin typeface="+mj-lt"/>
              <a:ea typeface="+mn-ea"/>
              <a:cs typeface="+mn-cs"/>
            </a:endParaRPr>
          </a:p>
          <a:p>
            <a:pPr marL="12700">
              <a:lnSpc>
                <a:spcPct val="100000"/>
              </a:lnSpc>
            </a:pPr>
            <a:r>
              <a:rPr lang="en-US" sz="1100" dirty="0" smtClean="0">
                <a:latin typeface="+mj-lt"/>
                <a:cs typeface="Calibri"/>
              </a:rPr>
              <a:t>Carlos and Troy were sent to the same reducer, but they are not adjacent. You can</a:t>
            </a:r>
            <a:r>
              <a:rPr lang="en-US" sz="1100" spc="-100" dirty="0" smtClean="0">
                <a:latin typeface="+mj-lt"/>
                <a:cs typeface="Calibri"/>
              </a:rPr>
              <a:t> </a:t>
            </a:r>
            <a:r>
              <a:rPr lang="en-US" sz="1100" dirty="0" smtClean="0">
                <a:latin typeface="+mj-lt"/>
                <a:cs typeface="Calibri"/>
              </a:rPr>
              <a:t>use</a:t>
            </a:r>
          </a:p>
          <a:p>
            <a:pPr marL="12700">
              <a:lnSpc>
                <a:spcPct val="100000"/>
              </a:lnSpc>
              <a:spcBef>
                <a:spcPts val="25"/>
              </a:spcBef>
            </a:pPr>
            <a:r>
              <a:rPr lang="en-US" sz="1100" b="1" dirty="0" smtClean="0">
                <a:latin typeface="+mj-lt"/>
                <a:cs typeface="Calibri"/>
              </a:rPr>
              <a:t>sort by </a:t>
            </a:r>
            <a:r>
              <a:rPr lang="en-US" sz="1100" dirty="0" smtClean="0">
                <a:latin typeface="+mj-lt"/>
                <a:cs typeface="Calibri"/>
              </a:rPr>
              <a:t>to cluster together records with the same </a:t>
            </a:r>
            <a:r>
              <a:rPr lang="en-US" sz="1100" b="1" spc="-5" dirty="0" smtClean="0">
                <a:latin typeface="+mj-lt"/>
                <a:cs typeface="Calibri"/>
              </a:rPr>
              <a:t>distribute </a:t>
            </a:r>
            <a:r>
              <a:rPr lang="en-US" sz="1100" b="1" dirty="0" smtClean="0">
                <a:latin typeface="+mj-lt"/>
                <a:cs typeface="Calibri"/>
              </a:rPr>
              <a:t>by</a:t>
            </a:r>
            <a:r>
              <a:rPr lang="en-US" sz="1100" b="1" spc="-35" dirty="0" smtClean="0">
                <a:latin typeface="+mj-lt"/>
                <a:cs typeface="Calibri"/>
              </a:rPr>
              <a:t> </a:t>
            </a:r>
            <a:r>
              <a:rPr lang="en-US" sz="1100" spc="-5" dirty="0" smtClean="0">
                <a:latin typeface="+mj-lt"/>
                <a:cs typeface="Calibri"/>
              </a:rPr>
              <a:t>column:</a:t>
            </a:r>
          </a:p>
          <a:p>
            <a:pPr marR="2759075" algn="l">
              <a:lnSpc>
                <a:spcPts val="1090"/>
              </a:lnSpc>
            </a:pPr>
            <a:r>
              <a:rPr lang="en-US" sz="1100" spc="25" dirty="0" smtClean="0">
                <a:latin typeface="+mj-lt"/>
                <a:cs typeface="Courier New"/>
              </a:rPr>
              <a:t>hive&gt; from dataset select</a:t>
            </a:r>
            <a:r>
              <a:rPr lang="en-US" sz="1100" spc="10" dirty="0" smtClean="0">
                <a:latin typeface="+mj-lt"/>
                <a:cs typeface="Courier New"/>
              </a:rPr>
              <a:t> </a:t>
            </a:r>
            <a:r>
              <a:rPr lang="en-US" sz="1100" spc="15" dirty="0" smtClean="0">
                <a:latin typeface="+mj-lt"/>
                <a:cs typeface="Courier New"/>
              </a:rPr>
              <a:t>*</a:t>
            </a:r>
            <a:endParaRPr lang="en-US" sz="1100" dirty="0" smtClean="0">
              <a:latin typeface="+mj-lt"/>
              <a:cs typeface="Courier New"/>
            </a:endParaRPr>
          </a:p>
          <a:p>
            <a:pPr marL="353060">
              <a:lnSpc>
                <a:spcPts val="1250"/>
              </a:lnSpc>
            </a:pPr>
            <a:r>
              <a:rPr lang="en-US" sz="1100" spc="15" dirty="0" smtClean="0">
                <a:latin typeface="+mj-lt"/>
                <a:cs typeface="Courier New"/>
              </a:rPr>
              <a:t>&gt; </a:t>
            </a:r>
            <a:r>
              <a:rPr lang="en-US" sz="1100" spc="25" dirty="0" smtClean="0">
                <a:latin typeface="+mj-lt"/>
                <a:cs typeface="Courier New"/>
              </a:rPr>
              <a:t>distribute </a:t>
            </a:r>
            <a:r>
              <a:rPr lang="en-US" sz="1100" spc="20" dirty="0" smtClean="0">
                <a:latin typeface="+mj-lt"/>
                <a:cs typeface="Courier New"/>
              </a:rPr>
              <a:t>by</a:t>
            </a:r>
            <a:r>
              <a:rPr lang="en-US" sz="1100" spc="15" dirty="0" smtClean="0">
                <a:latin typeface="+mj-lt"/>
                <a:cs typeface="Courier New"/>
              </a:rPr>
              <a:t> </a:t>
            </a:r>
            <a:r>
              <a:rPr lang="en-US" sz="1100" spc="25" dirty="0" smtClean="0">
                <a:latin typeface="+mj-lt"/>
                <a:cs typeface="Courier New"/>
              </a:rPr>
              <a:t>age</a:t>
            </a:r>
            <a:endParaRPr lang="en-US" sz="1100" dirty="0" smtClean="0">
              <a:latin typeface="+mj-lt"/>
              <a:cs typeface="Courier New"/>
            </a:endParaRPr>
          </a:p>
          <a:p>
            <a:pPr marL="524510" indent="-171450">
              <a:lnSpc>
                <a:spcPts val="1255"/>
              </a:lnSpc>
              <a:buFont typeface="Wingdings"/>
              <a:buChar char="Ø"/>
            </a:pPr>
            <a:r>
              <a:rPr lang="en-US" sz="1100" spc="25" dirty="0" smtClean="0">
                <a:latin typeface="+mj-lt"/>
                <a:cs typeface="Courier New"/>
              </a:rPr>
              <a:t>sort </a:t>
            </a:r>
            <a:r>
              <a:rPr lang="en-US" sz="1100" spc="20" dirty="0" smtClean="0">
                <a:latin typeface="+mj-lt"/>
                <a:cs typeface="Courier New"/>
              </a:rPr>
              <a:t>by</a:t>
            </a:r>
            <a:r>
              <a:rPr lang="en-US" sz="1100" dirty="0" smtClean="0">
                <a:latin typeface="+mj-lt"/>
                <a:cs typeface="Courier New"/>
              </a:rPr>
              <a:t> </a:t>
            </a:r>
            <a:r>
              <a:rPr lang="en-US" sz="1100" spc="25" dirty="0" smtClean="0">
                <a:latin typeface="+mj-lt"/>
                <a:cs typeface="Courier New"/>
              </a:rPr>
              <a:t>age;</a:t>
            </a:r>
          </a:p>
          <a:p>
            <a:pPr marL="353060" marR="0" indent="0" algn="l" defTabSz="914342" rtl="0" eaLnBrk="1" fontAlgn="auto" latinLnBrk="0" hangingPunct="1">
              <a:lnSpc>
                <a:spcPts val="1255"/>
              </a:lnSpc>
              <a:spcBef>
                <a:spcPts val="0"/>
              </a:spcBef>
              <a:spcAft>
                <a:spcPts val="0"/>
              </a:spcAft>
              <a:buClrTx/>
              <a:buSzTx/>
              <a:buFont typeface="Wingdings"/>
              <a:buNone/>
              <a:tabLst/>
              <a:defRPr/>
            </a:pPr>
            <a:endParaRPr lang="en-US" sz="1100" spc="25" dirty="0" smtClean="0">
              <a:latin typeface="+mj-lt"/>
              <a:cs typeface="Courier New"/>
            </a:endParaRPr>
          </a:p>
          <a:p>
            <a:pPr marL="353060" marR="0" indent="0" algn="l" defTabSz="914342" rtl="0" eaLnBrk="1" fontAlgn="auto" latinLnBrk="0" hangingPunct="1">
              <a:lnSpc>
                <a:spcPts val="1255"/>
              </a:lnSpc>
              <a:spcBef>
                <a:spcPts val="0"/>
              </a:spcBef>
              <a:spcAft>
                <a:spcPts val="0"/>
              </a:spcAft>
              <a:buClrTx/>
              <a:buSzTx/>
              <a:buFont typeface="Wingdings"/>
              <a:buNone/>
              <a:tabLst/>
              <a:defRPr/>
            </a:pPr>
            <a:r>
              <a:rPr lang="en-US" sz="1100" dirty="0" smtClean="0">
                <a:latin typeface="+mj-lt"/>
                <a:cs typeface="Calibri"/>
              </a:rPr>
              <a:t>The records with the same </a:t>
            </a:r>
            <a:r>
              <a:rPr lang="en-US" sz="1100" b="1" dirty="0" smtClean="0">
                <a:latin typeface="+mj-lt"/>
                <a:cs typeface="Calibri"/>
              </a:rPr>
              <a:t>age </a:t>
            </a:r>
            <a:r>
              <a:rPr lang="en-US" sz="1100" dirty="0" smtClean="0">
                <a:latin typeface="+mj-lt"/>
                <a:cs typeface="Calibri"/>
              </a:rPr>
              <a:t>will now appear together in the reducer’s</a:t>
            </a:r>
            <a:r>
              <a:rPr lang="en-US" sz="1100" spc="-110" dirty="0" smtClean="0">
                <a:latin typeface="+mj-lt"/>
                <a:cs typeface="Calibri"/>
              </a:rPr>
              <a:t> </a:t>
            </a:r>
            <a:r>
              <a:rPr lang="en-US" sz="1100" dirty="0" smtClean="0">
                <a:latin typeface="+mj-lt"/>
                <a:cs typeface="Calibri"/>
              </a:rPr>
              <a:t>output:</a:t>
            </a:r>
          </a:p>
          <a:p>
            <a:pPr rtl="0" eaLnBrk="1" fontAlgn="t" latinLnBrk="0" hangingPunct="1"/>
            <a:r>
              <a:rPr lang="en-US" sz="1100" b="0" i="0" u="none" strike="noStrike" kern="1200" dirty="0" smtClean="0">
                <a:solidFill>
                  <a:schemeClr val="tx1"/>
                </a:solidFill>
                <a:effectLst/>
                <a:latin typeface="+mj-lt"/>
                <a:ea typeface="+mn-ea"/>
                <a:cs typeface="+mn-cs"/>
              </a:rPr>
              <a:t>2000	Megan	20</a:t>
            </a:r>
          </a:p>
          <a:p>
            <a:pPr rtl="0" eaLnBrk="1" fontAlgn="t" latinLnBrk="0" hangingPunct="1"/>
            <a:r>
              <a:rPr lang="en-US" sz="1100" b="0" i="0" u="none" strike="noStrike" kern="1200" dirty="0" smtClean="0">
                <a:solidFill>
                  <a:schemeClr val="tx1"/>
                </a:solidFill>
                <a:effectLst/>
                <a:latin typeface="+mj-lt"/>
                <a:ea typeface="+mn-ea"/>
                <a:cs typeface="+mn-cs"/>
              </a:rPr>
              <a:t>1995	Troy	33</a:t>
            </a:r>
          </a:p>
          <a:p>
            <a:pPr rtl="0" eaLnBrk="1" fontAlgn="t" latinLnBrk="0" hangingPunct="1"/>
            <a:r>
              <a:rPr lang="en-US" sz="1100" b="0" i="0" u="none" strike="noStrike" kern="1200" dirty="0" smtClean="0">
                <a:solidFill>
                  <a:schemeClr val="tx1"/>
                </a:solidFill>
                <a:effectLst/>
                <a:latin typeface="+mj-lt"/>
                <a:ea typeface="+mn-ea"/>
                <a:cs typeface="+mn-cs"/>
              </a:rPr>
              <a:t>2012	Carlos	33</a:t>
            </a:r>
          </a:p>
          <a:p>
            <a:pPr rtl="0" eaLnBrk="1" fontAlgn="t" latinLnBrk="0" hangingPunct="1"/>
            <a:endParaRPr lang="en-US" sz="1100" b="0" i="0" u="none" strike="noStrike" kern="1200" dirty="0" smtClean="0">
              <a:solidFill>
                <a:schemeClr val="tx1"/>
              </a:solidFill>
              <a:effectLst/>
              <a:latin typeface="+mj-lt"/>
              <a:ea typeface="+mn-ea"/>
              <a:cs typeface="+mn-cs"/>
            </a:endParaRPr>
          </a:p>
          <a:p>
            <a:pPr>
              <a:lnSpc>
                <a:spcPct val="100000"/>
              </a:lnSpc>
              <a:spcBef>
                <a:spcPts val="20"/>
              </a:spcBef>
            </a:pPr>
            <a:endParaRPr lang="en-US" sz="1100" dirty="0" smtClean="0">
              <a:latin typeface="+mj-lt"/>
              <a:cs typeface="Times New Roman"/>
            </a:endParaRPr>
          </a:p>
          <a:p>
            <a:pPr marL="170180" marR="248920">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If you use </a:t>
            </a:r>
            <a:r>
              <a:rPr lang="en-US" sz="1100" b="1" spc="-5" dirty="0" smtClean="0">
                <a:latin typeface="+mj-lt"/>
                <a:cs typeface="Calibri"/>
              </a:rPr>
              <a:t>distribute </a:t>
            </a:r>
            <a:r>
              <a:rPr lang="en-US" sz="1100" b="1" dirty="0" smtClean="0">
                <a:latin typeface="+mj-lt"/>
                <a:cs typeface="Calibri"/>
              </a:rPr>
              <a:t>by </a:t>
            </a:r>
            <a:r>
              <a:rPr lang="en-US" sz="1100" dirty="0" smtClean="0">
                <a:latin typeface="+mj-lt"/>
                <a:cs typeface="Calibri"/>
              </a:rPr>
              <a:t>followed with a </a:t>
            </a:r>
            <a:r>
              <a:rPr lang="en-US" sz="1100" b="1" dirty="0" smtClean="0">
                <a:latin typeface="+mj-lt"/>
                <a:cs typeface="Calibri"/>
              </a:rPr>
              <a:t>sort by </a:t>
            </a:r>
            <a:r>
              <a:rPr lang="en-US" sz="1100" dirty="0" smtClean="0">
                <a:latin typeface="+mj-lt"/>
                <a:cs typeface="Calibri"/>
              </a:rPr>
              <a:t>on the same column,  you can use </a:t>
            </a:r>
            <a:r>
              <a:rPr lang="en-US" sz="1100" b="1" spc="-5" dirty="0" smtClean="0">
                <a:latin typeface="+mj-lt"/>
                <a:cs typeface="Calibri"/>
              </a:rPr>
              <a:t>cluster by </a:t>
            </a:r>
            <a:r>
              <a:rPr lang="en-US" sz="1100" dirty="0" smtClean="0">
                <a:latin typeface="+mj-lt"/>
                <a:cs typeface="Calibri"/>
              </a:rPr>
              <a:t>and get the same result. For example, the following  statement has the same result as the previous Hive statement</a:t>
            </a:r>
            <a:r>
              <a:rPr lang="en-US" sz="1100" spc="-100" dirty="0" smtClean="0">
                <a:latin typeface="+mj-lt"/>
                <a:cs typeface="Calibri"/>
              </a:rPr>
              <a:t> </a:t>
            </a:r>
            <a:r>
              <a:rPr lang="en-US" sz="1100" dirty="0" smtClean="0">
                <a:latin typeface="+mj-lt"/>
                <a:cs typeface="Calibri"/>
              </a:rPr>
              <a:t>above:</a:t>
            </a:r>
          </a:p>
          <a:p>
            <a:pPr>
              <a:lnSpc>
                <a:spcPct val="100000"/>
              </a:lnSpc>
              <a:spcBef>
                <a:spcPts val="55"/>
              </a:spcBef>
            </a:pPr>
            <a:endParaRPr lang="en-US" sz="1100" dirty="0" smtClean="0">
              <a:latin typeface="+mj-lt"/>
              <a:cs typeface="Times New Roman"/>
            </a:endParaRPr>
          </a:p>
          <a:p>
            <a:pPr marL="170180">
              <a:lnSpc>
                <a:spcPts val="1405"/>
              </a:lnSpc>
            </a:pPr>
            <a:r>
              <a:rPr lang="en-US" sz="1100" spc="-5" dirty="0" smtClean="0">
                <a:latin typeface="+mj-lt"/>
                <a:cs typeface="Courier New"/>
              </a:rPr>
              <a:t>hive&gt; from dataset select</a:t>
            </a:r>
            <a:r>
              <a:rPr lang="en-US" sz="1100" spc="-65" dirty="0" smtClean="0">
                <a:latin typeface="+mj-lt"/>
                <a:cs typeface="Courier New"/>
              </a:rPr>
              <a:t> </a:t>
            </a:r>
            <a:r>
              <a:rPr lang="en-US" sz="1100" dirty="0" smtClean="0">
                <a:latin typeface="+mj-lt"/>
                <a:cs typeface="Courier New"/>
              </a:rPr>
              <a:t>*</a:t>
            </a:r>
          </a:p>
          <a:p>
            <a:pPr marL="535940">
              <a:lnSpc>
                <a:spcPts val="1405"/>
              </a:lnSpc>
            </a:pPr>
            <a:r>
              <a:rPr lang="en-US" sz="1100" dirty="0" smtClean="0">
                <a:latin typeface="+mj-lt"/>
                <a:cs typeface="Courier New"/>
              </a:rPr>
              <a:t>&gt; </a:t>
            </a:r>
            <a:r>
              <a:rPr lang="en-US" sz="1100" b="1" spc="-5" dirty="0" smtClean="0">
                <a:latin typeface="+mj-lt"/>
                <a:cs typeface="Courier New"/>
              </a:rPr>
              <a:t>cluster by</a:t>
            </a:r>
            <a:r>
              <a:rPr lang="en-US" sz="1100" b="1" spc="-85" dirty="0" smtClean="0">
                <a:latin typeface="+mj-lt"/>
                <a:cs typeface="Courier New"/>
              </a:rPr>
              <a:t> </a:t>
            </a:r>
            <a:r>
              <a:rPr lang="en-US" sz="1100" b="1" dirty="0" smtClean="0">
                <a:latin typeface="+mj-lt"/>
                <a:cs typeface="Courier New"/>
              </a:rPr>
              <a:t>age</a:t>
            </a:r>
            <a:r>
              <a:rPr lang="en-US" sz="1100" dirty="0" smtClean="0">
                <a:latin typeface="+mj-lt"/>
                <a:cs typeface="Courier New"/>
              </a:rPr>
              <a:t>;</a:t>
            </a:r>
          </a:p>
          <a:p>
            <a:pPr rtl="0" eaLnBrk="1" fontAlgn="t" latinLnBrk="0" hangingPunct="1"/>
            <a:endParaRPr lang="en-US" sz="1100" b="0" i="0" u="none" strike="noStrike" kern="1200" dirty="0" smtClean="0">
              <a:solidFill>
                <a:schemeClr val="tx1"/>
              </a:solidFill>
              <a:effectLst/>
              <a:latin typeface="+mj-lt"/>
              <a:ea typeface="+mn-ea"/>
              <a:cs typeface="+mn-cs"/>
            </a:endParaRPr>
          </a:p>
          <a:p>
            <a:pPr marL="353060" marR="0" indent="0" algn="l" defTabSz="914342" rtl="0" eaLnBrk="1" fontAlgn="auto" latinLnBrk="0" hangingPunct="1">
              <a:lnSpc>
                <a:spcPts val="1255"/>
              </a:lnSpc>
              <a:spcBef>
                <a:spcPts val="0"/>
              </a:spcBef>
              <a:spcAft>
                <a:spcPts val="0"/>
              </a:spcAft>
              <a:buClrTx/>
              <a:buSzTx/>
              <a:buFont typeface="Wingdings"/>
              <a:buNone/>
              <a:tabLst/>
              <a:defRPr/>
            </a:pPr>
            <a:endParaRPr lang="en-US" sz="1100" dirty="0" smtClean="0">
              <a:latin typeface="+mj-lt"/>
              <a:cs typeface="Calibri"/>
            </a:endParaRPr>
          </a:p>
          <a:p>
            <a:pPr marL="524510" indent="-171450">
              <a:lnSpc>
                <a:spcPts val="1255"/>
              </a:lnSpc>
              <a:buFont typeface="Wingdings"/>
              <a:buChar char="Ø"/>
            </a:pPr>
            <a:endParaRPr lang="en-US" sz="1100" dirty="0" smtClean="0">
              <a:latin typeface="+mj-lt"/>
              <a:cs typeface="Courier New"/>
            </a:endParaRPr>
          </a:p>
          <a:p>
            <a:pPr marL="12700">
              <a:lnSpc>
                <a:spcPct val="100000"/>
              </a:lnSpc>
              <a:spcBef>
                <a:spcPts val="25"/>
              </a:spcBef>
            </a:pPr>
            <a:endParaRPr lang="en-US" sz="1100" dirty="0" smtClean="0">
              <a:latin typeface="+mj-lt"/>
              <a:cs typeface="Calibri"/>
            </a:endParaRPr>
          </a:p>
          <a:p>
            <a:pPr marL="241300" marR="0" indent="-228600" algn="l" defTabSz="914342" rtl="0" eaLnBrk="1" fontAlgn="auto" latinLnBrk="0" hangingPunct="1">
              <a:lnSpc>
                <a:spcPct val="100000"/>
              </a:lnSpc>
              <a:spcBef>
                <a:spcPts val="0"/>
              </a:spcBef>
              <a:spcAft>
                <a:spcPts val="0"/>
              </a:spcAft>
              <a:buClrTx/>
              <a:buSzTx/>
              <a:buFont typeface="Symbol"/>
              <a:buChar char=""/>
              <a:tabLst>
                <a:tab pos="240665" algn="l"/>
                <a:tab pos="241300" algn="l"/>
              </a:tabLst>
              <a:defRPr/>
            </a:pPr>
            <a:endParaRPr lang="en-US" sz="1100" dirty="0" smtClean="0">
              <a:latin typeface="+mj-lt"/>
              <a:cs typeface="Calibri"/>
            </a:endParaRPr>
          </a:p>
          <a:p>
            <a:pPr marL="241300" indent="-228600">
              <a:lnSpc>
                <a:spcPct val="100000"/>
              </a:lnSpc>
              <a:buFont typeface="Symbol"/>
              <a:buChar char=""/>
              <a:tabLst>
                <a:tab pos="240665" algn="l"/>
                <a:tab pos="241300" algn="l"/>
              </a:tabLst>
            </a:pPr>
            <a:endParaRPr lang="en-US" sz="1100" dirty="0" smtClean="0">
              <a:latin typeface="+mj-lt"/>
              <a:cs typeface="Calibri"/>
            </a:endParaRPr>
          </a:p>
          <a:p>
            <a:pPr rtl="0" eaLnBrk="1" fontAlgn="t" latinLnBrk="0" hangingPunct="1"/>
            <a:endParaRPr lang="en-US" sz="1100" b="0" i="0" u="none" strike="noStrike" kern="1200" dirty="0" smtClean="0">
              <a:solidFill>
                <a:schemeClr val="tx1"/>
              </a:solidFill>
              <a:effectLst/>
              <a:latin typeface="+mj-lt"/>
              <a:ea typeface="+mn-ea"/>
              <a:cs typeface="+mn-cs"/>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63</a:t>
            </a:fld>
            <a:endParaRPr lang="en-US" dirty="0"/>
          </a:p>
        </p:txBody>
      </p:sp>
    </p:spTree>
    <p:extLst>
      <p:ext uri="{BB962C8B-B14F-4D97-AF65-F5344CB8AC3E}">
        <p14:creationId xmlns:p14="http://schemas.microsoft.com/office/powerpoint/2010/main" val="3232290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The OVER</a:t>
            </a:r>
            <a:r>
              <a:rPr lang="en-US" sz="1100" b="1" spc="-75" dirty="0" smtClean="0">
                <a:latin typeface="+mj-lt"/>
                <a:cs typeface="Calibri"/>
              </a:rPr>
              <a:t> </a:t>
            </a:r>
            <a:r>
              <a:rPr lang="en-US" sz="1100" b="1" spc="-5" dirty="0" smtClean="0">
                <a:latin typeface="+mj-lt"/>
                <a:cs typeface="Calibri"/>
              </a:rPr>
              <a:t>Clause</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Hive 0.11 introduced windowing capabilities to the Hive QL. Similar to an aggregate  function </a:t>
            </a:r>
            <a:r>
              <a:rPr lang="en-US" sz="1100" spc="-5" dirty="0" smtClean="0">
                <a:latin typeface="+mj-lt"/>
                <a:cs typeface="Calibri"/>
              </a:rPr>
              <a:t>(like </a:t>
            </a:r>
            <a:r>
              <a:rPr lang="en-US" sz="1100" b="1" dirty="0" smtClean="0">
                <a:latin typeface="+mj-lt"/>
                <a:cs typeface="Calibri"/>
              </a:rPr>
              <a:t>GROUP BY</a:t>
            </a:r>
            <a:r>
              <a:rPr lang="en-US" sz="1100" dirty="0" smtClean="0">
                <a:latin typeface="+mj-lt"/>
                <a:cs typeface="Calibri"/>
              </a:rPr>
              <a:t>), a </a:t>
            </a:r>
            <a:r>
              <a:rPr lang="en-US" sz="1100" b="1" i="1" spc="-5" dirty="0" smtClean="0">
                <a:latin typeface="+mj-lt"/>
                <a:cs typeface="Calibri"/>
              </a:rPr>
              <a:t>window function </a:t>
            </a:r>
            <a:r>
              <a:rPr lang="en-US" sz="1100" dirty="0" smtClean="0">
                <a:latin typeface="+mj-lt"/>
                <a:cs typeface="Calibri"/>
              </a:rPr>
              <a:t>performs a calculation across a set of table  rows that are somehow related, except that a window function does not cause rows to  become grouped into a single output row </a:t>
            </a:r>
            <a:r>
              <a:rPr lang="en-US" sz="1100" spc="-245" dirty="0" smtClean="0">
                <a:latin typeface="+mj-lt"/>
                <a:cs typeface="Calibri"/>
              </a:rPr>
              <a:t>-­‐          </a:t>
            </a:r>
            <a:r>
              <a:rPr lang="en-US" sz="1100" dirty="0" smtClean="0">
                <a:latin typeface="+mj-lt"/>
                <a:cs typeface="Calibri"/>
              </a:rPr>
              <a:t>the rows retain their separate</a:t>
            </a:r>
            <a:r>
              <a:rPr lang="en-US" sz="1100" spc="-100" dirty="0" smtClean="0">
                <a:latin typeface="+mj-lt"/>
                <a:cs typeface="Calibri"/>
              </a:rPr>
              <a:t> </a:t>
            </a:r>
            <a:r>
              <a:rPr lang="en-US" sz="1100" dirty="0" smtClean="0">
                <a:latin typeface="+mj-lt"/>
                <a:cs typeface="Calibri"/>
              </a:rPr>
              <a:t>identities.</a:t>
            </a:r>
          </a:p>
          <a:p>
            <a:pPr>
              <a:lnSpc>
                <a:spcPct val="100000"/>
              </a:lnSpc>
              <a:spcBef>
                <a:spcPts val="15"/>
              </a:spcBef>
            </a:pPr>
            <a:endParaRPr lang="en-US" sz="1100" dirty="0" smtClean="0">
              <a:latin typeface="+mj-lt"/>
              <a:cs typeface="Times New Roman"/>
            </a:endParaRPr>
          </a:p>
          <a:p>
            <a:pPr marL="12700" marR="196215">
              <a:lnSpc>
                <a:spcPct val="101699"/>
              </a:lnSpc>
            </a:pPr>
            <a:r>
              <a:rPr lang="en-US" sz="1100" dirty="0" smtClean="0">
                <a:latin typeface="+mj-lt"/>
                <a:cs typeface="Calibri"/>
              </a:rPr>
              <a:t>This is best demonstrated by the </a:t>
            </a:r>
            <a:r>
              <a:rPr lang="en-US" sz="1100" b="1" spc="-5" dirty="0" smtClean="0">
                <a:latin typeface="+mj-lt"/>
                <a:cs typeface="Calibri"/>
              </a:rPr>
              <a:t>OVER </a:t>
            </a:r>
            <a:r>
              <a:rPr lang="en-US" sz="1100" dirty="0" smtClean="0">
                <a:latin typeface="+mj-lt"/>
                <a:cs typeface="Calibri"/>
              </a:rPr>
              <a:t>clause, as you can see in the result above.</a:t>
            </a:r>
            <a:r>
              <a:rPr lang="en-US" sz="1100" spc="-85" dirty="0" smtClean="0">
                <a:latin typeface="+mj-lt"/>
                <a:cs typeface="Calibri"/>
              </a:rPr>
              <a:t> </a:t>
            </a:r>
            <a:r>
              <a:rPr lang="en-US" sz="1100" dirty="0" smtClean="0">
                <a:latin typeface="+mj-lt"/>
                <a:cs typeface="Calibri"/>
              </a:rPr>
              <a:t>The  </a:t>
            </a:r>
            <a:r>
              <a:rPr lang="en-US" sz="1100" b="1" dirty="0" smtClean="0">
                <a:latin typeface="+mj-lt"/>
                <a:cs typeface="Calibri"/>
              </a:rPr>
              <a:t>GROUP BY </a:t>
            </a:r>
            <a:r>
              <a:rPr lang="en-US" sz="1100" dirty="0" smtClean="0">
                <a:latin typeface="+mj-lt"/>
                <a:cs typeface="Calibri"/>
              </a:rPr>
              <a:t>statement finds the maximum price of each order, and the results are  aggregated into a single row for each unique</a:t>
            </a:r>
            <a:r>
              <a:rPr lang="en-US" sz="1100" spc="-90" dirty="0" smtClean="0">
                <a:latin typeface="+mj-lt"/>
                <a:cs typeface="Calibri"/>
              </a:rPr>
              <a:t> </a:t>
            </a:r>
            <a:r>
              <a:rPr lang="en-US" sz="1100" b="1" spc="-5" dirty="0" err="1" smtClean="0">
                <a:latin typeface="+mj-lt"/>
                <a:cs typeface="Calibri"/>
              </a:rPr>
              <a:t>cid</a:t>
            </a:r>
            <a:r>
              <a:rPr lang="en-US" sz="1100" spc="-5" dirty="0" smtClean="0">
                <a:latin typeface="+mj-lt"/>
                <a:cs typeface="Calibri"/>
              </a:rPr>
              <a:t>.</a:t>
            </a: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2700" marR="97155">
              <a:lnSpc>
                <a:spcPct val="101699"/>
              </a:lnSpc>
              <a:spcBef>
                <a:spcPts val="5"/>
              </a:spcBef>
            </a:pPr>
            <a:r>
              <a:rPr lang="en-US" sz="1100" dirty="0" smtClean="0">
                <a:latin typeface="+mj-lt"/>
                <a:cs typeface="Calibri"/>
              </a:rPr>
              <a:t>The </a:t>
            </a:r>
            <a:r>
              <a:rPr lang="en-US" sz="1100" b="1" spc="-5" dirty="0" smtClean="0">
                <a:latin typeface="+mj-lt"/>
                <a:cs typeface="Calibri"/>
              </a:rPr>
              <a:t>OVER </a:t>
            </a:r>
            <a:r>
              <a:rPr lang="en-US" sz="1100" dirty="0" smtClean="0">
                <a:latin typeface="+mj-lt"/>
                <a:cs typeface="Calibri"/>
              </a:rPr>
              <a:t>clause does not aggregate the </a:t>
            </a:r>
            <a:r>
              <a:rPr lang="en-US" sz="1100" spc="-5" dirty="0" smtClean="0">
                <a:latin typeface="+mj-lt"/>
                <a:cs typeface="Calibri"/>
              </a:rPr>
              <a:t>result, </a:t>
            </a:r>
            <a:r>
              <a:rPr lang="en-US" sz="1100" dirty="0" smtClean="0">
                <a:latin typeface="+mj-lt"/>
                <a:cs typeface="Calibri"/>
              </a:rPr>
              <a:t>but instead maintains each row of</a:t>
            </a:r>
            <a:r>
              <a:rPr lang="en-US" sz="1100" spc="-45" dirty="0" smtClean="0">
                <a:latin typeface="+mj-lt"/>
                <a:cs typeface="Calibri"/>
              </a:rPr>
              <a:t> </a:t>
            </a:r>
            <a:r>
              <a:rPr lang="en-US" sz="1100" dirty="0" smtClean="0">
                <a:latin typeface="+mj-lt"/>
                <a:cs typeface="Calibri"/>
              </a:rPr>
              <a:t>data  and outputs the maximum price of the each </a:t>
            </a:r>
            <a:r>
              <a:rPr lang="en-US" sz="1100" b="1" spc="-5" dirty="0" err="1" smtClean="0">
                <a:latin typeface="+mj-lt"/>
                <a:cs typeface="Calibri"/>
              </a:rPr>
              <a:t>cid</a:t>
            </a:r>
            <a:r>
              <a:rPr lang="en-US" sz="1100" b="1" spc="-80" dirty="0" smtClean="0">
                <a:latin typeface="+mj-lt"/>
                <a:cs typeface="Calibri"/>
              </a:rPr>
              <a:t> </a:t>
            </a:r>
            <a:r>
              <a:rPr lang="en-US" sz="1100" spc="-5" dirty="0" smtClean="0">
                <a:latin typeface="+mj-lt"/>
                <a:cs typeface="Calibri"/>
              </a:rPr>
              <a:t>group.</a:t>
            </a: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64</a:t>
            </a:fld>
            <a:endParaRPr lang="en-US" dirty="0"/>
          </a:p>
        </p:txBody>
      </p:sp>
    </p:spTree>
    <p:extLst>
      <p:ext uri="{BB962C8B-B14F-4D97-AF65-F5344CB8AC3E}">
        <p14:creationId xmlns:p14="http://schemas.microsoft.com/office/powerpoint/2010/main" val="2102871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100" dirty="0" smtClean="0">
                <a:latin typeface="Calibri" pitchFamily="34" charset="0"/>
                <a:cs typeface="Calibri" pitchFamily="34" charset="0"/>
              </a:rPr>
              <a:t>Example:</a:t>
            </a:r>
          </a:p>
          <a:p>
            <a:pPr>
              <a:buNone/>
            </a:pPr>
            <a:r>
              <a:rPr lang="en-US" sz="1100" dirty="0" smtClean="0">
                <a:latin typeface="Calibri" pitchFamily="34" charset="0"/>
                <a:cs typeface="Calibri" pitchFamily="34" charset="0"/>
              </a:rPr>
              <a:t>    </a:t>
            </a:r>
            <a:r>
              <a:rPr lang="en-US" sz="1100" i="1" dirty="0" smtClean="0">
                <a:latin typeface="Calibri" pitchFamily="34" charset="0"/>
                <a:cs typeface="Calibri" pitchFamily="34" charset="0"/>
              </a:rPr>
              <a:t>CREATE TABLE customer ( id INT, name STRING, address1 STRING, address2 STRING, city STRING, state STRING, zip STRING ) PARTITION BY ( REGION STRING, country STRING );</a:t>
            </a:r>
          </a:p>
          <a:p>
            <a:pPr>
              <a:buNone/>
            </a:pPr>
            <a:endParaRPr lang="en-US" sz="1100" i="1" dirty="0" smtClean="0">
              <a:latin typeface="Calibri" pitchFamily="34" charset="0"/>
              <a:cs typeface="Calibri" pitchFamily="34" charset="0"/>
            </a:endParaRPr>
          </a:p>
          <a:p>
            <a:pPr>
              <a:buNone/>
            </a:pPr>
            <a:r>
              <a:rPr lang="en-US" sz="1100" dirty="0" smtClean="0">
                <a:latin typeface="Calibri" pitchFamily="34" charset="0"/>
                <a:cs typeface="Calibri" pitchFamily="34" charset="0"/>
              </a:rPr>
              <a:t>   Note: If your Hive table is extremely large and table scans (i.e. queries without partition slicers) need to be blocked you can put Hive into strict mode using the command below. In this mode, when a querying that would result in a table scan is issued an error is thrown back to the user.</a:t>
            </a:r>
          </a:p>
          <a:p>
            <a:pPr>
              <a:buNone/>
            </a:pPr>
            <a:r>
              <a:rPr lang="en-US" sz="1100" dirty="0" smtClean="0">
                <a:latin typeface="Calibri" pitchFamily="34" charset="0"/>
                <a:cs typeface="Calibri" pitchFamily="34" charset="0"/>
              </a:rPr>
              <a:t>	</a:t>
            </a:r>
            <a:r>
              <a:rPr lang="en-US" sz="1100" i="1" dirty="0" smtClean="0">
                <a:latin typeface="Calibri" pitchFamily="34" charset="0"/>
                <a:cs typeface="Calibri" pitchFamily="34" charset="0"/>
              </a:rPr>
              <a:t>set </a:t>
            </a:r>
            <a:r>
              <a:rPr lang="en-US" sz="1100" i="1" dirty="0" err="1" smtClean="0">
                <a:latin typeface="Calibri" pitchFamily="34" charset="0"/>
                <a:cs typeface="Calibri" pitchFamily="34" charset="0"/>
              </a:rPr>
              <a:t>hive.mapred.mode</a:t>
            </a:r>
            <a:r>
              <a:rPr lang="en-US" sz="1100" i="1" dirty="0" smtClean="0">
                <a:latin typeface="Calibri" pitchFamily="34" charset="0"/>
                <a:cs typeface="Calibri" pitchFamily="34" charset="0"/>
              </a:rPr>
              <a:t>=strict</a:t>
            </a: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65</a:t>
            </a:fld>
            <a:endParaRPr lang="en-US" dirty="0"/>
          </a:p>
        </p:txBody>
      </p:sp>
    </p:spTree>
    <p:extLst>
      <p:ext uri="{BB962C8B-B14F-4D97-AF65-F5344CB8AC3E}">
        <p14:creationId xmlns:p14="http://schemas.microsoft.com/office/powerpoint/2010/main" val="207768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Calibri" pitchFamily="34" charset="0"/>
              </a:rPr>
              <a:t>But this may not possible in all scenarios, like when are partitioning our tables based geographic locations like country, some bigger countries will have large partitions (ex: 4-5 countries itself contributing 70-80% of total data) where as small countries data will create small partitions (remaining all countries in the world may contribute to just 20-30 % of total data). So, In these cases Partitioning will not be ideal.</a:t>
            </a:r>
          </a:p>
          <a:p>
            <a:r>
              <a:rPr lang="en-US" sz="1200" b="1" u="sng" dirty="0" smtClean="0">
                <a:latin typeface="Calibri" pitchFamily="34" charset="0"/>
              </a:rPr>
              <a:t>Features</a:t>
            </a:r>
            <a:endParaRPr lang="en-US" sz="1200" b="1" dirty="0" smtClean="0">
              <a:latin typeface="Calibri" pitchFamily="34" charset="0"/>
            </a:endParaRPr>
          </a:p>
          <a:p>
            <a:r>
              <a:rPr lang="en-US" sz="1200" dirty="0" smtClean="0">
                <a:latin typeface="Calibri" pitchFamily="34" charset="0"/>
              </a:rPr>
              <a:t>Bucketing concept is based on </a:t>
            </a:r>
            <a:r>
              <a:rPr lang="en-US" sz="1200" b="1" dirty="0" smtClean="0">
                <a:latin typeface="Calibri" pitchFamily="34" charset="0"/>
              </a:rPr>
              <a:t>(hashing function on the bucketed column)</a:t>
            </a:r>
            <a:r>
              <a:rPr lang="en-US" sz="1200" dirty="0" smtClean="0">
                <a:latin typeface="Calibri" pitchFamily="34" charset="0"/>
              </a:rPr>
              <a:t> </a:t>
            </a:r>
            <a:r>
              <a:rPr lang="en-US" sz="1200" b="1" dirty="0" smtClean="0">
                <a:latin typeface="Calibri" pitchFamily="34" charset="0"/>
              </a:rPr>
              <a:t>mod</a:t>
            </a:r>
            <a:r>
              <a:rPr lang="en-US" sz="1200" dirty="0" smtClean="0">
                <a:latin typeface="Calibri" pitchFamily="34" charset="0"/>
              </a:rPr>
              <a:t> </a:t>
            </a:r>
            <a:r>
              <a:rPr lang="en-US" sz="1200" b="1" dirty="0" smtClean="0">
                <a:latin typeface="Calibri" pitchFamily="34" charset="0"/>
              </a:rPr>
              <a:t>(by total number of buckets)</a:t>
            </a:r>
            <a:r>
              <a:rPr lang="en-US" sz="1200" dirty="0" smtClean="0">
                <a:latin typeface="Calibri" pitchFamily="34" charset="0"/>
              </a:rPr>
              <a:t>. The </a:t>
            </a:r>
            <a:r>
              <a:rPr lang="en-US" sz="1200" dirty="0" err="1" smtClean="0">
                <a:latin typeface="Calibri" pitchFamily="34" charset="0"/>
              </a:rPr>
              <a:t>hash_function</a:t>
            </a:r>
            <a:r>
              <a:rPr lang="en-US" sz="1200" dirty="0" smtClean="0">
                <a:latin typeface="Calibri" pitchFamily="34" charset="0"/>
              </a:rPr>
              <a:t> depends on the type of the bucketing column.</a:t>
            </a:r>
          </a:p>
          <a:p>
            <a:endParaRPr lang="en-US" sz="1200" dirty="0" smtClean="0">
              <a:latin typeface="Calibri" pitchFamily="34" charset="0"/>
            </a:endParaRPr>
          </a:p>
          <a:p>
            <a:r>
              <a:rPr lang="en-US" sz="1200" dirty="0" smtClean="0">
                <a:latin typeface="Calibri" pitchFamily="34" charset="0"/>
              </a:rPr>
              <a:t>As the data files are equal sized parts, map-side joins will be faster on bucketed tables than non-bucketed tables. In Map-side join, a </a:t>
            </a:r>
            <a:r>
              <a:rPr lang="en-US" sz="1200" dirty="0" err="1" smtClean="0">
                <a:latin typeface="Calibri" pitchFamily="34" charset="0"/>
              </a:rPr>
              <a:t>mapper</a:t>
            </a:r>
            <a:r>
              <a:rPr lang="en-US" sz="1200" dirty="0" smtClean="0">
                <a:latin typeface="Calibri" pitchFamily="34" charset="0"/>
              </a:rPr>
              <a:t> processing a bucket of the left table knows that the matching rows in the right table will be in its corresponding bucket, so it only retrieves that bucket (which is a small fraction of all the data stored in the right table).</a:t>
            </a:r>
          </a:p>
          <a:p>
            <a:r>
              <a:rPr lang="en-US" sz="1200" dirty="0" smtClean="0">
                <a:latin typeface="Calibri" pitchFamily="34" charset="0"/>
              </a:rPr>
              <a:t>Similar to partitioning, bucketed tables provide faster query responses than non-bucketed tables.</a:t>
            </a:r>
          </a:p>
          <a:p>
            <a:r>
              <a:rPr lang="en-US" sz="1200" dirty="0" smtClean="0">
                <a:latin typeface="Calibri" pitchFamily="34" charset="0"/>
              </a:rPr>
              <a:t>Bucketing concept also provides the flexibility to keep the records in each bucket to be sorted by one or more columns. This makes map-side joins even more efficient, since the join of each bucket becomes an efficient merge-sort.</a:t>
            </a:r>
          </a:p>
          <a:p>
            <a:r>
              <a:rPr lang="en-US" sz="1200" b="1" u="sng" dirty="0" smtClean="0">
                <a:latin typeface="Calibri" pitchFamily="34" charset="0"/>
              </a:rPr>
              <a:t>Limitations</a:t>
            </a:r>
            <a:endParaRPr lang="en-US" sz="1200" b="1" dirty="0" smtClean="0">
              <a:latin typeface="Calibri" pitchFamily="34" charset="0"/>
            </a:endParaRPr>
          </a:p>
          <a:p>
            <a:r>
              <a:rPr lang="en-US" sz="1200" dirty="0" smtClean="0">
                <a:latin typeface="Calibri" pitchFamily="34" charset="0"/>
              </a:rPr>
              <a:t>Specifying bucketing doesn’t ensure that the table is properly populated. Data Loading into buckets needs to be handled by our-self.</a:t>
            </a:r>
          </a:p>
          <a:p>
            <a:endParaRPr lang="en-US" sz="1200" dirty="0" smtClean="0">
              <a:latin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dirty="0"/>
          </a:p>
        </p:txBody>
      </p:sp>
    </p:spTree>
    <p:extLst>
      <p:ext uri="{BB962C8B-B14F-4D97-AF65-F5344CB8AC3E}">
        <p14:creationId xmlns:p14="http://schemas.microsoft.com/office/powerpoint/2010/main" val="234614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67</a:t>
            </a:fld>
            <a:endParaRPr lang="en-US" dirty="0"/>
          </a:p>
        </p:txBody>
      </p:sp>
    </p:spTree>
    <p:extLst>
      <p:ext uri="{BB962C8B-B14F-4D97-AF65-F5344CB8AC3E}">
        <p14:creationId xmlns:p14="http://schemas.microsoft.com/office/powerpoint/2010/main" val="621456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68</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Skewed</a:t>
            </a:r>
            <a:r>
              <a:rPr lang="en-US" sz="1100" b="1" spc="-85" dirty="0" smtClean="0">
                <a:latin typeface="+mj-lt"/>
                <a:cs typeface="Calibri"/>
              </a:rPr>
              <a:t> </a:t>
            </a:r>
            <a:r>
              <a:rPr lang="en-US" sz="1100" b="1" spc="-5" dirty="0" smtClean="0">
                <a:latin typeface="+mj-lt"/>
                <a:cs typeface="Calibri"/>
              </a:rPr>
              <a:t>Tables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In Hive, </a:t>
            </a:r>
            <a:r>
              <a:rPr lang="en-US" sz="1100" b="1" i="1" dirty="0" smtClean="0">
                <a:latin typeface="+mj-lt"/>
                <a:cs typeface="Calibri"/>
              </a:rPr>
              <a:t>skew </a:t>
            </a:r>
            <a:r>
              <a:rPr lang="en-US" sz="1100" dirty="0" smtClean="0">
                <a:latin typeface="+mj-lt"/>
                <a:cs typeface="Calibri"/>
              </a:rPr>
              <a:t>refers to one or more columns in a table that have values that appear</a:t>
            </a:r>
            <a:r>
              <a:rPr lang="en-US" sz="1100" spc="-105" dirty="0" smtClean="0">
                <a:latin typeface="+mj-lt"/>
                <a:cs typeface="Calibri"/>
              </a:rPr>
              <a:t> </a:t>
            </a:r>
            <a:r>
              <a:rPr lang="en-US" sz="1100" dirty="0" smtClean="0">
                <a:latin typeface="+mj-lt"/>
                <a:cs typeface="Calibri"/>
              </a:rPr>
              <a:t>very  often. If you know a column is going to have heavy skew, you can specify this in the  table’s</a:t>
            </a:r>
            <a:r>
              <a:rPr lang="en-US" sz="1100" spc="-100" dirty="0" smtClean="0">
                <a:latin typeface="+mj-lt"/>
                <a:cs typeface="Calibri"/>
              </a:rPr>
              <a:t> </a:t>
            </a:r>
            <a:r>
              <a:rPr lang="en-US" sz="1100" dirty="0" smtClean="0">
                <a:latin typeface="+mj-lt"/>
                <a:cs typeface="Calibri"/>
              </a:rPr>
              <a:t>schema:</a:t>
            </a:r>
          </a:p>
          <a:p>
            <a:pPr marL="17780">
              <a:lnSpc>
                <a:spcPts val="1090"/>
              </a:lnSpc>
            </a:pPr>
            <a:r>
              <a:rPr lang="en-US" sz="1100" spc="25" dirty="0" smtClean="0">
                <a:latin typeface="+mj-lt"/>
                <a:cs typeface="Courier New"/>
              </a:rPr>
              <a:t>CREATE </a:t>
            </a:r>
            <a:r>
              <a:rPr lang="en-US" sz="1100" b="0" spc="25" dirty="0" smtClean="0">
                <a:latin typeface="+mj-lt"/>
                <a:cs typeface="Courier New"/>
              </a:rPr>
              <a:t>TABLE Customers</a:t>
            </a:r>
            <a:r>
              <a:rPr lang="en-US" sz="1100" b="0" dirty="0" smtClean="0">
                <a:latin typeface="+mj-lt"/>
                <a:cs typeface="Courier New"/>
              </a:rPr>
              <a:t> </a:t>
            </a:r>
            <a:r>
              <a:rPr lang="en-US" sz="1100" b="0" spc="15" dirty="0" smtClean="0">
                <a:latin typeface="+mj-lt"/>
                <a:cs typeface="Courier New"/>
              </a:rPr>
              <a:t>(</a:t>
            </a:r>
            <a:endParaRPr lang="en-US" sz="1100" b="0" dirty="0" smtClean="0">
              <a:latin typeface="+mj-lt"/>
              <a:cs typeface="Courier New"/>
            </a:endParaRPr>
          </a:p>
          <a:p>
            <a:pPr marL="353060">
              <a:lnSpc>
                <a:spcPts val="1250"/>
              </a:lnSpc>
            </a:pPr>
            <a:r>
              <a:rPr lang="en-US" sz="1100" b="0" spc="20" dirty="0" smtClean="0">
                <a:latin typeface="+mj-lt"/>
                <a:cs typeface="Courier New"/>
              </a:rPr>
              <a:t>id</a:t>
            </a:r>
            <a:r>
              <a:rPr lang="en-US" sz="1100" b="0" spc="-45" dirty="0" smtClean="0">
                <a:latin typeface="+mj-lt"/>
                <a:cs typeface="Courier New"/>
              </a:rPr>
              <a:t> </a:t>
            </a:r>
            <a:r>
              <a:rPr lang="en-US" sz="1100" b="0" spc="25" dirty="0" smtClean="0">
                <a:latin typeface="+mj-lt"/>
                <a:cs typeface="Courier New"/>
              </a:rPr>
              <a:t>int,</a:t>
            </a:r>
            <a:endParaRPr lang="en-US" sz="1100" b="0" dirty="0" smtClean="0">
              <a:latin typeface="+mj-lt"/>
              <a:cs typeface="Courier New"/>
            </a:endParaRPr>
          </a:p>
          <a:p>
            <a:pPr marL="353060" marR="3362960">
              <a:lnSpc>
                <a:spcPts val="1250"/>
              </a:lnSpc>
              <a:spcBef>
                <a:spcPts val="45"/>
              </a:spcBef>
            </a:pPr>
            <a:r>
              <a:rPr lang="en-US" sz="1100" b="0" spc="25" dirty="0" smtClean="0">
                <a:latin typeface="+mj-lt"/>
                <a:cs typeface="Courier New"/>
              </a:rPr>
              <a:t>username</a:t>
            </a:r>
            <a:r>
              <a:rPr lang="en-US" sz="1100" b="0" spc="-25" dirty="0" smtClean="0">
                <a:latin typeface="+mj-lt"/>
                <a:cs typeface="Courier New"/>
              </a:rPr>
              <a:t> </a:t>
            </a:r>
            <a:r>
              <a:rPr lang="en-US" sz="1100" b="0" spc="25" dirty="0" smtClean="0">
                <a:latin typeface="+mj-lt"/>
                <a:cs typeface="Courier New"/>
              </a:rPr>
              <a:t>string,  </a:t>
            </a:r>
            <a:r>
              <a:rPr lang="en-US" sz="1100" b="0" spc="20" dirty="0" smtClean="0">
                <a:latin typeface="+mj-lt"/>
                <a:cs typeface="Courier New"/>
              </a:rPr>
              <a:t>zip</a:t>
            </a:r>
            <a:r>
              <a:rPr lang="en-US" sz="1100" b="0" spc="-40" dirty="0" smtClean="0">
                <a:latin typeface="+mj-lt"/>
                <a:cs typeface="Courier New"/>
              </a:rPr>
              <a:t> </a:t>
            </a:r>
            <a:r>
              <a:rPr lang="en-US" sz="1100" b="0" spc="25" dirty="0" smtClean="0">
                <a:latin typeface="+mj-lt"/>
                <a:cs typeface="Courier New"/>
              </a:rPr>
              <a:t>int</a:t>
            </a:r>
            <a:endParaRPr lang="en-US" sz="1100" b="0" dirty="0" smtClean="0">
              <a:latin typeface="+mj-lt"/>
              <a:cs typeface="Courier New"/>
            </a:endParaRPr>
          </a:p>
          <a:p>
            <a:pPr marL="17780">
              <a:lnSpc>
                <a:spcPts val="1200"/>
              </a:lnSpc>
            </a:pPr>
            <a:r>
              <a:rPr lang="en-US" sz="1100" b="0" spc="15" dirty="0" smtClean="0">
                <a:latin typeface="+mj-lt"/>
                <a:cs typeface="Courier New"/>
              </a:rPr>
              <a:t>)</a:t>
            </a:r>
            <a:endParaRPr lang="en-US" sz="1100" b="0" dirty="0" smtClean="0">
              <a:latin typeface="+mj-lt"/>
              <a:cs typeface="Courier New"/>
            </a:endParaRPr>
          </a:p>
          <a:p>
            <a:pPr marL="17780" marR="2273300">
              <a:lnSpc>
                <a:spcPts val="1250"/>
              </a:lnSpc>
              <a:spcBef>
                <a:spcPts val="40"/>
              </a:spcBef>
            </a:pPr>
            <a:r>
              <a:rPr lang="en-US" sz="1100" b="0" spc="25" dirty="0" smtClean="0">
                <a:latin typeface="+mj-lt"/>
                <a:cs typeface="Courier New"/>
              </a:rPr>
              <a:t>SKEWED </a:t>
            </a:r>
            <a:r>
              <a:rPr lang="en-US" sz="1100" b="0" spc="20" dirty="0" smtClean="0">
                <a:latin typeface="+mj-lt"/>
                <a:cs typeface="Courier New"/>
              </a:rPr>
              <a:t>BY </a:t>
            </a:r>
            <a:r>
              <a:rPr lang="en-US" sz="1100" b="0" spc="25" dirty="0" smtClean="0">
                <a:latin typeface="+mj-lt"/>
                <a:cs typeface="Courier New"/>
              </a:rPr>
              <a:t>(zip) </a:t>
            </a:r>
            <a:r>
              <a:rPr lang="en-US" sz="1100" b="0" spc="20" dirty="0" smtClean="0">
                <a:latin typeface="+mj-lt"/>
                <a:cs typeface="Courier New"/>
              </a:rPr>
              <a:t>ON </a:t>
            </a:r>
            <a:r>
              <a:rPr lang="en-US" sz="1100" b="0" spc="25" dirty="0" smtClean="0">
                <a:latin typeface="+mj-lt"/>
                <a:cs typeface="Courier New"/>
              </a:rPr>
              <a:t>(57701, 57702)  STORED </a:t>
            </a:r>
            <a:r>
              <a:rPr lang="en-US" sz="1100" b="0" spc="20" dirty="0" smtClean="0">
                <a:latin typeface="+mj-lt"/>
                <a:cs typeface="Courier New"/>
              </a:rPr>
              <a:t>as</a:t>
            </a:r>
            <a:r>
              <a:rPr lang="en-US" sz="1100" b="0" spc="-10" dirty="0" smtClean="0">
                <a:latin typeface="+mj-lt"/>
                <a:cs typeface="Courier New"/>
              </a:rPr>
              <a:t> </a:t>
            </a:r>
            <a:r>
              <a:rPr lang="en-US" sz="1100" b="0" spc="25" dirty="0" smtClean="0">
                <a:latin typeface="+mj-lt"/>
                <a:cs typeface="Courier New"/>
              </a:rPr>
              <a:t>DIRECTORIES;</a:t>
            </a:r>
            <a:endParaRPr lang="en-US" sz="1100" b="0" dirty="0" smtClean="0">
              <a:latin typeface="+mj-lt"/>
              <a:cs typeface="Courier New"/>
            </a:endParaRPr>
          </a:p>
          <a:p>
            <a:endParaRPr lang="en-US" sz="1100" dirty="0" smtClean="0">
              <a:latin typeface="+mj-lt"/>
            </a:endParaRPr>
          </a:p>
          <a:p>
            <a:pPr marL="12700" marR="68580" algn="just">
              <a:lnSpc>
                <a:spcPct val="101699"/>
              </a:lnSpc>
            </a:pPr>
            <a:r>
              <a:rPr lang="en-US" sz="1100" dirty="0" smtClean="0">
                <a:latin typeface="+mj-lt"/>
                <a:cs typeface="Calibri"/>
              </a:rPr>
              <a:t>By specifying the values with heavy skew, Hive will split those out into separate files  automatically and take this fact into account during queries so that it can skip</a:t>
            </a:r>
            <a:r>
              <a:rPr lang="en-US" sz="1100" spc="-105" dirty="0" smtClean="0">
                <a:latin typeface="+mj-lt"/>
                <a:cs typeface="Calibri"/>
              </a:rPr>
              <a:t> </a:t>
            </a:r>
            <a:r>
              <a:rPr lang="en-US" sz="1100" dirty="0" smtClean="0">
                <a:latin typeface="+mj-lt"/>
                <a:cs typeface="Calibri"/>
              </a:rPr>
              <a:t>whole  </a:t>
            </a:r>
            <a:r>
              <a:rPr lang="en-US" sz="1100" spc="-5" dirty="0" smtClean="0">
                <a:latin typeface="+mj-lt"/>
                <a:cs typeface="Calibri"/>
              </a:rPr>
              <a:t>files if</a:t>
            </a:r>
            <a:r>
              <a:rPr lang="en-US" sz="1100" spc="-60" dirty="0" smtClean="0">
                <a:latin typeface="+mj-lt"/>
                <a:cs typeface="Calibri"/>
              </a:rPr>
              <a:t> </a:t>
            </a:r>
            <a:r>
              <a:rPr lang="en-US" sz="1100" spc="-5" dirty="0" smtClean="0">
                <a:latin typeface="+mj-lt"/>
                <a:cs typeface="Calibri"/>
              </a:rPr>
              <a:t>possible.</a:t>
            </a:r>
            <a:endParaRPr lang="en-US" sz="1100" dirty="0" smtClean="0">
              <a:latin typeface="+mj-lt"/>
              <a:cs typeface="Calibri"/>
            </a:endParaRPr>
          </a:p>
          <a:p>
            <a:pPr>
              <a:lnSpc>
                <a:spcPct val="100000"/>
              </a:lnSpc>
              <a:spcBef>
                <a:spcPts val="45"/>
              </a:spcBef>
            </a:pPr>
            <a:endParaRPr lang="en-US" sz="1100" dirty="0" smtClean="0">
              <a:latin typeface="+mj-lt"/>
              <a:cs typeface="Times New Roman"/>
            </a:endParaRPr>
          </a:p>
          <a:p>
            <a:pPr marL="12700" marR="5080">
              <a:lnSpc>
                <a:spcPct val="101699"/>
              </a:lnSpc>
              <a:spcBef>
                <a:spcPts val="5"/>
              </a:spcBef>
            </a:pPr>
            <a:r>
              <a:rPr lang="en-US" sz="1100" dirty="0" smtClean="0">
                <a:latin typeface="+mj-lt"/>
                <a:cs typeface="Calibri"/>
              </a:rPr>
              <a:t>In the </a:t>
            </a:r>
            <a:r>
              <a:rPr lang="en-US" sz="1100" b="1" spc="-5" dirty="0" smtClean="0">
                <a:latin typeface="+mj-lt"/>
                <a:cs typeface="Calibri"/>
              </a:rPr>
              <a:t>Customers </a:t>
            </a:r>
            <a:r>
              <a:rPr lang="en-US" sz="1100" dirty="0" smtClean="0">
                <a:latin typeface="+mj-lt"/>
                <a:cs typeface="Calibri"/>
              </a:rPr>
              <a:t>table above, records with a </a:t>
            </a:r>
            <a:r>
              <a:rPr lang="en-US" sz="1100" b="1" spc="-5" dirty="0" smtClean="0">
                <a:latin typeface="+mj-lt"/>
                <a:cs typeface="Calibri"/>
              </a:rPr>
              <a:t>zip </a:t>
            </a:r>
            <a:r>
              <a:rPr lang="en-US" sz="1100" dirty="0" smtClean="0">
                <a:latin typeface="+mj-lt"/>
                <a:cs typeface="Calibri"/>
              </a:rPr>
              <a:t>of 57701 or 57702 will be stored in  separate files because the assumption is there will be a large number of customers</a:t>
            </a:r>
            <a:r>
              <a:rPr lang="en-US" sz="1100" spc="-100" dirty="0" smtClean="0">
                <a:latin typeface="+mj-lt"/>
                <a:cs typeface="Calibri"/>
              </a:rPr>
              <a:t> </a:t>
            </a:r>
            <a:r>
              <a:rPr lang="en-US" sz="1100" dirty="0" smtClean="0">
                <a:latin typeface="+mj-lt"/>
                <a:cs typeface="Calibri"/>
              </a:rPr>
              <a:t>in  those two ZIP</a:t>
            </a:r>
            <a:r>
              <a:rPr lang="en-US" sz="1100" spc="-100" dirty="0" smtClean="0">
                <a:latin typeface="+mj-lt"/>
                <a:cs typeface="Calibri"/>
              </a:rPr>
              <a:t> </a:t>
            </a:r>
            <a:r>
              <a:rPr lang="en-US" sz="1100" dirty="0" smtClean="0">
                <a:latin typeface="+mj-lt"/>
                <a:cs typeface="Calibri"/>
              </a:rPr>
              <a:t>codes.</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69</a:t>
            </a:fld>
            <a:endParaRPr lang="en-US" dirty="0"/>
          </a:p>
        </p:txBody>
      </p:sp>
    </p:spTree>
    <p:extLst>
      <p:ext uri="{BB962C8B-B14F-4D97-AF65-F5344CB8AC3E}">
        <p14:creationId xmlns:p14="http://schemas.microsoft.com/office/powerpoint/2010/main" val="608580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100" b="1" spc="-5" dirty="0" smtClean="0">
                <a:latin typeface="Calibri" pitchFamily="34" charset="0"/>
                <a:cs typeface="Calibri" pitchFamily="34" charset="0"/>
              </a:rPr>
              <a:t>Understanding</a:t>
            </a:r>
            <a:r>
              <a:rPr lang="en-US" sz="1100" b="1" spc="-70" dirty="0" smtClean="0">
                <a:latin typeface="Calibri" pitchFamily="34" charset="0"/>
                <a:cs typeface="Calibri" pitchFamily="34" charset="0"/>
              </a:rPr>
              <a:t> </a:t>
            </a:r>
            <a:r>
              <a:rPr lang="en-US" sz="1100" b="1" spc="-5" dirty="0" smtClean="0">
                <a:latin typeface="Calibri" pitchFamily="34" charset="0"/>
                <a:cs typeface="Calibri" pitchFamily="34" charset="0"/>
              </a:rPr>
              <a:t>Views</a:t>
            </a:r>
            <a:endParaRPr lang="en-US" sz="1100" dirty="0" smtClean="0">
              <a:latin typeface="Calibri" pitchFamily="34" charset="0"/>
              <a:cs typeface="Calibri" pitchFamily="34" charset="0"/>
            </a:endParaRPr>
          </a:p>
          <a:p>
            <a:pPr marL="12700" marR="5080" algn="just">
              <a:lnSpc>
                <a:spcPct val="101699"/>
              </a:lnSpc>
              <a:spcBef>
                <a:spcPts val="1230"/>
              </a:spcBef>
            </a:pPr>
            <a:r>
              <a:rPr lang="en-US" sz="1100" dirty="0" smtClean="0">
                <a:latin typeface="Calibri" pitchFamily="34" charset="0"/>
                <a:cs typeface="Calibri" pitchFamily="34" charset="0"/>
              </a:rPr>
              <a:t>A </a:t>
            </a:r>
            <a:r>
              <a:rPr lang="en-US" sz="1100" b="1" i="1" spc="-5" dirty="0" smtClean="0">
                <a:latin typeface="Calibri" pitchFamily="34" charset="0"/>
                <a:cs typeface="Calibri" pitchFamily="34" charset="0"/>
              </a:rPr>
              <a:t>view </a:t>
            </a:r>
            <a:r>
              <a:rPr lang="en-US" sz="1100" dirty="0" smtClean="0">
                <a:latin typeface="Calibri" pitchFamily="34" charset="0"/>
                <a:cs typeface="Calibri" pitchFamily="34" charset="0"/>
              </a:rPr>
              <a:t>in Hive is defined by a </a:t>
            </a:r>
            <a:r>
              <a:rPr lang="en-US" sz="1100" b="1" dirty="0" smtClean="0">
                <a:latin typeface="Calibri" pitchFamily="34" charset="0"/>
                <a:cs typeface="Calibri" pitchFamily="34" charset="0"/>
              </a:rPr>
              <a:t>SELECT </a:t>
            </a:r>
            <a:r>
              <a:rPr lang="en-US" sz="1100" dirty="0" smtClean="0">
                <a:latin typeface="Calibri" pitchFamily="34" charset="0"/>
                <a:cs typeface="Calibri" pitchFamily="34" charset="0"/>
              </a:rPr>
              <a:t>statement and allows you to treat the result of the  query like a table. The table does not actually exist, and the query does not execute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until  the statement that refers to the view is</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executed.</a:t>
            </a:r>
          </a:p>
          <a:p>
            <a:pPr>
              <a:lnSpc>
                <a:spcPct val="100000"/>
              </a:lnSpc>
              <a:spcBef>
                <a:spcPts val="15"/>
              </a:spcBef>
            </a:pPr>
            <a:endParaRPr lang="en-US" sz="1100" dirty="0" smtClean="0">
              <a:latin typeface="Calibri" pitchFamily="34" charset="0"/>
              <a:cs typeface="Calibri" pitchFamily="34" charset="0"/>
            </a:endParaRPr>
          </a:p>
          <a:p>
            <a:pPr marL="12700" algn="just">
              <a:lnSpc>
                <a:spcPct val="100000"/>
              </a:lnSpc>
            </a:pPr>
            <a:r>
              <a:rPr lang="en-US" sz="1100" dirty="0" smtClean="0">
                <a:latin typeface="Calibri" pitchFamily="34" charset="0"/>
                <a:cs typeface="Calibri" pitchFamily="34" charset="0"/>
              </a:rPr>
              <a:t>Use cases for using views</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include:</a:t>
            </a:r>
          </a:p>
          <a:p>
            <a:pPr>
              <a:lnSpc>
                <a:spcPct val="100000"/>
              </a:lnSpc>
              <a:spcBef>
                <a:spcPts val="5"/>
              </a:spcBef>
            </a:pPr>
            <a:endParaRPr lang="en-US" sz="1100" dirty="0" smtClean="0">
              <a:latin typeface="Calibri" pitchFamily="34" charset="0"/>
              <a:cs typeface="Calibri" pitchFamily="34" charset="0"/>
            </a:endParaRPr>
          </a:p>
          <a:p>
            <a:pPr marL="469900" marR="36195" indent="-228600">
              <a:lnSpc>
                <a:spcPct val="101699"/>
              </a:lnSpc>
              <a:buFont typeface="Symbol"/>
              <a:buChar char=""/>
              <a:tabLst>
                <a:tab pos="469265" algn="l"/>
                <a:tab pos="469900" algn="l"/>
              </a:tabLst>
            </a:pPr>
            <a:r>
              <a:rPr lang="en-US" sz="1100" dirty="0" smtClean="0">
                <a:latin typeface="Calibri" pitchFamily="34" charset="0"/>
                <a:cs typeface="Calibri" pitchFamily="34" charset="0"/>
              </a:rPr>
              <a:t>Define a view to reduce the complexity of a query. For example, a nested</a:t>
            </a:r>
            <a:r>
              <a:rPr lang="en-US" sz="1100" spc="-105" dirty="0" smtClean="0">
                <a:latin typeface="Calibri" pitchFamily="34" charset="0"/>
                <a:cs typeface="Calibri" pitchFamily="34" charset="0"/>
              </a:rPr>
              <a:t> </a:t>
            </a:r>
            <a:r>
              <a:rPr lang="en-US" sz="1100" dirty="0" smtClean="0">
                <a:latin typeface="Calibri" pitchFamily="34" charset="0"/>
                <a:cs typeface="Calibri" pitchFamily="34" charset="0"/>
              </a:rPr>
              <a:t>SELECT  statement can be defined separately as a</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view.</a:t>
            </a:r>
          </a:p>
          <a:p>
            <a:pPr>
              <a:lnSpc>
                <a:spcPct val="100000"/>
              </a:lnSpc>
              <a:spcBef>
                <a:spcPts val="15"/>
              </a:spcBef>
              <a:buFont typeface="Symbol"/>
              <a:buChar char=""/>
            </a:pPr>
            <a:endParaRPr lang="en-US" sz="1100" dirty="0" smtClean="0">
              <a:latin typeface="Calibri" pitchFamily="34" charset="0"/>
              <a:cs typeface="Calibri" pitchFamily="34" charset="0"/>
            </a:endParaRPr>
          </a:p>
          <a:p>
            <a:pPr marL="469900" marR="153035" indent="-228600">
              <a:lnSpc>
                <a:spcPct val="103299"/>
              </a:lnSpc>
              <a:buFont typeface="Symbol"/>
              <a:buChar char=""/>
              <a:tabLst>
                <a:tab pos="469265" algn="l"/>
                <a:tab pos="469900" algn="l"/>
              </a:tabLst>
            </a:pPr>
            <a:r>
              <a:rPr lang="en-US" sz="1100" dirty="0" smtClean="0">
                <a:latin typeface="Calibri" pitchFamily="34" charset="0"/>
                <a:cs typeface="Calibri" pitchFamily="34" charset="0"/>
              </a:rPr>
              <a:t>Restrict a user’s access to subset of an actual Hive table by defining a view</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that  contains only the columns and rows that the user</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needs.</a:t>
            </a:r>
          </a:p>
          <a:p>
            <a:endParaRPr lang="en-US" sz="1100" dirty="0" smtClean="0">
              <a:latin typeface="Calibri" pitchFamily="34" charset="0"/>
              <a:cs typeface="Calibri" pitchFamily="34" charset="0"/>
            </a:endParaRPr>
          </a:p>
          <a:p>
            <a:pPr>
              <a:lnSpc>
                <a:spcPct val="100000"/>
              </a:lnSpc>
              <a:spcBef>
                <a:spcPts val="35"/>
              </a:spcBef>
            </a:pPr>
            <a:endParaRPr lang="en-US" sz="1100" dirty="0" smtClean="0">
              <a:latin typeface="Calibri" pitchFamily="34" charset="0"/>
              <a:cs typeface="Calibri" pitchFamily="34" charset="0"/>
            </a:endParaRPr>
          </a:p>
          <a:p>
            <a:pPr marL="170180" marR="210820">
              <a:lnSpc>
                <a:spcPct val="101699"/>
              </a:lnSpc>
            </a:pPr>
            <a:r>
              <a:rPr lang="en-US" sz="1100" b="1" spc="-5" dirty="0" smtClean="0">
                <a:latin typeface="Calibri" pitchFamily="34" charset="0"/>
                <a:cs typeface="Calibri" pitchFamily="34" charset="0"/>
              </a:rPr>
              <a:t>NOTE: </a:t>
            </a:r>
            <a:r>
              <a:rPr lang="en-US" sz="1100" dirty="0" smtClean="0">
                <a:latin typeface="Calibri" pitchFamily="34" charset="0"/>
                <a:cs typeface="Calibri" pitchFamily="34" charset="0"/>
              </a:rPr>
              <a:t>Depending on the query, a view gets combined </a:t>
            </a:r>
            <a:r>
              <a:rPr lang="en-US" sz="1100" spc="-5" dirty="0" smtClean="0">
                <a:latin typeface="Calibri" pitchFamily="34" charset="0"/>
                <a:cs typeface="Calibri" pitchFamily="34" charset="0"/>
              </a:rPr>
              <a:t>(optimized) </a:t>
            </a:r>
            <a:r>
              <a:rPr lang="en-US" sz="1100" dirty="0" smtClean="0">
                <a:latin typeface="Calibri" pitchFamily="34" charset="0"/>
                <a:cs typeface="Calibri" pitchFamily="34" charset="0"/>
              </a:rPr>
              <a:t>into the  query that is using the view, or the view may have to be executed in its own  MapReduce job. For example, if the view query contains an </a:t>
            </a:r>
            <a:r>
              <a:rPr lang="en-US" sz="1100" b="1" dirty="0" smtClean="0">
                <a:latin typeface="Calibri" pitchFamily="34" charset="0"/>
                <a:cs typeface="Calibri" pitchFamily="34" charset="0"/>
              </a:rPr>
              <a:t>ORDER BY</a:t>
            </a:r>
            <a:r>
              <a:rPr lang="en-US" sz="1100" dirty="0" smtClean="0">
                <a:latin typeface="Calibri" pitchFamily="34" charset="0"/>
                <a:cs typeface="Calibri" pitchFamily="34" charset="0"/>
              </a:rPr>
              <a:t>, then  it will execute in its own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endParaRPr lang="en-US" sz="1100" dirty="0" smtClean="0">
              <a:latin typeface="Calibri" pitchFamily="34" charset="0"/>
              <a:cs typeface="Calibri" pitchFamily="34" charset="0"/>
            </a:endParaRPr>
          </a:p>
          <a:p>
            <a:pPr>
              <a:lnSpc>
                <a:spcPct val="100000"/>
              </a:lnSpc>
              <a:spcBef>
                <a:spcPts val="35"/>
              </a:spcBef>
            </a:pPr>
            <a:endParaRPr lang="en-US" sz="1100" dirty="0" smtClean="0">
              <a:latin typeface="Calibri" pitchFamily="34" charset="0"/>
              <a:cs typeface="Calibri" pitchFamily="34" charset="0"/>
            </a:endParaRPr>
          </a:p>
          <a:p>
            <a:pPr marL="170180" marR="475615">
              <a:lnSpc>
                <a:spcPct val="101699"/>
              </a:lnSpc>
            </a:pPr>
            <a:r>
              <a:rPr lang="en-US" sz="1100" b="1" spc="-5" dirty="0" smtClean="0">
                <a:latin typeface="Calibri" pitchFamily="34" charset="0"/>
                <a:cs typeface="Calibri" pitchFamily="34" charset="0"/>
              </a:rPr>
              <a:t>NOTE</a:t>
            </a:r>
            <a:r>
              <a:rPr lang="en-US" sz="1100" spc="-5" dirty="0" smtClean="0">
                <a:latin typeface="Calibri" pitchFamily="34" charset="0"/>
                <a:cs typeface="Calibri" pitchFamily="34" charset="0"/>
              </a:rPr>
              <a:t>: </a:t>
            </a:r>
            <a:r>
              <a:rPr lang="en-US" sz="1100" dirty="0" smtClean="0">
                <a:latin typeface="Calibri" pitchFamily="34" charset="0"/>
                <a:cs typeface="Calibri" pitchFamily="34" charset="0"/>
              </a:rPr>
              <a:t>Views in Hive are </a:t>
            </a:r>
            <a:r>
              <a:rPr lang="en-US" sz="1100" spc="-40" dirty="0" smtClean="0">
                <a:latin typeface="Calibri" pitchFamily="34" charset="0"/>
                <a:cs typeface="Calibri" pitchFamily="34" charset="0"/>
              </a:rPr>
              <a:t>non-­‐materialized, </a:t>
            </a:r>
            <a:r>
              <a:rPr lang="en-US" sz="1100" spc="-5" dirty="0" smtClean="0">
                <a:latin typeface="Calibri" pitchFamily="34" charset="0"/>
                <a:cs typeface="Calibri" pitchFamily="34" charset="0"/>
              </a:rPr>
              <a:t>so </a:t>
            </a:r>
            <a:r>
              <a:rPr lang="en-US" sz="1100" dirty="0" smtClean="0">
                <a:latin typeface="Calibri" pitchFamily="34" charset="0"/>
                <a:cs typeface="Calibri" pitchFamily="34" charset="0"/>
              </a:rPr>
              <a:t>you can use them without  concern of creating more work for the resulting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endParaRPr lang="en-US" sz="11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70</a:t>
            </a:fld>
            <a:endParaRPr lang="en-US" dirty="0"/>
          </a:p>
        </p:txBody>
      </p:sp>
    </p:spTree>
    <p:extLst>
      <p:ext uri="{BB962C8B-B14F-4D97-AF65-F5344CB8AC3E}">
        <p14:creationId xmlns:p14="http://schemas.microsoft.com/office/powerpoint/2010/main" val="3289584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2700">
              <a:lnSpc>
                <a:spcPct val="100000"/>
              </a:lnSpc>
            </a:pPr>
            <a:r>
              <a:rPr lang="en-US" sz="1100" b="1" spc="-5" dirty="0" smtClean="0">
                <a:latin typeface="+mj-lt"/>
                <a:cs typeface="Calibri"/>
              </a:rPr>
              <a:t>Defining</a:t>
            </a:r>
            <a:r>
              <a:rPr lang="en-US" sz="1100" b="1" spc="-65" dirty="0" smtClean="0">
                <a:latin typeface="+mj-lt"/>
                <a:cs typeface="Calibri"/>
              </a:rPr>
              <a:t> </a:t>
            </a:r>
            <a:r>
              <a:rPr lang="en-US" sz="1100" b="1" spc="-5" dirty="0" smtClean="0">
                <a:latin typeface="+mj-lt"/>
                <a:cs typeface="Calibri"/>
              </a:rPr>
              <a:t>Views</a:t>
            </a:r>
            <a:endParaRPr lang="en-US" sz="1100" dirty="0" smtClean="0">
              <a:latin typeface="+mj-lt"/>
              <a:cs typeface="Calibri"/>
            </a:endParaRPr>
          </a:p>
          <a:p>
            <a:pPr marL="12700" marR="5080">
              <a:lnSpc>
                <a:spcPct val="101699"/>
              </a:lnSpc>
              <a:spcBef>
                <a:spcPts val="1230"/>
              </a:spcBef>
            </a:pPr>
            <a:r>
              <a:rPr lang="en-US" sz="1100" dirty="0" smtClean="0">
                <a:latin typeface="+mj-lt"/>
                <a:cs typeface="Calibri"/>
              </a:rPr>
              <a:t>A view is </a:t>
            </a:r>
            <a:r>
              <a:rPr lang="en-US" sz="1100" spc="-5" dirty="0" smtClean="0">
                <a:latin typeface="+mj-lt"/>
                <a:cs typeface="Calibri"/>
              </a:rPr>
              <a:t>defined </a:t>
            </a:r>
            <a:r>
              <a:rPr lang="en-US" sz="1100" dirty="0" smtClean="0">
                <a:latin typeface="+mj-lt"/>
                <a:cs typeface="Calibri"/>
              </a:rPr>
              <a:t>using the </a:t>
            </a:r>
            <a:r>
              <a:rPr lang="en-US" sz="1100" b="1" dirty="0" smtClean="0">
                <a:latin typeface="+mj-lt"/>
                <a:cs typeface="Calibri"/>
              </a:rPr>
              <a:t>CREATE VIEW </a:t>
            </a:r>
            <a:r>
              <a:rPr lang="en-US" sz="1100" dirty="0" smtClean="0">
                <a:latin typeface="+mj-lt"/>
                <a:cs typeface="Calibri"/>
              </a:rPr>
              <a:t>statement. For example, the following</a:t>
            </a:r>
            <a:r>
              <a:rPr lang="en-US" sz="1100" spc="-80" dirty="0" smtClean="0">
                <a:latin typeface="+mj-lt"/>
                <a:cs typeface="Calibri"/>
              </a:rPr>
              <a:t> </a:t>
            </a:r>
            <a:r>
              <a:rPr lang="en-US" sz="1100" dirty="0" smtClean="0">
                <a:latin typeface="+mj-lt"/>
                <a:cs typeface="Calibri"/>
              </a:rPr>
              <a:t>Hive  statement defines a view named</a:t>
            </a:r>
            <a:r>
              <a:rPr lang="en-US" sz="1100" spc="-105" dirty="0" smtClean="0">
                <a:latin typeface="+mj-lt"/>
                <a:cs typeface="Calibri"/>
              </a:rPr>
              <a:t> </a:t>
            </a:r>
            <a:r>
              <a:rPr lang="en-US" sz="1100" b="1" dirty="0" smtClean="0">
                <a:latin typeface="+mj-lt"/>
                <a:cs typeface="Calibri"/>
              </a:rPr>
              <a:t>2010_visitors</a:t>
            </a:r>
            <a:r>
              <a:rPr lang="en-US" sz="1100" dirty="0" smtClean="0">
                <a:latin typeface="+mj-lt"/>
                <a:cs typeface="Calibri"/>
              </a:rPr>
              <a:t>:</a:t>
            </a:r>
          </a:p>
          <a:p>
            <a:endParaRPr lang="en-US" sz="1100" dirty="0" smtClean="0">
              <a:latin typeface="+mj-lt"/>
            </a:endParaRPr>
          </a:p>
          <a:p>
            <a:pPr marL="17780">
              <a:lnSpc>
                <a:spcPts val="1090"/>
              </a:lnSpc>
            </a:pPr>
            <a:r>
              <a:rPr lang="en-US" sz="1100" b="1" spc="25" dirty="0" smtClean="0">
                <a:latin typeface="+mj-lt"/>
                <a:cs typeface="Courier New"/>
              </a:rPr>
              <a:t>CREATE VIEW 2010_visitors</a:t>
            </a:r>
            <a:r>
              <a:rPr lang="en-US" sz="1100" b="1" spc="10" dirty="0" smtClean="0">
                <a:latin typeface="+mj-lt"/>
                <a:cs typeface="Courier New"/>
              </a:rPr>
              <a:t> </a:t>
            </a:r>
            <a:r>
              <a:rPr lang="en-US" sz="1100" b="1" spc="25" dirty="0" smtClean="0">
                <a:latin typeface="+mj-lt"/>
                <a:cs typeface="Courier New"/>
              </a:rPr>
              <a:t>AS</a:t>
            </a:r>
            <a:endParaRPr lang="en-US" sz="1100" dirty="0" smtClean="0">
              <a:latin typeface="+mj-lt"/>
              <a:cs typeface="Courier New"/>
            </a:endParaRPr>
          </a:p>
          <a:p>
            <a:pPr marL="353060" marR="512445">
              <a:lnSpc>
                <a:spcPts val="1250"/>
              </a:lnSpc>
              <a:spcBef>
                <a:spcPts val="40"/>
              </a:spcBef>
            </a:pPr>
            <a:r>
              <a:rPr lang="en-US" sz="1100" b="1" spc="25" dirty="0" smtClean="0">
                <a:latin typeface="+mj-lt"/>
                <a:cs typeface="Courier New"/>
              </a:rPr>
              <a:t>SELECT </a:t>
            </a:r>
            <a:r>
              <a:rPr lang="en-US" sz="1100" spc="25" dirty="0" err="1" smtClean="0">
                <a:latin typeface="+mj-lt"/>
                <a:cs typeface="Courier New"/>
              </a:rPr>
              <a:t>fname</a:t>
            </a:r>
            <a:r>
              <a:rPr lang="en-US" sz="1100" spc="25" dirty="0" smtClean="0">
                <a:latin typeface="+mj-lt"/>
                <a:cs typeface="Courier New"/>
              </a:rPr>
              <a:t>, </a:t>
            </a:r>
            <a:r>
              <a:rPr lang="en-US" sz="1100" spc="25" dirty="0" err="1" smtClean="0">
                <a:latin typeface="+mj-lt"/>
                <a:cs typeface="Courier New"/>
              </a:rPr>
              <a:t>lname</a:t>
            </a:r>
            <a:r>
              <a:rPr lang="en-US" sz="1100" spc="25" dirty="0" smtClean="0">
                <a:latin typeface="+mj-lt"/>
                <a:cs typeface="Courier New"/>
              </a:rPr>
              <a:t>, </a:t>
            </a:r>
            <a:r>
              <a:rPr lang="en-US" sz="1100" spc="25" dirty="0" err="1" smtClean="0">
                <a:latin typeface="+mj-lt"/>
                <a:cs typeface="Courier New"/>
              </a:rPr>
              <a:t>time_of_arrival</a:t>
            </a:r>
            <a:r>
              <a:rPr lang="en-US" sz="1100" spc="25" dirty="0" smtClean="0">
                <a:latin typeface="+mj-lt"/>
                <a:cs typeface="Courier New"/>
              </a:rPr>
              <a:t>, </a:t>
            </a:r>
            <a:r>
              <a:rPr lang="en-US" sz="1100" spc="25" dirty="0" err="1" smtClean="0">
                <a:latin typeface="+mj-lt"/>
                <a:cs typeface="Courier New"/>
              </a:rPr>
              <a:t>info_comment</a:t>
            </a:r>
            <a:r>
              <a:rPr lang="en-US" sz="1100" spc="25" dirty="0" smtClean="0">
                <a:latin typeface="+mj-lt"/>
                <a:cs typeface="Courier New"/>
              </a:rPr>
              <a:t>  FROM</a:t>
            </a:r>
            <a:r>
              <a:rPr lang="en-US" sz="1100" spc="-35" dirty="0" smtClean="0">
                <a:latin typeface="+mj-lt"/>
                <a:cs typeface="Courier New"/>
              </a:rPr>
              <a:t> </a:t>
            </a:r>
            <a:r>
              <a:rPr lang="en-US" sz="1100" spc="25" dirty="0" err="1" smtClean="0">
                <a:latin typeface="+mj-lt"/>
                <a:cs typeface="Courier New"/>
              </a:rPr>
              <a:t>wh_visits</a:t>
            </a:r>
            <a:endParaRPr lang="en-US" sz="1100" dirty="0" smtClean="0">
              <a:latin typeface="+mj-lt"/>
              <a:cs typeface="Courier New"/>
            </a:endParaRPr>
          </a:p>
          <a:p>
            <a:pPr marL="353060">
              <a:lnSpc>
                <a:spcPts val="1200"/>
              </a:lnSpc>
            </a:pPr>
            <a:r>
              <a:rPr lang="en-US" sz="1100" spc="25" dirty="0" smtClean="0">
                <a:latin typeface="+mj-lt"/>
                <a:cs typeface="Courier New"/>
              </a:rPr>
              <a:t>WHERE</a:t>
            </a:r>
            <a:endParaRPr lang="en-US" sz="1100" dirty="0" smtClean="0">
              <a:latin typeface="+mj-lt"/>
              <a:cs typeface="Courier New"/>
            </a:endParaRPr>
          </a:p>
          <a:p>
            <a:pPr marL="604520">
              <a:lnSpc>
                <a:spcPts val="1250"/>
              </a:lnSpc>
            </a:pPr>
            <a:r>
              <a:rPr lang="en-US" sz="1100" spc="25" dirty="0" smtClean="0">
                <a:latin typeface="+mj-lt"/>
                <a:cs typeface="Courier New"/>
              </a:rPr>
              <a:t>cast(substring(time_of_arrival,6,4) </a:t>
            </a:r>
            <a:r>
              <a:rPr lang="en-US" sz="1100" spc="20" dirty="0" smtClean="0">
                <a:latin typeface="+mj-lt"/>
                <a:cs typeface="Courier New"/>
              </a:rPr>
              <a:t>AS </a:t>
            </a:r>
            <a:r>
              <a:rPr lang="en-US" sz="1100" spc="25" dirty="0" smtClean="0">
                <a:latin typeface="+mj-lt"/>
                <a:cs typeface="Courier New"/>
              </a:rPr>
              <a:t>int) </a:t>
            </a:r>
            <a:r>
              <a:rPr lang="en-US" sz="1100" spc="20" dirty="0" smtClean="0">
                <a:latin typeface="+mj-lt"/>
                <a:cs typeface="Courier New"/>
              </a:rPr>
              <a:t>&gt;=</a:t>
            </a:r>
            <a:r>
              <a:rPr lang="en-US" sz="1100" spc="110" dirty="0" smtClean="0">
                <a:latin typeface="+mj-lt"/>
                <a:cs typeface="Courier New"/>
              </a:rPr>
              <a:t> </a:t>
            </a:r>
            <a:r>
              <a:rPr lang="en-US" sz="1100" spc="25" dirty="0" smtClean="0">
                <a:latin typeface="+mj-lt"/>
                <a:cs typeface="Courier New"/>
              </a:rPr>
              <a:t>2010</a:t>
            </a:r>
            <a:endParaRPr lang="en-US" sz="1100" dirty="0" smtClean="0">
              <a:latin typeface="+mj-lt"/>
              <a:cs typeface="Courier New"/>
            </a:endParaRPr>
          </a:p>
          <a:p>
            <a:pPr marL="353060">
              <a:lnSpc>
                <a:spcPts val="1250"/>
              </a:lnSpc>
            </a:pPr>
            <a:r>
              <a:rPr lang="en-US" sz="1100" spc="25" dirty="0" smtClean="0">
                <a:latin typeface="+mj-lt"/>
                <a:cs typeface="Courier New"/>
              </a:rPr>
              <a:t>AND</a:t>
            </a:r>
            <a:endParaRPr lang="en-US" sz="1100" dirty="0" smtClean="0">
              <a:latin typeface="+mj-lt"/>
              <a:cs typeface="Courier New"/>
            </a:endParaRPr>
          </a:p>
          <a:p>
            <a:pPr marL="604520">
              <a:lnSpc>
                <a:spcPts val="1255"/>
              </a:lnSpc>
            </a:pPr>
            <a:r>
              <a:rPr lang="en-US" sz="1100" spc="25" dirty="0" smtClean="0">
                <a:latin typeface="+mj-lt"/>
                <a:cs typeface="Courier New"/>
              </a:rPr>
              <a:t>cast(substring(time_of_arrival,6,4) </a:t>
            </a:r>
            <a:r>
              <a:rPr lang="en-US" sz="1100" spc="20" dirty="0" smtClean="0">
                <a:latin typeface="+mj-lt"/>
                <a:cs typeface="Courier New"/>
              </a:rPr>
              <a:t>AS </a:t>
            </a:r>
            <a:r>
              <a:rPr lang="en-US" sz="1100" spc="25" dirty="0" smtClean="0">
                <a:latin typeface="+mj-lt"/>
                <a:cs typeface="Courier New"/>
              </a:rPr>
              <a:t>int) </a:t>
            </a:r>
            <a:r>
              <a:rPr lang="en-US" sz="1100" spc="15" dirty="0" smtClean="0">
                <a:latin typeface="+mj-lt"/>
                <a:cs typeface="Courier New"/>
              </a:rPr>
              <a:t>&lt;</a:t>
            </a:r>
            <a:r>
              <a:rPr lang="en-US" sz="1100" spc="110" dirty="0" smtClean="0">
                <a:latin typeface="+mj-lt"/>
                <a:cs typeface="Courier New"/>
              </a:rPr>
              <a:t> </a:t>
            </a:r>
            <a:r>
              <a:rPr lang="en-US" sz="1100" spc="25" dirty="0" smtClean="0">
                <a:latin typeface="+mj-lt"/>
                <a:cs typeface="Courier New"/>
              </a:rPr>
              <a:t>2011;</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2010_visitors </a:t>
            </a:r>
            <a:r>
              <a:rPr lang="en-US" sz="1100" dirty="0" smtClean="0">
                <a:latin typeface="+mj-lt"/>
                <a:cs typeface="Calibri"/>
              </a:rPr>
              <a:t>is a view that represents people that visited the White House in</a:t>
            </a:r>
            <a:r>
              <a:rPr lang="en-US" sz="1100" spc="-105" dirty="0" smtClean="0">
                <a:latin typeface="+mj-lt"/>
                <a:cs typeface="Calibri"/>
              </a:rPr>
              <a:t> </a:t>
            </a:r>
            <a:r>
              <a:rPr lang="en-US" sz="1100" dirty="0" smtClean="0">
                <a:latin typeface="+mj-lt"/>
                <a:cs typeface="Calibri"/>
              </a:rPr>
              <a:t>the  year</a:t>
            </a:r>
            <a:r>
              <a:rPr lang="en-US" sz="1100" spc="-100" dirty="0" smtClean="0">
                <a:latin typeface="+mj-lt"/>
                <a:cs typeface="Calibri"/>
              </a:rPr>
              <a:t> </a:t>
            </a:r>
            <a:r>
              <a:rPr lang="en-US" sz="1100" dirty="0" smtClean="0">
                <a:latin typeface="+mj-lt"/>
                <a:cs typeface="Calibri"/>
              </a:rPr>
              <a:t>2010.</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A view is not a table in Hive with actual data, but a view can be treated like a table.</a:t>
            </a:r>
            <a:r>
              <a:rPr lang="en-US" sz="1100" spc="-100" dirty="0" smtClean="0">
                <a:latin typeface="+mj-lt"/>
                <a:cs typeface="Calibri"/>
              </a:rPr>
              <a:t> </a:t>
            </a:r>
            <a:r>
              <a:rPr lang="en-US" sz="1100" dirty="0" smtClean="0">
                <a:latin typeface="+mj-lt"/>
                <a:cs typeface="Calibri"/>
              </a:rPr>
              <a:t>For  example, you can run the DESCRIBE command on a view to see its</a:t>
            </a:r>
            <a:r>
              <a:rPr lang="en-US" sz="1100" spc="-100" dirty="0" smtClean="0">
                <a:latin typeface="+mj-lt"/>
                <a:cs typeface="Calibri"/>
              </a:rPr>
              <a:t> </a:t>
            </a:r>
            <a:r>
              <a:rPr lang="en-US" sz="1100" dirty="0" smtClean="0">
                <a:latin typeface="+mj-lt"/>
                <a:cs typeface="Calibri"/>
              </a:rPr>
              <a:t>schema:</a:t>
            </a:r>
          </a:p>
          <a:p>
            <a:endParaRPr lang="en-US" sz="1100" dirty="0" smtClean="0">
              <a:latin typeface="+mj-lt"/>
            </a:endParaRPr>
          </a:p>
          <a:p>
            <a:pPr>
              <a:lnSpc>
                <a:spcPts val="1250"/>
              </a:lnSpc>
            </a:pPr>
            <a:r>
              <a:rPr lang="en-US" sz="1100" spc="25" dirty="0" smtClean="0">
                <a:latin typeface="+mj-lt"/>
                <a:cs typeface="Courier New"/>
              </a:rPr>
              <a:t>hive&gt; describe 2010_visitors;  OK</a:t>
            </a:r>
            <a:endParaRPr lang="en-US" sz="1100" dirty="0" smtClean="0">
              <a:latin typeface="+mj-lt"/>
              <a:cs typeface="Courier New"/>
            </a:endParaRPr>
          </a:p>
          <a:p>
            <a:pPr>
              <a:lnSpc>
                <a:spcPts val="1200"/>
              </a:lnSpc>
              <a:tabLst>
                <a:tab pos="1919605" algn="l"/>
              </a:tabLst>
            </a:pPr>
            <a:r>
              <a:rPr lang="en-US" sz="1100" spc="25" dirty="0" err="1" smtClean="0">
                <a:latin typeface="+mj-lt"/>
                <a:cs typeface="Courier New"/>
              </a:rPr>
              <a:t>fnam</a:t>
            </a:r>
            <a:r>
              <a:rPr lang="en-US" sz="1100" spc="15" dirty="0" err="1" smtClean="0">
                <a:latin typeface="+mj-lt"/>
                <a:cs typeface="Courier New"/>
              </a:rPr>
              <a:t>e</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0"/>
              </a:lnSpc>
              <a:tabLst>
                <a:tab pos="1919605" algn="l"/>
              </a:tabLst>
            </a:pPr>
            <a:r>
              <a:rPr lang="en-US" sz="1100" spc="25" dirty="0" err="1" smtClean="0">
                <a:latin typeface="+mj-lt"/>
                <a:cs typeface="Courier New"/>
              </a:rPr>
              <a:t>lnam</a:t>
            </a:r>
            <a:r>
              <a:rPr lang="en-US" sz="1100" spc="15" dirty="0" err="1" smtClean="0">
                <a:latin typeface="+mj-lt"/>
                <a:cs typeface="Courier New"/>
              </a:rPr>
              <a:t>e</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0"/>
              </a:lnSpc>
              <a:tabLst>
                <a:tab pos="1919605" algn="l"/>
              </a:tabLst>
            </a:pPr>
            <a:r>
              <a:rPr lang="en-US" sz="1100" spc="25" dirty="0" err="1" smtClean="0">
                <a:latin typeface="+mj-lt"/>
                <a:cs typeface="Courier New"/>
              </a:rPr>
              <a:t>time_of_arriva</a:t>
            </a:r>
            <a:r>
              <a:rPr lang="en-US" sz="1100" spc="15" dirty="0" err="1" smtClean="0">
                <a:latin typeface="+mj-lt"/>
                <a:cs typeface="Courier New"/>
              </a:rPr>
              <a:t>l</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pPr>
              <a:lnSpc>
                <a:spcPts val="1255"/>
              </a:lnSpc>
              <a:tabLst>
                <a:tab pos="1919605" algn="l"/>
              </a:tabLst>
            </a:pPr>
            <a:r>
              <a:rPr lang="en-US" sz="1100" spc="25" dirty="0" err="1" smtClean="0">
                <a:latin typeface="+mj-lt"/>
                <a:cs typeface="Courier New"/>
              </a:rPr>
              <a:t>info_commen</a:t>
            </a:r>
            <a:r>
              <a:rPr lang="en-US" sz="1100" spc="15" dirty="0" err="1" smtClean="0">
                <a:latin typeface="+mj-lt"/>
                <a:cs typeface="Courier New"/>
              </a:rPr>
              <a:t>t</a:t>
            </a:r>
            <a:r>
              <a:rPr lang="en-US" sz="1100" dirty="0" smtClean="0">
                <a:latin typeface="+mj-lt"/>
                <a:cs typeface="Courier New"/>
              </a:rPr>
              <a:t>	</a:t>
            </a:r>
            <a:r>
              <a:rPr lang="en-US" sz="1100" spc="25" dirty="0" smtClean="0">
                <a:latin typeface="+mj-lt"/>
                <a:cs typeface="Courier New"/>
              </a:rPr>
              <a:t>string</a:t>
            </a:r>
            <a:endParaRPr lang="en-US" sz="1100" dirty="0" smtClean="0">
              <a:latin typeface="+mj-lt"/>
              <a:cs typeface="Courier New"/>
            </a:endParaRPr>
          </a:p>
          <a:p>
            <a:endParaRPr lang="en-US" sz="1100" dirty="0" smtClean="0">
              <a:latin typeface="+mj-lt"/>
            </a:endParaRPr>
          </a:p>
          <a:p>
            <a:pPr marL="46990">
              <a:lnSpc>
                <a:spcPct val="100000"/>
              </a:lnSpc>
            </a:pPr>
            <a:r>
              <a:rPr lang="en-US" sz="1100" dirty="0" smtClean="0">
                <a:latin typeface="+mj-lt"/>
                <a:cs typeface="Calibri"/>
              </a:rPr>
              <a:t>A view will also show up in your list of tables. For example, notice the output of</a:t>
            </a:r>
            <a:r>
              <a:rPr lang="en-US" sz="1100" spc="-100" dirty="0" smtClean="0">
                <a:latin typeface="+mj-lt"/>
                <a:cs typeface="Calibri"/>
              </a:rPr>
              <a:t> </a:t>
            </a:r>
            <a:r>
              <a:rPr lang="en-US" sz="1100" dirty="0" smtClean="0">
                <a:latin typeface="+mj-lt"/>
                <a:cs typeface="Calibri"/>
              </a:rPr>
              <a:t>the</a:t>
            </a:r>
          </a:p>
          <a:p>
            <a:pPr marL="12700">
              <a:lnSpc>
                <a:spcPct val="100000"/>
              </a:lnSpc>
              <a:spcBef>
                <a:spcPts val="25"/>
              </a:spcBef>
            </a:pPr>
            <a:r>
              <a:rPr lang="en-US" sz="1100" b="1" dirty="0" smtClean="0">
                <a:latin typeface="+mj-lt"/>
                <a:cs typeface="Calibri"/>
              </a:rPr>
              <a:t>SHOW TABLES</a:t>
            </a:r>
            <a:r>
              <a:rPr lang="en-US" sz="1100" b="1" spc="-105" dirty="0" smtClean="0">
                <a:latin typeface="+mj-lt"/>
                <a:cs typeface="Calibri"/>
              </a:rPr>
              <a:t> </a:t>
            </a:r>
            <a:r>
              <a:rPr lang="en-US" sz="1100" dirty="0" smtClean="0">
                <a:latin typeface="+mj-lt"/>
                <a:cs typeface="Calibri"/>
              </a:rPr>
              <a:t>command:</a:t>
            </a:r>
          </a:p>
          <a:p>
            <a:endParaRPr lang="en-US" sz="1100" dirty="0" smtClean="0">
              <a:latin typeface="+mj-lt"/>
            </a:endParaRPr>
          </a:p>
          <a:p>
            <a:pPr marL="17780">
              <a:lnSpc>
                <a:spcPts val="1090"/>
              </a:lnSpc>
            </a:pPr>
            <a:r>
              <a:rPr lang="en-US" sz="1100" spc="25" dirty="0" smtClean="0">
                <a:latin typeface="+mj-lt"/>
                <a:cs typeface="Courier New"/>
              </a:rPr>
              <a:t>hive&gt; show</a:t>
            </a:r>
            <a:r>
              <a:rPr lang="en-US" sz="1100" spc="-20" dirty="0" smtClean="0">
                <a:latin typeface="+mj-lt"/>
                <a:cs typeface="Courier New"/>
              </a:rPr>
              <a:t> </a:t>
            </a:r>
            <a:r>
              <a:rPr lang="en-US" sz="1100" spc="25" dirty="0" smtClean="0">
                <a:latin typeface="+mj-lt"/>
                <a:cs typeface="Courier New"/>
              </a:rPr>
              <a:t>tables;</a:t>
            </a:r>
            <a:endParaRPr lang="en-US" sz="1100" dirty="0" smtClean="0">
              <a:latin typeface="+mj-lt"/>
              <a:cs typeface="Courier New"/>
            </a:endParaRPr>
          </a:p>
          <a:p>
            <a:pPr marL="17780">
              <a:lnSpc>
                <a:spcPts val="1250"/>
              </a:lnSpc>
            </a:pPr>
            <a:r>
              <a:rPr lang="en-US" sz="1100" spc="25" dirty="0" smtClean="0">
                <a:latin typeface="+mj-lt"/>
                <a:cs typeface="Courier New"/>
              </a:rPr>
              <a:t>OK</a:t>
            </a:r>
            <a:endParaRPr lang="en-US" sz="1100" dirty="0" smtClean="0">
              <a:latin typeface="+mj-lt"/>
              <a:cs typeface="Courier New"/>
            </a:endParaRPr>
          </a:p>
          <a:p>
            <a:pPr marL="17780" marR="3949700">
              <a:lnSpc>
                <a:spcPts val="1220"/>
              </a:lnSpc>
              <a:spcBef>
                <a:spcPts val="65"/>
              </a:spcBef>
            </a:pPr>
            <a:r>
              <a:rPr lang="en-US" sz="1100" spc="25" dirty="0" smtClean="0">
                <a:latin typeface="+mj-lt"/>
                <a:cs typeface="Courier New"/>
              </a:rPr>
              <a:t>2010_visitors  </a:t>
            </a:r>
            <a:r>
              <a:rPr lang="en-US" sz="1100" spc="25" dirty="0" err="1" smtClean="0">
                <a:latin typeface="+mj-lt"/>
                <a:cs typeface="Courier New"/>
              </a:rPr>
              <a:t>wh_visits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Similar to a table, you can delete a view using the </a:t>
            </a:r>
            <a:r>
              <a:rPr lang="en-US" sz="1100" b="1" dirty="0" smtClean="0">
                <a:latin typeface="+mj-lt"/>
                <a:cs typeface="Calibri"/>
              </a:rPr>
              <a:t>DROP VIEW </a:t>
            </a:r>
            <a:r>
              <a:rPr lang="en-US" sz="1100" dirty="0" smtClean="0">
                <a:latin typeface="+mj-lt"/>
                <a:cs typeface="Calibri"/>
              </a:rPr>
              <a:t>command. For</a:t>
            </a:r>
            <a:r>
              <a:rPr lang="en-US" sz="1100" spc="-110" dirty="0" smtClean="0">
                <a:latin typeface="+mj-lt"/>
                <a:cs typeface="Calibri"/>
              </a:rPr>
              <a:t> </a:t>
            </a:r>
            <a:r>
              <a:rPr lang="en-US" sz="1100" dirty="0" smtClean="0">
                <a:latin typeface="+mj-lt"/>
                <a:cs typeface="Calibri"/>
              </a:rPr>
              <a:t>example:</a:t>
            </a: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spc="25" dirty="0" smtClean="0">
                <a:latin typeface="+mj-lt"/>
                <a:cs typeface="Courier New"/>
              </a:rPr>
              <a:t>DROP VIEW</a:t>
            </a:r>
            <a:r>
              <a:rPr lang="en-US" sz="1100" dirty="0" smtClean="0">
                <a:latin typeface="+mj-lt"/>
                <a:cs typeface="Courier New"/>
              </a:rPr>
              <a:t> </a:t>
            </a:r>
            <a:r>
              <a:rPr lang="en-US" sz="1100" spc="25" dirty="0" smtClean="0">
                <a:latin typeface="+mj-lt"/>
                <a:cs typeface="Courier New"/>
              </a:rPr>
              <a:t>2010_visitors;</a:t>
            </a:r>
            <a:endParaRPr lang="en-US" sz="1100" dirty="0" smtClean="0">
              <a:latin typeface="+mj-lt"/>
              <a:cs typeface="Courier New"/>
            </a:endParaRPr>
          </a:p>
          <a:p>
            <a:pPr>
              <a:lnSpc>
                <a:spcPct val="100000"/>
              </a:lnSpc>
              <a:spcBef>
                <a:spcPts val="20"/>
              </a:spcBef>
            </a:pPr>
            <a:endParaRPr lang="en-US" sz="1100" dirty="0" smtClean="0">
              <a:latin typeface="+mj-lt"/>
              <a:cs typeface="Times New Roman"/>
            </a:endParaRPr>
          </a:p>
          <a:p>
            <a:pPr marL="170180" marR="321945">
              <a:lnSpc>
                <a:spcPct val="1024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Views can also contain partitions, just like tables. This allows you to  define views that behave exactly like your underlying tables, even tables  that are</a:t>
            </a:r>
            <a:r>
              <a:rPr lang="en-US" sz="1100" spc="-100" dirty="0" smtClean="0">
                <a:latin typeface="+mj-lt"/>
                <a:cs typeface="Calibri"/>
              </a:rPr>
              <a:t> </a:t>
            </a:r>
            <a:r>
              <a:rPr lang="en-US" sz="1100" dirty="0" smtClean="0">
                <a:latin typeface="+mj-lt"/>
                <a:cs typeface="Calibri"/>
              </a:rPr>
              <a:t>partitioned.</a:t>
            </a: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71</a:t>
            </a:fld>
            <a:endParaRPr lang="en-US" dirty="0"/>
          </a:p>
        </p:txBody>
      </p:sp>
    </p:spTree>
    <p:extLst>
      <p:ext uri="{BB962C8B-B14F-4D97-AF65-F5344CB8AC3E}">
        <p14:creationId xmlns:p14="http://schemas.microsoft.com/office/powerpoint/2010/main" val="1052451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mj-lt"/>
                <a:cs typeface="Calibri"/>
              </a:rPr>
              <a:t>Overview of</a:t>
            </a:r>
            <a:r>
              <a:rPr lang="en-US" sz="1100" b="1" spc="-60" dirty="0" smtClean="0">
                <a:latin typeface="+mj-lt"/>
                <a:cs typeface="Calibri"/>
              </a:rPr>
              <a:t> </a:t>
            </a:r>
            <a:r>
              <a:rPr lang="en-US" sz="1100" b="1" spc="-5" dirty="0" smtClean="0">
                <a:latin typeface="+mj-lt"/>
                <a:cs typeface="Calibri"/>
              </a:rPr>
              <a:t>Indexes</a:t>
            </a:r>
            <a:endParaRPr lang="en-US" sz="1100" dirty="0" smtClean="0">
              <a:latin typeface="+mj-lt"/>
              <a:cs typeface="Calibri"/>
            </a:endParaRPr>
          </a:p>
          <a:p>
            <a:pPr marL="12700" marR="334645">
              <a:lnSpc>
                <a:spcPct val="101699"/>
              </a:lnSpc>
              <a:spcBef>
                <a:spcPts val="1230"/>
              </a:spcBef>
            </a:pPr>
            <a:r>
              <a:rPr lang="en-US" sz="1100" b="1" i="1" spc="-5" dirty="0" smtClean="0">
                <a:latin typeface="+mj-lt"/>
                <a:cs typeface="Calibri"/>
              </a:rPr>
              <a:t>Indexing </a:t>
            </a:r>
            <a:r>
              <a:rPr lang="en-US" sz="1100" dirty="0" smtClean="0">
                <a:latin typeface="+mj-lt"/>
                <a:cs typeface="Calibri"/>
              </a:rPr>
              <a:t>was added to Hive in version 0.7.0 and allows you to create an index for</a:t>
            </a:r>
            <a:r>
              <a:rPr lang="en-US" sz="1100" spc="-65" dirty="0" smtClean="0">
                <a:latin typeface="+mj-lt"/>
                <a:cs typeface="Calibri"/>
              </a:rPr>
              <a:t> </a:t>
            </a:r>
            <a:r>
              <a:rPr lang="en-US" sz="1100" dirty="0" smtClean="0">
                <a:latin typeface="+mj-lt"/>
                <a:cs typeface="Calibri"/>
              </a:rPr>
              <a:t>a  column. Hive indexes have the following</a:t>
            </a:r>
            <a:r>
              <a:rPr lang="en-US" sz="1100" spc="-100" dirty="0" smtClean="0">
                <a:latin typeface="+mj-lt"/>
                <a:cs typeface="Calibri"/>
              </a:rPr>
              <a:t> </a:t>
            </a:r>
            <a:r>
              <a:rPr lang="en-US" sz="1100" dirty="0" smtClean="0">
                <a:latin typeface="+mj-lt"/>
                <a:cs typeface="Calibri"/>
              </a:rPr>
              <a:t>properties:</a:t>
            </a:r>
          </a:p>
          <a:p>
            <a:pPr>
              <a:lnSpc>
                <a:spcPct val="100000"/>
              </a:lnSpc>
              <a:spcBef>
                <a:spcPts val="25"/>
              </a:spcBef>
            </a:pPr>
            <a:endParaRPr lang="en-US" sz="1100" dirty="0" smtClean="0">
              <a:latin typeface="+mj-lt"/>
              <a:cs typeface="Times New Roman"/>
            </a:endParaRPr>
          </a:p>
          <a:p>
            <a:pPr marL="469900" marR="416559" indent="-228600">
              <a:lnSpc>
                <a:spcPct val="102499"/>
              </a:lnSpc>
              <a:buFont typeface="Symbol"/>
              <a:buChar char=""/>
              <a:tabLst>
                <a:tab pos="469265" algn="l"/>
                <a:tab pos="469900" algn="l"/>
              </a:tabLst>
            </a:pPr>
            <a:r>
              <a:rPr lang="en-US" sz="1100" dirty="0" smtClean="0">
                <a:latin typeface="+mj-lt"/>
                <a:cs typeface="Calibri"/>
              </a:rPr>
              <a:t>An index can improve the speed of a query lookup on certain columns. If</a:t>
            </a:r>
            <a:r>
              <a:rPr lang="en-US" sz="1100" spc="-105" dirty="0" smtClean="0">
                <a:latin typeface="+mj-lt"/>
                <a:cs typeface="Calibri"/>
              </a:rPr>
              <a:t> </a:t>
            </a:r>
            <a:r>
              <a:rPr lang="en-US" sz="1100" dirty="0" smtClean="0">
                <a:latin typeface="+mj-lt"/>
                <a:cs typeface="Calibri"/>
              </a:rPr>
              <a:t>a  column is indexed, then the entire table does not need to be loaded and  </a:t>
            </a:r>
            <a:r>
              <a:rPr lang="en-US" sz="1100" spc="-5" dirty="0" smtClean="0">
                <a:latin typeface="+mj-lt"/>
                <a:cs typeface="Calibri"/>
              </a:rPr>
              <a:t>processed.</a:t>
            </a:r>
            <a:endParaRPr lang="en-US" sz="1100" dirty="0" smtClean="0">
              <a:latin typeface="+mj-lt"/>
              <a:cs typeface="Calibri"/>
            </a:endParaRPr>
          </a:p>
          <a:p>
            <a:pPr>
              <a:lnSpc>
                <a:spcPct val="100000"/>
              </a:lnSpc>
              <a:spcBef>
                <a:spcPts val="15"/>
              </a:spcBef>
              <a:buFont typeface="Symbol"/>
              <a:buChar char=""/>
            </a:pPr>
            <a:endParaRPr lang="en-US" sz="1100" dirty="0" smtClean="0">
              <a:latin typeface="+mj-lt"/>
              <a:cs typeface="Times New Roman"/>
            </a:endParaRPr>
          </a:p>
          <a:p>
            <a:pPr marL="469900" marR="5080" indent="-228600">
              <a:lnSpc>
                <a:spcPct val="103299"/>
              </a:lnSpc>
              <a:buFont typeface="Symbol"/>
              <a:buChar char=""/>
              <a:tabLst>
                <a:tab pos="469265" algn="l"/>
                <a:tab pos="469900" algn="l"/>
              </a:tabLst>
            </a:pPr>
            <a:r>
              <a:rPr lang="en-US" sz="1100" dirty="0" smtClean="0">
                <a:latin typeface="+mj-lt"/>
                <a:cs typeface="Calibri"/>
              </a:rPr>
              <a:t>The index data for a table is stored in another table in the Hive metastore</a:t>
            </a:r>
            <a:r>
              <a:rPr lang="en-US" sz="1100" spc="-90" dirty="0" smtClean="0">
                <a:latin typeface="+mj-lt"/>
                <a:cs typeface="Calibri"/>
              </a:rPr>
              <a:t> </a:t>
            </a:r>
            <a:r>
              <a:rPr lang="en-US" sz="1100" spc="-5" dirty="0" smtClean="0">
                <a:latin typeface="+mj-lt"/>
                <a:cs typeface="Calibri"/>
              </a:rPr>
              <a:t>known  </a:t>
            </a:r>
            <a:r>
              <a:rPr lang="en-US" sz="1100" dirty="0" smtClean="0">
                <a:latin typeface="+mj-lt"/>
                <a:cs typeface="Calibri"/>
              </a:rPr>
              <a:t>as the </a:t>
            </a:r>
            <a:r>
              <a:rPr lang="en-US" sz="1100" b="1" i="1" spc="-5" dirty="0" smtClean="0">
                <a:latin typeface="+mj-lt"/>
                <a:cs typeface="Calibri"/>
              </a:rPr>
              <a:t>index</a:t>
            </a:r>
            <a:r>
              <a:rPr lang="en-US" sz="1100" b="1" i="1" spc="-55" dirty="0" smtClean="0">
                <a:latin typeface="+mj-lt"/>
                <a:cs typeface="Calibri"/>
              </a:rPr>
              <a:t> </a:t>
            </a:r>
            <a:r>
              <a:rPr lang="en-US" sz="1100" b="1" i="1" spc="-5" dirty="0" smtClean="0">
                <a:latin typeface="+mj-lt"/>
                <a:cs typeface="Calibri"/>
              </a:rPr>
              <a:t>table</a:t>
            </a:r>
            <a:r>
              <a:rPr lang="en-US" sz="1100" spc="-5" dirty="0" smtClean="0">
                <a:latin typeface="+mj-lt"/>
                <a:cs typeface="Calibri"/>
              </a:rPr>
              <a:t>.</a:t>
            </a:r>
            <a:endParaRPr lang="en-US" sz="1100" dirty="0" smtClean="0">
              <a:latin typeface="+mj-lt"/>
              <a:cs typeface="Calibri"/>
            </a:endParaRPr>
          </a:p>
          <a:p>
            <a:pPr>
              <a:lnSpc>
                <a:spcPct val="100000"/>
              </a:lnSpc>
              <a:spcBef>
                <a:spcPts val="15"/>
              </a:spcBef>
              <a:buFont typeface="Symbol"/>
              <a:buChar char=""/>
            </a:pPr>
            <a:endParaRPr lang="en-US" sz="1100" dirty="0" smtClean="0">
              <a:latin typeface="+mj-lt"/>
              <a:cs typeface="Times New Roman"/>
            </a:endParaRPr>
          </a:p>
          <a:p>
            <a:pPr marL="469900" marR="693420" indent="-228600">
              <a:lnSpc>
                <a:spcPct val="103299"/>
              </a:lnSpc>
              <a:buFont typeface="Symbol"/>
              <a:buChar char=""/>
              <a:tabLst>
                <a:tab pos="469265" algn="l"/>
                <a:tab pos="469900" algn="l"/>
              </a:tabLst>
            </a:pPr>
            <a:r>
              <a:rPr lang="en-US" sz="1100" spc="-5" dirty="0" smtClean="0">
                <a:latin typeface="+mj-lt"/>
                <a:cs typeface="Calibri"/>
              </a:rPr>
              <a:t>Indexes </a:t>
            </a:r>
            <a:r>
              <a:rPr lang="en-US" sz="1100" dirty="0" smtClean="0">
                <a:latin typeface="+mj-lt"/>
                <a:cs typeface="Calibri"/>
              </a:rPr>
              <a:t>can be a good alternative to partitioning, especially when the  partitioned column would result in a large number of small</a:t>
            </a:r>
            <a:r>
              <a:rPr lang="en-US" sz="1100" spc="-100" dirty="0" smtClean="0">
                <a:latin typeface="+mj-lt"/>
                <a:cs typeface="Calibri"/>
              </a:rPr>
              <a:t> </a:t>
            </a:r>
            <a:r>
              <a:rPr lang="en-US" sz="1100" dirty="0" smtClean="0">
                <a:latin typeface="+mj-lt"/>
                <a:cs typeface="Calibri"/>
              </a:rPr>
              <a:t>partitions.</a:t>
            </a:r>
          </a:p>
          <a:p>
            <a:pPr>
              <a:lnSpc>
                <a:spcPct val="100000"/>
              </a:lnSpc>
              <a:spcBef>
                <a:spcPts val="45"/>
              </a:spcBef>
            </a:pPr>
            <a:endParaRPr lang="en-US" sz="1100" dirty="0" smtClean="0">
              <a:latin typeface="+mj-lt"/>
              <a:cs typeface="Times New Roman"/>
            </a:endParaRPr>
          </a:p>
          <a:p>
            <a:pPr marL="12700" marR="24765">
              <a:lnSpc>
                <a:spcPct val="101699"/>
              </a:lnSpc>
              <a:spcBef>
                <a:spcPts val="5"/>
              </a:spcBef>
            </a:pPr>
            <a:r>
              <a:rPr lang="en-US" sz="1100" dirty="0" smtClean="0">
                <a:latin typeface="+mj-lt"/>
                <a:cs typeface="Calibri"/>
              </a:rPr>
              <a:t>The index table keeps track of the blocks in HDFS that contain each occurrence of a  particular value. When a query is </a:t>
            </a:r>
            <a:r>
              <a:rPr lang="en-US" sz="1100" spc="-5" dirty="0" smtClean="0">
                <a:latin typeface="+mj-lt"/>
                <a:cs typeface="Calibri"/>
              </a:rPr>
              <a:t>executed </a:t>
            </a:r>
            <a:r>
              <a:rPr lang="en-US" sz="1100" dirty="0" smtClean="0">
                <a:latin typeface="+mj-lt"/>
                <a:cs typeface="Calibri"/>
              </a:rPr>
              <a:t>on the indexed column, entire blocks of</a:t>
            </a:r>
            <a:r>
              <a:rPr lang="en-US" sz="1100" spc="-60" dirty="0" smtClean="0">
                <a:latin typeface="+mj-lt"/>
                <a:cs typeface="Calibri"/>
              </a:rPr>
              <a:t> </a:t>
            </a:r>
            <a:r>
              <a:rPr lang="en-US" sz="1100" dirty="0" smtClean="0">
                <a:latin typeface="+mj-lt"/>
                <a:cs typeface="Calibri"/>
              </a:rPr>
              <a:t>data  can be skipped if the block does not contain the requested column</a:t>
            </a:r>
            <a:r>
              <a:rPr lang="en-US" sz="1100" spc="-100" dirty="0" smtClean="0">
                <a:latin typeface="+mj-lt"/>
                <a:cs typeface="Calibri"/>
              </a:rPr>
              <a:t> </a:t>
            </a:r>
            <a:r>
              <a:rPr lang="en-US" sz="1100" dirty="0" smtClean="0">
                <a:latin typeface="+mj-lt"/>
                <a:cs typeface="Calibri"/>
              </a:rPr>
              <a:t>value.</a:t>
            </a:r>
          </a:p>
          <a:p>
            <a:pPr marL="12700" marR="24765">
              <a:lnSpc>
                <a:spcPct val="101699"/>
              </a:lnSpc>
              <a:spcBef>
                <a:spcPts val="5"/>
              </a:spcBef>
            </a:pPr>
            <a:endParaRPr lang="en-US" sz="1100" dirty="0" smtClean="0">
              <a:latin typeface="+mj-lt"/>
              <a:cs typeface="Calibri"/>
            </a:endParaRPr>
          </a:p>
          <a:p>
            <a:pPr marL="12700">
              <a:lnSpc>
                <a:spcPct val="100000"/>
              </a:lnSpc>
            </a:pPr>
            <a:r>
              <a:rPr lang="en-US" sz="1100" dirty="0" smtClean="0">
                <a:latin typeface="+mj-lt"/>
                <a:cs typeface="Calibri"/>
              </a:rPr>
              <a:t>In the example above, suppose I run a query on the </a:t>
            </a:r>
            <a:r>
              <a:rPr lang="en-US" sz="1100" b="1" spc="-5" dirty="0" err="1" smtClean="0">
                <a:latin typeface="+mj-lt"/>
                <a:cs typeface="Calibri"/>
              </a:rPr>
              <a:t>zipcode</a:t>
            </a:r>
            <a:r>
              <a:rPr lang="en-US" sz="1100" b="1" spc="-5" dirty="0" smtClean="0">
                <a:latin typeface="+mj-lt"/>
                <a:cs typeface="Calibri"/>
              </a:rPr>
              <a:t> </a:t>
            </a:r>
            <a:r>
              <a:rPr lang="en-US" sz="1100" dirty="0" smtClean="0">
                <a:latin typeface="+mj-lt"/>
                <a:cs typeface="Calibri"/>
              </a:rPr>
              <a:t>column of the</a:t>
            </a:r>
            <a:r>
              <a:rPr lang="en-US" sz="1100" spc="-75" dirty="0" smtClean="0">
                <a:latin typeface="+mj-lt"/>
                <a:cs typeface="Calibri"/>
              </a:rPr>
              <a:t> </a:t>
            </a:r>
            <a:r>
              <a:rPr lang="en-US" sz="1100" b="1" spc="-5" dirty="0" smtClean="0">
                <a:latin typeface="+mj-lt"/>
                <a:cs typeface="Calibri"/>
              </a:rPr>
              <a:t>Customers</a:t>
            </a:r>
            <a:endParaRPr lang="en-US" sz="1100" dirty="0" smtClean="0">
              <a:latin typeface="+mj-lt"/>
              <a:cs typeface="Calibri"/>
            </a:endParaRPr>
          </a:p>
          <a:p>
            <a:pPr marL="12700">
              <a:lnSpc>
                <a:spcPct val="100000"/>
              </a:lnSpc>
              <a:spcBef>
                <a:spcPts val="25"/>
              </a:spcBef>
            </a:pPr>
            <a:r>
              <a:rPr lang="en-US" sz="1100" dirty="0" smtClean="0">
                <a:latin typeface="+mj-lt"/>
                <a:cs typeface="Calibri"/>
              </a:rPr>
              <a:t>table:</a:t>
            </a:r>
          </a:p>
          <a:p>
            <a:pPr marL="12700" marR="24765" indent="0" algn="l" defTabSz="914342" rtl="0" eaLnBrk="1" fontAlgn="auto" latinLnBrk="0" hangingPunct="1">
              <a:lnSpc>
                <a:spcPct val="101699"/>
              </a:lnSpc>
              <a:spcBef>
                <a:spcPts val="5"/>
              </a:spcBef>
              <a:spcAft>
                <a:spcPts val="0"/>
              </a:spcAft>
              <a:buClrTx/>
              <a:buSzTx/>
              <a:buFontTx/>
              <a:buNone/>
              <a:tabLst/>
              <a:defRPr/>
            </a:pPr>
            <a:r>
              <a:rPr lang="en-US" sz="1100" spc="25" dirty="0" smtClean="0">
                <a:latin typeface="+mj-lt"/>
                <a:cs typeface="Courier New"/>
              </a:rPr>
              <a:t>SELECT </a:t>
            </a:r>
            <a:r>
              <a:rPr lang="en-US" sz="1100" spc="15" dirty="0" smtClean="0">
                <a:latin typeface="+mj-lt"/>
                <a:cs typeface="Courier New"/>
              </a:rPr>
              <a:t>* </a:t>
            </a:r>
            <a:r>
              <a:rPr lang="en-US" sz="1100" spc="25" dirty="0" smtClean="0">
                <a:latin typeface="+mj-lt"/>
                <a:cs typeface="Courier New"/>
              </a:rPr>
              <a:t>FROM Customers WHERE </a:t>
            </a:r>
            <a:r>
              <a:rPr lang="en-US" sz="1100" spc="25" dirty="0" err="1" smtClean="0">
                <a:latin typeface="+mj-lt"/>
                <a:cs typeface="Courier New"/>
              </a:rPr>
              <a:t>zipcode</a:t>
            </a:r>
            <a:r>
              <a:rPr lang="en-US" sz="1100" spc="25" dirty="0" smtClean="0">
                <a:latin typeface="+mj-lt"/>
                <a:cs typeface="Courier New"/>
              </a:rPr>
              <a:t> </a:t>
            </a:r>
            <a:r>
              <a:rPr lang="en-US" sz="1100" spc="15" dirty="0" smtClean="0">
                <a:latin typeface="+mj-lt"/>
                <a:cs typeface="Courier New"/>
              </a:rPr>
              <a:t>=</a:t>
            </a:r>
            <a:r>
              <a:rPr lang="en-US" sz="1100" spc="100" dirty="0" smtClean="0">
                <a:latin typeface="+mj-lt"/>
                <a:cs typeface="Courier New"/>
              </a:rPr>
              <a:t> </a:t>
            </a:r>
            <a:r>
              <a:rPr lang="en-US" sz="1100" spc="25" dirty="0" smtClean="0">
                <a:latin typeface="+mj-lt"/>
                <a:cs typeface="Courier New"/>
              </a:rPr>
              <a:t>57701</a:t>
            </a: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spc="25" dirty="0" smtClean="0">
              <a:latin typeface="+mj-lt"/>
              <a:cs typeface="Courier New"/>
            </a:endParaRPr>
          </a:p>
          <a:p>
            <a:pPr marL="12700" marR="24765" indent="0" algn="l" defTabSz="914342" rtl="0" eaLnBrk="1" fontAlgn="auto" latinLnBrk="0" hangingPunct="1">
              <a:lnSpc>
                <a:spcPct val="101699"/>
              </a:lnSpc>
              <a:spcBef>
                <a:spcPts val="5"/>
              </a:spcBef>
              <a:spcAft>
                <a:spcPts val="0"/>
              </a:spcAft>
              <a:buClrTx/>
              <a:buSzTx/>
              <a:buFontTx/>
              <a:buNone/>
              <a:tabLst/>
              <a:defRPr/>
            </a:pPr>
            <a:r>
              <a:rPr lang="en-US" sz="1100" dirty="0" smtClean="0">
                <a:latin typeface="+mj-lt"/>
                <a:cs typeface="Calibri"/>
              </a:rPr>
              <a:t>Only the blocks in HDFS that contain customers with a </a:t>
            </a:r>
            <a:r>
              <a:rPr lang="en-US" sz="1100" dirty="0" err="1" smtClean="0">
                <a:latin typeface="+mj-lt"/>
                <a:cs typeface="Calibri"/>
              </a:rPr>
              <a:t>zipcode</a:t>
            </a:r>
            <a:r>
              <a:rPr lang="en-US" sz="1100" dirty="0" smtClean="0">
                <a:latin typeface="+mj-lt"/>
                <a:cs typeface="Calibri"/>
              </a:rPr>
              <a:t> of 57701 will be  processed. Without indexing, all blocks of the Customers table would need to</a:t>
            </a:r>
            <a:r>
              <a:rPr lang="en-US" sz="1100" spc="-100" dirty="0" smtClean="0">
                <a:latin typeface="+mj-lt"/>
                <a:cs typeface="Calibri"/>
              </a:rPr>
              <a:t> </a:t>
            </a:r>
            <a:r>
              <a:rPr lang="en-US" sz="1100" dirty="0" smtClean="0">
                <a:latin typeface="+mj-lt"/>
                <a:cs typeface="Calibri"/>
              </a:rPr>
              <a:t>be  </a:t>
            </a:r>
            <a:r>
              <a:rPr lang="en-US" sz="1100" spc="-5" dirty="0" smtClean="0">
                <a:latin typeface="+mj-lt"/>
                <a:cs typeface="Calibri"/>
              </a:rPr>
              <a:t>processed.</a:t>
            </a:r>
            <a:endParaRPr lang="en-US" sz="1100" dirty="0" smtClean="0">
              <a:latin typeface="+mj-lt"/>
              <a:cs typeface="Calibri"/>
            </a:endParaRP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dirty="0" smtClean="0">
              <a:latin typeface="+mj-lt"/>
              <a:cs typeface="Courier New"/>
            </a:endParaRPr>
          </a:p>
          <a:p>
            <a:pPr>
              <a:lnSpc>
                <a:spcPct val="100000"/>
              </a:lnSpc>
              <a:spcBef>
                <a:spcPts val="35"/>
              </a:spcBef>
            </a:pPr>
            <a:endParaRPr lang="en-US" sz="1100" dirty="0" smtClean="0">
              <a:latin typeface="+mj-lt"/>
              <a:cs typeface="Times New Roman"/>
            </a:endParaRPr>
          </a:p>
          <a:p>
            <a:pPr marL="170180" marR="171450">
              <a:lnSpc>
                <a:spcPct val="1016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In this course we discuss indexes because many of you will be familiar  with them in </a:t>
            </a:r>
            <a:r>
              <a:rPr lang="en-US" sz="1100" spc="-5" dirty="0" smtClean="0">
                <a:latin typeface="+mj-lt"/>
                <a:cs typeface="Calibri"/>
              </a:rPr>
              <a:t>RDBMS. </a:t>
            </a:r>
            <a:r>
              <a:rPr lang="en-US" sz="1100" dirty="0" smtClean="0">
                <a:latin typeface="+mj-lt"/>
                <a:cs typeface="Calibri"/>
              </a:rPr>
              <a:t>However, it is important to be realistic about their  usage, as indexes are a bit of a work in progress in Hive, especially in terms  of</a:t>
            </a:r>
            <a:r>
              <a:rPr lang="en-US" sz="1100" spc="-100" dirty="0" smtClean="0">
                <a:latin typeface="+mj-lt"/>
                <a:cs typeface="Calibri"/>
              </a:rPr>
              <a:t> </a:t>
            </a:r>
            <a:r>
              <a:rPr lang="en-US" sz="1100" dirty="0" smtClean="0">
                <a:latin typeface="+mj-lt"/>
                <a:cs typeface="Calibri"/>
              </a:rPr>
              <a:t>performance.</a:t>
            </a:r>
          </a:p>
          <a:p>
            <a:pPr>
              <a:lnSpc>
                <a:spcPct val="100000"/>
              </a:lnSpc>
              <a:spcBef>
                <a:spcPts val="50"/>
              </a:spcBef>
            </a:pPr>
            <a:endParaRPr lang="en-US" sz="1100" dirty="0" smtClean="0">
              <a:latin typeface="+mj-lt"/>
              <a:cs typeface="Times New Roman"/>
            </a:endParaRPr>
          </a:p>
          <a:p>
            <a:pPr marL="170180" marR="571500">
              <a:lnSpc>
                <a:spcPct val="101699"/>
              </a:lnSpc>
            </a:pPr>
            <a:r>
              <a:rPr lang="en-US" sz="1100" dirty="0" smtClean="0">
                <a:latin typeface="+mj-lt"/>
                <a:cs typeface="Calibri"/>
              </a:rPr>
              <a:t>At this point in time, it is a better practice in Hive to take advantage of  buckets or </a:t>
            </a:r>
            <a:r>
              <a:rPr lang="en-US" sz="1100" spc="-5" dirty="0" smtClean="0">
                <a:latin typeface="+mj-lt"/>
                <a:cs typeface="Calibri"/>
              </a:rPr>
              <a:t>skew </a:t>
            </a:r>
            <a:r>
              <a:rPr lang="en-US" sz="1100" dirty="0" smtClean="0">
                <a:latin typeface="+mj-lt"/>
                <a:cs typeface="Calibri"/>
              </a:rPr>
              <a:t>instead of using</a:t>
            </a:r>
            <a:r>
              <a:rPr lang="en-US" sz="1100" spc="-80" dirty="0" smtClean="0">
                <a:latin typeface="+mj-lt"/>
                <a:cs typeface="Calibri"/>
              </a:rPr>
              <a:t> </a:t>
            </a:r>
            <a:r>
              <a:rPr lang="en-US" sz="1100" dirty="0" smtClean="0">
                <a:latin typeface="+mj-lt"/>
                <a:cs typeface="Calibri"/>
              </a:rPr>
              <a:t>indexes.</a:t>
            </a:r>
          </a:p>
          <a:p>
            <a:pPr marL="12700" marR="24765" indent="0" algn="l" defTabSz="914342" rtl="0" eaLnBrk="1" fontAlgn="auto" latinLnBrk="0" hangingPunct="1">
              <a:lnSpc>
                <a:spcPct val="101699"/>
              </a:lnSpc>
              <a:spcBef>
                <a:spcPts val="5"/>
              </a:spcBef>
              <a:spcAft>
                <a:spcPts val="0"/>
              </a:spcAft>
              <a:buClrTx/>
              <a:buSzTx/>
              <a:buFontTx/>
              <a:buNone/>
              <a:tabLst/>
              <a:defRPr/>
            </a:pPr>
            <a:endParaRPr lang="en-US" sz="1100" dirty="0" smtClean="0">
              <a:latin typeface="+mj-lt"/>
              <a:cs typeface="Courier New"/>
            </a:endParaRPr>
          </a:p>
          <a:p>
            <a:pPr marL="12700" marR="24765">
              <a:lnSpc>
                <a:spcPct val="101699"/>
              </a:lnSpc>
              <a:spcBef>
                <a:spcPts val="5"/>
              </a:spcBef>
            </a:pP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72</a:t>
            </a:fld>
            <a:endParaRPr lang="en-US" dirty="0"/>
          </a:p>
        </p:txBody>
      </p:sp>
    </p:spTree>
    <p:extLst>
      <p:ext uri="{BB962C8B-B14F-4D97-AF65-F5344CB8AC3E}">
        <p14:creationId xmlns:p14="http://schemas.microsoft.com/office/powerpoint/2010/main" val="2248339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2700">
              <a:lnSpc>
                <a:spcPct val="100000"/>
              </a:lnSpc>
            </a:pPr>
            <a:r>
              <a:rPr lang="en-US" sz="1400" b="1" spc="-5" dirty="0" smtClean="0">
                <a:latin typeface="+mn-lt"/>
                <a:cs typeface="Calibri"/>
              </a:rPr>
              <a:t>Defining</a:t>
            </a:r>
            <a:r>
              <a:rPr lang="en-US" sz="1400" b="1" spc="-75" dirty="0" smtClean="0">
                <a:latin typeface="+mn-lt"/>
                <a:cs typeface="Calibri"/>
              </a:rPr>
              <a:t> </a:t>
            </a:r>
            <a:r>
              <a:rPr lang="en-US" sz="1400" b="1" spc="-5" dirty="0" smtClean="0">
                <a:latin typeface="+mn-lt"/>
                <a:cs typeface="Calibri"/>
              </a:rPr>
              <a:t>Indexes</a:t>
            </a:r>
            <a:endParaRPr lang="en-US" sz="1400" dirty="0" smtClean="0">
              <a:latin typeface="+mn-lt"/>
              <a:cs typeface="Calibri"/>
            </a:endParaRPr>
          </a:p>
          <a:p>
            <a:pPr marL="12700">
              <a:lnSpc>
                <a:spcPct val="100000"/>
              </a:lnSpc>
              <a:spcBef>
                <a:spcPts val="1255"/>
              </a:spcBef>
            </a:pPr>
            <a:r>
              <a:rPr lang="en-US" sz="1200" dirty="0" smtClean="0">
                <a:latin typeface="+mn-lt"/>
                <a:cs typeface="Calibri"/>
              </a:rPr>
              <a:t>Use the </a:t>
            </a:r>
            <a:r>
              <a:rPr lang="en-US" sz="1200" b="1" dirty="0" smtClean="0">
                <a:latin typeface="+mn-lt"/>
                <a:cs typeface="Calibri"/>
              </a:rPr>
              <a:t>CREATE INDEX </a:t>
            </a:r>
            <a:r>
              <a:rPr lang="en-US" sz="1200" dirty="0" smtClean="0">
                <a:latin typeface="+mn-lt"/>
                <a:cs typeface="Calibri"/>
              </a:rPr>
              <a:t>statement to define an index. For</a:t>
            </a:r>
            <a:r>
              <a:rPr lang="en-US" sz="1200" spc="-110" dirty="0" smtClean="0">
                <a:latin typeface="+mn-lt"/>
                <a:cs typeface="Calibri"/>
              </a:rPr>
              <a:t> </a:t>
            </a:r>
            <a:r>
              <a:rPr lang="en-US" sz="1200" dirty="0" smtClean="0">
                <a:latin typeface="+mn-lt"/>
                <a:cs typeface="Calibri"/>
              </a:rPr>
              <a:t>example:</a:t>
            </a:r>
          </a:p>
          <a:p>
            <a:pPr marL="17780">
              <a:lnSpc>
                <a:spcPts val="1090"/>
              </a:lnSpc>
            </a:pPr>
            <a:r>
              <a:rPr lang="en-US" sz="1200" spc="25" dirty="0" smtClean="0">
                <a:latin typeface="Courier New"/>
                <a:cs typeface="Courier New"/>
              </a:rPr>
              <a:t>CREATE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 </a:t>
            </a:r>
            <a:r>
              <a:rPr lang="en-US" sz="1200" spc="25" dirty="0" smtClean="0">
                <a:latin typeface="Courier New"/>
                <a:cs typeface="Courier New"/>
              </a:rPr>
              <a:t>TABLE Customers (</a:t>
            </a:r>
            <a:r>
              <a:rPr lang="en-US" sz="1200" spc="25" dirty="0" err="1" smtClean="0">
                <a:latin typeface="Courier New"/>
                <a:cs typeface="Courier New"/>
              </a:rPr>
              <a:t>zipcode</a:t>
            </a:r>
            <a:r>
              <a:rPr lang="en-US" sz="1200" spc="25" dirty="0" smtClean="0">
                <a:latin typeface="Courier New"/>
                <a:cs typeface="Courier New"/>
              </a:rPr>
              <a:t>)</a:t>
            </a:r>
            <a:r>
              <a:rPr lang="en-US" sz="1200" spc="125" dirty="0" smtClean="0">
                <a:latin typeface="Courier New"/>
                <a:cs typeface="Courier New"/>
              </a:rPr>
              <a:t> </a:t>
            </a:r>
            <a:r>
              <a:rPr lang="en-US" sz="1200" spc="25" dirty="0" smtClean="0">
                <a:latin typeface="Courier New"/>
                <a:cs typeface="Courier New"/>
              </a:rPr>
              <a:t>AS</a:t>
            </a:r>
            <a:endParaRPr lang="en-US" sz="1200" dirty="0" smtClean="0">
              <a:latin typeface="Courier New"/>
              <a:cs typeface="Courier New"/>
            </a:endParaRPr>
          </a:p>
          <a:p>
            <a:pPr marL="17780">
              <a:lnSpc>
                <a:spcPts val="1255"/>
              </a:lnSpc>
            </a:pPr>
            <a:r>
              <a:rPr lang="en-US" sz="1200" spc="25" dirty="0" smtClean="0">
                <a:latin typeface="Courier New"/>
                <a:cs typeface="Courier New"/>
              </a:rPr>
              <a:t>'COMPACT' WITH DEFERRED REBUILD;</a:t>
            </a:r>
            <a:endParaRPr lang="en-US" sz="1200" dirty="0" smtClean="0">
              <a:latin typeface="Courier New"/>
              <a:cs typeface="Courier New"/>
            </a:endParaRPr>
          </a:p>
          <a:p>
            <a:pPr marL="12700">
              <a:lnSpc>
                <a:spcPct val="100000"/>
              </a:lnSpc>
              <a:spcBef>
                <a:spcPts val="1255"/>
              </a:spcBef>
            </a:pPr>
            <a:r>
              <a:rPr lang="en-US" sz="1200" dirty="0" smtClean="0">
                <a:latin typeface="+mn-lt"/>
                <a:cs typeface="Calibri"/>
              </a:rPr>
              <a:t> </a:t>
            </a:r>
          </a:p>
          <a:p>
            <a:pPr marL="241300" marR="5080" indent="-228600">
              <a:lnSpc>
                <a:spcPts val="1490"/>
              </a:lnSpc>
              <a:spcBef>
                <a:spcPts val="40"/>
              </a:spcBef>
              <a:buFont typeface="Symbol"/>
              <a:buChar char=""/>
              <a:tabLst>
                <a:tab pos="240665" algn="l"/>
                <a:tab pos="241300" algn="l"/>
              </a:tabLst>
            </a:pPr>
            <a:r>
              <a:rPr lang="en-US" sz="1200" dirty="0" smtClean="0">
                <a:latin typeface="+mn-lt"/>
                <a:cs typeface="Calibri"/>
              </a:rPr>
              <a:t>The </a:t>
            </a:r>
            <a:r>
              <a:rPr lang="en-US" sz="1200" b="1" dirty="0" smtClean="0">
                <a:latin typeface="+mn-lt"/>
                <a:cs typeface="Calibri"/>
              </a:rPr>
              <a:t>AS </a:t>
            </a:r>
            <a:r>
              <a:rPr lang="en-US" sz="1200" dirty="0" smtClean="0">
                <a:latin typeface="+mn-lt"/>
                <a:cs typeface="Calibri"/>
              </a:rPr>
              <a:t>clause specifies which index handler to use. The </a:t>
            </a:r>
            <a:r>
              <a:rPr lang="en-US" sz="1200" b="1" dirty="0" smtClean="0">
                <a:latin typeface="+mn-lt"/>
                <a:cs typeface="Calibri"/>
              </a:rPr>
              <a:t>COMPACT </a:t>
            </a:r>
            <a:r>
              <a:rPr lang="en-US" sz="1200" dirty="0" smtClean="0">
                <a:latin typeface="+mn-lt"/>
                <a:cs typeface="Calibri"/>
              </a:rPr>
              <a:t>option is a  shortcut for specifying the </a:t>
            </a:r>
            <a:r>
              <a:rPr lang="en-US" sz="1200" b="1" spc="-5" dirty="0" err="1" smtClean="0">
                <a:latin typeface="+mn-lt"/>
                <a:cs typeface="Calibri"/>
              </a:rPr>
              <a:t>CompactIndexHandler</a:t>
            </a:r>
            <a:r>
              <a:rPr lang="en-US" sz="1200" b="1" spc="-5" dirty="0" smtClean="0">
                <a:latin typeface="+mn-lt"/>
                <a:cs typeface="Calibri"/>
              </a:rPr>
              <a:t> </a:t>
            </a:r>
            <a:r>
              <a:rPr lang="en-US" sz="1200" dirty="0" smtClean="0">
                <a:latin typeface="+mn-lt"/>
                <a:cs typeface="Calibri"/>
              </a:rPr>
              <a:t>Java class. The other option</a:t>
            </a:r>
            <a:r>
              <a:rPr lang="en-US" sz="1200" spc="-85" dirty="0" smtClean="0">
                <a:latin typeface="+mn-lt"/>
                <a:cs typeface="Calibri"/>
              </a:rPr>
              <a:t> </a:t>
            </a:r>
            <a:r>
              <a:rPr lang="en-US" sz="1200" dirty="0" smtClean="0">
                <a:latin typeface="+mn-lt"/>
                <a:cs typeface="Calibri"/>
              </a:rPr>
              <a:t>is</a:t>
            </a:r>
          </a:p>
          <a:p>
            <a:pPr marL="241300">
              <a:lnSpc>
                <a:spcPts val="1405"/>
              </a:lnSpc>
            </a:pPr>
            <a:r>
              <a:rPr lang="en-US" sz="1200" b="1" dirty="0" smtClean="0">
                <a:latin typeface="+mn-lt"/>
                <a:cs typeface="Calibri"/>
              </a:rPr>
              <a:t>BITMAP </a:t>
            </a:r>
            <a:r>
              <a:rPr lang="en-US" sz="1200" dirty="0" smtClean="0">
                <a:latin typeface="+mn-lt"/>
                <a:cs typeface="Calibri"/>
              </a:rPr>
              <a:t>for using a bitmap index. You can also define your own index</a:t>
            </a:r>
            <a:r>
              <a:rPr lang="en-US" sz="1200" spc="-100" dirty="0" smtClean="0">
                <a:latin typeface="+mn-lt"/>
                <a:cs typeface="Calibri"/>
              </a:rPr>
              <a:t> </a:t>
            </a:r>
            <a:r>
              <a:rPr lang="en-US" sz="1200" dirty="0" smtClean="0">
                <a:latin typeface="+mn-lt"/>
                <a:cs typeface="Calibri"/>
              </a:rPr>
              <a:t>handler</a:t>
            </a:r>
          </a:p>
          <a:p>
            <a:pPr marL="241300">
              <a:lnSpc>
                <a:spcPct val="100000"/>
              </a:lnSpc>
              <a:spcBef>
                <a:spcPts val="20"/>
              </a:spcBef>
            </a:pPr>
            <a:r>
              <a:rPr lang="en-US" sz="1200" dirty="0" smtClean="0">
                <a:latin typeface="+mn-lt"/>
                <a:cs typeface="Calibri"/>
              </a:rPr>
              <a:t>class by writing a custom Java</a:t>
            </a:r>
            <a:r>
              <a:rPr lang="en-US" sz="1200" spc="-105" dirty="0" smtClean="0">
                <a:latin typeface="+mn-lt"/>
                <a:cs typeface="Calibri"/>
              </a:rPr>
              <a:t> </a:t>
            </a:r>
            <a:r>
              <a:rPr lang="en-US" sz="1200" dirty="0" smtClean="0">
                <a:latin typeface="+mn-lt"/>
                <a:cs typeface="Calibri"/>
              </a:rPr>
              <a:t>class.</a:t>
            </a:r>
          </a:p>
          <a:p>
            <a:pPr>
              <a:lnSpc>
                <a:spcPct val="100000"/>
              </a:lnSpc>
              <a:spcBef>
                <a:spcPts val="25"/>
              </a:spcBef>
            </a:pPr>
            <a:endParaRPr lang="en-US" sz="1050" dirty="0" smtClean="0">
              <a:latin typeface="Times New Roman"/>
              <a:cs typeface="Times New Roman"/>
            </a:endParaRPr>
          </a:p>
          <a:p>
            <a:pPr marL="241300" marR="74295" indent="-228600">
              <a:lnSpc>
                <a:spcPct val="102499"/>
              </a:lnSpc>
              <a:buFont typeface="Symbol"/>
              <a:buChar char=""/>
              <a:tabLst>
                <a:tab pos="240665" algn="l"/>
                <a:tab pos="241300" algn="l"/>
              </a:tabLst>
            </a:pPr>
            <a:r>
              <a:rPr lang="en-US" sz="1200" dirty="0" smtClean="0">
                <a:latin typeface="+mn-lt"/>
                <a:cs typeface="Calibri"/>
              </a:rPr>
              <a:t>The </a:t>
            </a:r>
            <a:r>
              <a:rPr lang="en-US" sz="1200" b="1" dirty="0" smtClean="0">
                <a:latin typeface="+mn-lt"/>
                <a:cs typeface="Calibri"/>
              </a:rPr>
              <a:t>WITH DEFERRED REBUILD </a:t>
            </a:r>
            <a:r>
              <a:rPr lang="en-US" sz="1200" dirty="0" smtClean="0">
                <a:latin typeface="+mn-lt"/>
                <a:cs typeface="Calibri"/>
              </a:rPr>
              <a:t>clause specifies that the index table not be</a:t>
            </a:r>
            <a:r>
              <a:rPr lang="en-US" sz="1200" spc="-105" dirty="0" smtClean="0">
                <a:latin typeface="+mn-lt"/>
                <a:cs typeface="Calibri"/>
              </a:rPr>
              <a:t> </a:t>
            </a:r>
            <a:r>
              <a:rPr lang="en-US" sz="1200" dirty="0" smtClean="0">
                <a:latin typeface="+mn-lt"/>
                <a:cs typeface="Calibri"/>
              </a:rPr>
              <a:t>built  immediately. You need to run the </a:t>
            </a:r>
            <a:r>
              <a:rPr lang="en-US" sz="1200" b="1" dirty="0" smtClean="0">
                <a:latin typeface="+mn-lt"/>
                <a:cs typeface="Calibri"/>
              </a:rPr>
              <a:t>REBUILD </a:t>
            </a:r>
            <a:r>
              <a:rPr lang="en-US" sz="1200" dirty="0" smtClean="0">
                <a:latin typeface="+mn-lt"/>
                <a:cs typeface="Calibri"/>
              </a:rPr>
              <a:t>command to actually create the  index</a:t>
            </a:r>
            <a:r>
              <a:rPr lang="en-US" sz="1200" spc="-100" dirty="0" smtClean="0">
                <a:latin typeface="+mn-lt"/>
                <a:cs typeface="Calibri"/>
              </a:rPr>
              <a:t> </a:t>
            </a:r>
            <a:r>
              <a:rPr lang="en-US" sz="1200" dirty="0" smtClean="0">
                <a:latin typeface="+mn-lt"/>
                <a:cs typeface="Calibri"/>
              </a:rPr>
              <a:t>table:</a:t>
            </a:r>
          </a:p>
          <a:p>
            <a:pPr marL="12700">
              <a:lnSpc>
                <a:spcPct val="100000"/>
              </a:lnSpc>
              <a:spcBef>
                <a:spcPts val="1255"/>
              </a:spcBef>
            </a:pPr>
            <a:r>
              <a:rPr lang="en-US" sz="1200" dirty="0" smtClean="0">
                <a:latin typeface="+mn-lt"/>
                <a:cs typeface="Calibri"/>
              </a:rPr>
              <a:t> 	</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spc="25" dirty="0" smtClean="0">
                <a:latin typeface="Courier New"/>
                <a:cs typeface="Courier New"/>
              </a:rPr>
              <a:t>ALTER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 </a:t>
            </a:r>
            <a:r>
              <a:rPr lang="en-US" sz="1200" spc="25" dirty="0" smtClean="0">
                <a:latin typeface="Courier New"/>
                <a:cs typeface="Courier New"/>
              </a:rPr>
              <a:t>Customers</a:t>
            </a:r>
            <a:r>
              <a:rPr lang="en-US" sz="1200" spc="85" dirty="0" smtClean="0">
                <a:latin typeface="Courier New"/>
                <a:cs typeface="Courier New"/>
              </a:rPr>
              <a:t> </a:t>
            </a:r>
            <a:r>
              <a:rPr lang="en-US" sz="1200" spc="25" dirty="0" smtClean="0">
                <a:latin typeface="Courier New"/>
                <a:cs typeface="Courier New"/>
              </a:rPr>
              <a:t>REBUILD;</a:t>
            </a:r>
            <a:endParaRPr lang="en-US" sz="1200" dirty="0" smtClean="0">
              <a:latin typeface="Courier New"/>
              <a:cs typeface="Courier New"/>
            </a:endParaRPr>
          </a:p>
          <a:p>
            <a:pPr marL="12700">
              <a:lnSpc>
                <a:spcPct val="100000"/>
              </a:lnSpc>
              <a:spcBef>
                <a:spcPts val="1255"/>
              </a:spcBef>
            </a:pPr>
            <a:endParaRPr lang="en-US" sz="1200" dirty="0" smtClean="0">
              <a:latin typeface="+mn-lt"/>
              <a:cs typeface="Calibri"/>
            </a:endParaRP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The above command triggers a MapReduce job that builds the index table for</a:t>
            </a:r>
            <a:r>
              <a:rPr lang="en-US" sz="1200" spc="-105" dirty="0" smtClean="0">
                <a:latin typeface="+mn-lt"/>
                <a:cs typeface="Calibri"/>
              </a:rPr>
              <a:t> </a:t>
            </a:r>
            <a:r>
              <a:rPr lang="en-US" sz="1200" dirty="0" err="1" smtClean="0">
                <a:latin typeface="+mn-lt"/>
                <a:cs typeface="Calibri"/>
              </a:rPr>
              <a:t>zipcode</a:t>
            </a:r>
            <a:r>
              <a:rPr lang="en-US" sz="1200" dirty="0" smtClean="0">
                <a:latin typeface="+mn-lt"/>
                <a:cs typeface="Calibri"/>
              </a:rPr>
              <a:t>.</a:t>
            </a:r>
          </a:p>
          <a:p>
            <a:pPr>
              <a:lnSpc>
                <a:spcPct val="100000"/>
              </a:lnSpc>
              <a:spcBef>
                <a:spcPts val="35"/>
              </a:spcBef>
            </a:pPr>
            <a:endParaRPr lang="en-US" sz="950" dirty="0" smtClean="0">
              <a:latin typeface="Times New Roman"/>
              <a:cs typeface="Times New Roman"/>
            </a:endParaRPr>
          </a:p>
          <a:p>
            <a:pPr marL="170180" marR="166370">
              <a:lnSpc>
                <a:spcPct val="101699"/>
              </a:lnSpc>
            </a:pPr>
            <a:r>
              <a:rPr lang="en-US" sz="1200" b="1" dirty="0" smtClean="0">
                <a:latin typeface="+mn-lt"/>
                <a:cs typeface="Calibri"/>
              </a:rPr>
              <a:t>IMPORTANT</a:t>
            </a:r>
            <a:r>
              <a:rPr lang="en-US" sz="1200" dirty="0" smtClean="0">
                <a:latin typeface="+mn-lt"/>
                <a:cs typeface="Calibri"/>
              </a:rPr>
              <a:t>: If you modify the </a:t>
            </a:r>
            <a:r>
              <a:rPr lang="en-US" sz="1200" b="1" spc="-5" dirty="0" smtClean="0">
                <a:latin typeface="+mn-lt"/>
                <a:cs typeface="Calibri"/>
              </a:rPr>
              <a:t>Customers </a:t>
            </a:r>
            <a:r>
              <a:rPr lang="en-US" sz="1200" dirty="0" smtClean="0">
                <a:latin typeface="+mn-lt"/>
                <a:cs typeface="Calibri"/>
              </a:rPr>
              <a:t>table by appending data to it, you  need to rebuild the </a:t>
            </a:r>
            <a:r>
              <a:rPr lang="en-US" sz="1200" dirty="0" err="1" smtClean="0">
                <a:latin typeface="+mn-lt"/>
                <a:cs typeface="Calibri"/>
              </a:rPr>
              <a:t>zipcode</a:t>
            </a:r>
            <a:r>
              <a:rPr lang="en-US" sz="1200" dirty="0" smtClean="0">
                <a:latin typeface="+mn-lt"/>
                <a:cs typeface="Calibri"/>
              </a:rPr>
              <a:t> index table using the </a:t>
            </a:r>
            <a:r>
              <a:rPr lang="en-US" sz="1200" b="1" dirty="0" smtClean="0">
                <a:latin typeface="+mn-lt"/>
                <a:cs typeface="Calibri"/>
              </a:rPr>
              <a:t>REBUILD</a:t>
            </a:r>
            <a:r>
              <a:rPr lang="en-US" sz="1200" b="1" spc="-105" dirty="0" smtClean="0">
                <a:latin typeface="+mn-lt"/>
                <a:cs typeface="Calibri"/>
              </a:rPr>
              <a:t> </a:t>
            </a:r>
            <a:r>
              <a:rPr lang="en-US" sz="1200" dirty="0" smtClean="0">
                <a:latin typeface="+mn-lt"/>
                <a:cs typeface="Calibri"/>
              </a:rPr>
              <a:t>command.</a:t>
            </a:r>
          </a:p>
          <a:p>
            <a:pPr marL="170180" marR="166370">
              <a:lnSpc>
                <a:spcPct val="101699"/>
              </a:lnSpc>
            </a:pPr>
            <a:endParaRPr lang="en-US" sz="1200" dirty="0" smtClean="0">
              <a:latin typeface="+mn-lt"/>
              <a:cs typeface="Calibri"/>
            </a:endParaRP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Use the </a:t>
            </a:r>
            <a:r>
              <a:rPr lang="en-US" sz="1200" b="1" dirty="0" smtClean="0">
                <a:latin typeface="+mn-lt"/>
                <a:cs typeface="Calibri"/>
              </a:rPr>
              <a:t>SHOW </a:t>
            </a:r>
            <a:r>
              <a:rPr lang="en-US" sz="1200" b="1" spc="-5" dirty="0" smtClean="0">
                <a:latin typeface="+mn-lt"/>
                <a:cs typeface="Calibri"/>
              </a:rPr>
              <a:t>INDEX </a:t>
            </a:r>
            <a:r>
              <a:rPr lang="en-US" sz="1200" dirty="0" smtClean="0">
                <a:latin typeface="+mn-lt"/>
                <a:cs typeface="Calibri"/>
              </a:rPr>
              <a:t>statement to view the indexes of a</a:t>
            </a:r>
            <a:r>
              <a:rPr lang="en-US" sz="1200" spc="-85" dirty="0" smtClean="0">
                <a:latin typeface="+mn-lt"/>
                <a:cs typeface="Calibri"/>
              </a:rPr>
              <a:t> </a:t>
            </a:r>
            <a:r>
              <a:rPr lang="en-US" sz="1200" dirty="0" smtClean="0">
                <a:latin typeface="+mn-lt"/>
                <a:cs typeface="Calibri"/>
              </a:rPr>
              <a:t>table:</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dirty="0" smtClean="0">
                <a:latin typeface="+mn-lt"/>
                <a:cs typeface="Calibri"/>
              </a:rPr>
              <a:t>	Use the </a:t>
            </a:r>
            <a:r>
              <a:rPr lang="en-US" sz="1200" b="1" dirty="0" smtClean="0">
                <a:latin typeface="+mn-lt"/>
                <a:cs typeface="Calibri"/>
              </a:rPr>
              <a:t>DROP INDEX </a:t>
            </a:r>
            <a:r>
              <a:rPr lang="en-US" sz="1200" dirty="0" smtClean="0">
                <a:latin typeface="+mn-lt"/>
                <a:cs typeface="Calibri"/>
              </a:rPr>
              <a:t>statement to delete an index and its underlying index</a:t>
            </a:r>
            <a:r>
              <a:rPr lang="en-US" sz="1200" spc="-110" dirty="0" smtClean="0">
                <a:latin typeface="+mn-lt"/>
                <a:cs typeface="Calibri"/>
              </a:rPr>
              <a:t> </a:t>
            </a:r>
            <a:r>
              <a:rPr lang="en-US" sz="1200" dirty="0" smtClean="0">
                <a:latin typeface="+mn-lt"/>
                <a:cs typeface="Calibri"/>
              </a:rPr>
              <a:t>table:</a:t>
            </a:r>
          </a:p>
          <a:p>
            <a:pPr marL="12700" marR="0" indent="0" algn="l" defTabSz="914342" rtl="0" eaLnBrk="1" fontAlgn="auto" latinLnBrk="0" hangingPunct="1">
              <a:lnSpc>
                <a:spcPct val="100000"/>
              </a:lnSpc>
              <a:spcBef>
                <a:spcPts val="1255"/>
              </a:spcBef>
              <a:spcAft>
                <a:spcPts val="0"/>
              </a:spcAft>
              <a:buClrTx/>
              <a:buSzTx/>
              <a:buFontTx/>
              <a:buNone/>
              <a:tabLst/>
              <a:defRPr/>
            </a:pPr>
            <a:r>
              <a:rPr lang="en-US" sz="1200" spc="25" dirty="0" smtClean="0">
                <a:latin typeface="Courier New"/>
                <a:cs typeface="Courier New"/>
              </a:rPr>
              <a:t>	DROP INDEX </a:t>
            </a:r>
            <a:r>
              <a:rPr lang="en-US" sz="1200" spc="25" dirty="0" err="1" smtClean="0">
                <a:latin typeface="Courier New"/>
                <a:cs typeface="Courier New"/>
              </a:rPr>
              <a:t>zipcode_index</a:t>
            </a:r>
            <a:r>
              <a:rPr lang="en-US" sz="1200" spc="25" dirty="0" smtClean="0">
                <a:latin typeface="Courier New"/>
                <a:cs typeface="Courier New"/>
              </a:rPr>
              <a:t> </a:t>
            </a:r>
            <a:r>
              <a:rPr lang="en-US" sz="1200" spc="20" dirty="0" smtClean="0">
                <a:latin typeface="Courier New"/>
                <a:cs typeface="Courier New"/>
              </a:rPr>
              <a:t>ON</a:t>
            </a:r>
            <a:r>
              <a:rPr lang="en-US" sz="1200" spc="55" dirty="0" smtClean="0">
                <a:latin typeface="Courier New"/>
                <a:cs typeface="Courier New"/>
              </a:rPr>
              <a:t> </a:t>
            </a:r>
            <a:r>
              <a:rPr lang="en-US" sz="1200" spc="25" dirty="0" smtClean="0">
                <a:latin typeface="Courier New"/>
                <a:cs typeface="Courier New"/>
              </a:rPr>
              <a:t>Customers;</a:t>
            </a:r>
            <a:endParaRPr lang="en-US" sz="1200" dirty="0" smtClean="0">
              <a:latin typeface="Courier New"/>
              <a:cs typeface="Courier New"/>
            </a:endParaRPr>
          </a:p>
          <a:p>
            <a:pPr marL="12700" marR="0" indent="0" algn="l" defTabSz="914342" rtl="0" eaLnBrk="1" fontAlgn="auto" latinLnBrk="0" hangingPunct="1">
              <a:lnSpc>
                <a:spcPct val="100000"/>
              </a:lnSpc>
              <a:spcBef>
                <a:spcPts val="1255"/>
              </a:spcBef>
              <a:spcAft>
                <a:spcPts val="0"/>
              </a:spcAft>
              <a:buClrTx/>
              <a:buSzTx/>
              <a:buFontTx/>
              <a:buNone/>
              <a:tabLst/>
              <a:defRPr/>
            </a:pPr>
            <a:endParaRPr lang="en-US" sz="1200" dirty="0" smtClean="0">
              <a:latin typeface="+mn-lt"/>
              <a:cs typeface="Calibri"/>
            </a:endParaRPr>
          </a:p>
          <a:p>
            <a:pPr marL="12700">
              <a:lnSpc>
                <a:spcPct val="100000"/>
              </a:lnSpc>
              <a:spcBef>
                <a:spcPts val="1255"/>
              </a:spcBef>
            </a:pPr>
            <a:r>
              <a:rPr lang="en-US" sz="1200" dirty="0" smtClean="0">
                <a:latin typeface="+mn-lt"/>
                <a:cs typeface="Calibri"/>
              </a:rPr>
              <a:t>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73</a:t>
            </a:fld>
            <a:endParaRPr lang="en-US" dirty="0"/>
          </a:p>
        </p:txBody>
      </p:sp>
    </p:spTree>
    <p:extLst>
      <p:ext uri="{BB962C8B-B14F-4D97-AF65-F5344CB8AC3E}">
        <p14:creationId xmlns:p14="http://schemas.microsoft.com/office/powerpoint/2010/main" val="11463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2700">
              <a:lnSpc>
                <a:spcPct val="100000"/>
              </a:lnSpc>
            </a:pPr>
            <a:r>
              <a:rPr lang="en-US" sz="1100" b="1" spc="-5" dirty="0" smtClean="0">
                <a:latin typeface="+mj-lt"/>
                <a:cs typeface="Calibri"/>
              </a:rPr>
              <a:t>Using</a:t>
            </a:r>
            <a:r>
              <a:rPr lang="en-US" sz="1100" b="1" spc="-75" dirty="0" smtClean="0">
                <a:latin typeface="+mj-lt"/>
                <a:cs typeface="Calibri"/>
              </a:rPr>
              <a:t> </a:t>
            </a:r>
            <a:r>
              <a:rPr lang="en-US" sz="1100" b="1" spc="-5" dirty="0" smtClean="0">
                <a:latin typeface="+mj-lt"/>
                <a:cs typeface="Calibri"/>
              </a:rPr>
              <a:t>Windows</a:t>
            </a:r>
            <a:endParaRPr lang="en-US" sz="1100" dirty="0" smtClean="0">
              <a:latin typeface="+mj-lt"/>
              <a:cs typeface="Calibri"/>
            </a:endParaRPr>
          </a:p>
          <a:p>
            <a:pPr marL="12700" marR="5080">
              <a:lnSpc>
                <a:spcPct val="102099"/>
              </a:lnSpc>
              <a:spcBef>
                <a:spcPts val="1225"/>
              </a:spcBef>
            </a:pPr>
            <a:r>
              <a:rPr lang="en-US" sz="1100" dirty="0" smtClean="0">
                <a:latin typeface="+mj-lt"/>
                <a:cs typeface="Calibri"/>
              </a:rPr>
              <a:t>The OVER clause allows you to define a window over which to perform a specific  calculation. For example, the following Hive statement </a:t>
            </a:r>
            <a:r>
              <a:rPr lang="en-US" sz="1100" spc="-5" dirty="0" smtClean="0">
                <a:latin typeface="+mj-lt"/>
                <a:cs typeface="Calibri"/>
              </a:rPr>
              <a:t>computes </a:t>
            </a:r>
            <a:r>
              <a:rPr lang="en-US" sz="1100" dirty="0" smtClean="0">
                <a:latin typeface="+mj-lt"/>
                <a:cs typeface="Calibri"/>
              </a:rPr>
              <a:t>the sum of each</a:t>
            </a:r>
            <a:r>
              <a:rPr lang="en-US" sz="1100" spc="-60" dirty="0" smtClean="0">
                <a:latin typeface="+mj-lt"/>
                <a:cs typeface="Calibri"/>
              </a:rPr>
              <a:t> </a:t>
            </a:r>
            <a:r>
              <a:rPr lang="en-US" sz="1100" dirty="0" smtClean="0">
                <a:latin typeface="+mj-lt"/>
                <a:cs typeface="Calibri"/>
              </a:rPr>
              <a:t>order,  but the sum is not computed over all prices in an order. Instead, the sum is computed  over a window that includes the current row and the two preceding rows, as ordered by  the </a:t>
            </a:r>
            <a:r>
              <a:rPr lang="en-US" sz="1100" b="1" dirty="0" smtClean="0">
                <a:latin typeface="+mj-lt"/>
                <a:cs typeface="Calibri"/>
              </a:rPr>
              <a:t>price</a:t>
            </a:r>
            <a:r>
              <a:rPr lang="en-US" sz="1100" b="1" spc="-75" dirty="0" smtClean="0">
                <a:latin typeface="+mj-lt"/>
                <a:cs typeface="Calibri"/>
              </a:rPr>
              <a:t> </a:t>
            </a:r>
            <a:r>
              <a:rPr lang="en-US" sz="1100" spc="-5" dirty="0" smtClean="0">
                <a:latin typeface="+mj-lt"/>
                <a:cs typeface="Calibri"/>
              </a:rPr>
              <a:t>column.</a:t>
            </a:r>
            <a:endParaRPr lang="en-US" sz="1100" dirty="0" smtClean="0">
              <a:latin typeface="+mj-lt"/>
              <a:cs typeface="Calibri"/>
            </a:endParaRPr>
          </a:p>
          <a:p>
            <a:pPr marL="17780">
              <a:lnSpc>
                <a:spcPts val="1080"/>
              </a:lnSpc>
            </a:pPr>
            <a:endParaRPr lang="en-US" sz="1100" spc="25" dirty="0" smtClean="0">
              <a:latin typeface="+mj-lt"/>
              <a:cs typeface="Courier New"/>
            </a:endParaRPr>
          </a:p>
          <a:p>
            <a:pPr marL="17780">
              <a:lnSpc>
                <a:spcPts val="108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35"/>
              </a:lnSpc>
            </a:pPr>
            <a:r>
              <a:rPr lang="en-US" sz="1100" spc="25" dirty="0" smtClean="0">
                <a:latin typeface="+mj-lt"/>
                <a:cs typeface="Courier New"/>
              </a:rPr>
              <a:t>price ROWS BETWEEN </a:t>
            </a:r>
            <a:r>
              <a:rPr lang="en-US" sz="1100" spc="15" dirty="0" smtClean="0">
                <a:latin typeface="+mj-lt"/>
                <a:cs typeface="Courier New"/>
              </a:rPr>
              <a:t>2 </a:t>
            </a:r>
            <a:r>
              <a:rPr lang="en-US" sz="1100" spc="25" dirty="0" smtClean="0">
                <a:latin typeface="+mj-lt"/>
                <a:cs typeface="Courier New"/>
              </a:rPr>
              <a:t>PRECEDING </a:t>
            </a:r>
            <a:r>
              <a:rPr lang="en-US" sz="1100" spc="20" dirty="0" smtClean="0">
                <a:latin typeface="+mj-lt"/>
                <a:cs typeface="Courier New"/>
              </a:rPr>
              <a:t>AND </a:t>
            </a:r>
            <a:r>
              <a:rPr lang="en-US" sz="1100" spc="25" dirty="0" smtClean="0">
                <a:latin typeface="+mj-lt"/>
                <a:cs typeface="Courier New"/>
              </a:rPr>
              <a:t>CURRENT ROW)</a:t>
            </a:r>
            <a:r>
              <a:rPr lang="en-US" sz="1100" spc="135" dirty="0" smtClean="0">
                <a:latin typeface="+mj-lt"/>
                <a:cs typeface="Courier New"/>
              </a:rPr>
              <a:t> </a:t>
            </a:r>
            <a:r>
              <a:rPr lang="en-US" sz="1100" spc="25" dirty="0" smtClean="0">
                <a:latin typeface="+mj-lt"/>
                <a:cs typeface="Courier New"/>
              </a:rPr>
              <a:t>FROM</a:t>
            </a:r>
            <a:endParaRPr lang="en-US" sz="1100" dirty="0" smtClean="0">
              <a:latin typeface="+mj-lt"/>
              <a:cs typeface="Courier New"/>
            </a:endParaRPr>
          </a:p>
          <a:p>
            <a:pPr marL="17780">
              <a:lnSpc>
                <a:spcPts val="1255"/>
              </a:lnSpc>
            </a:pP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Study the output carefully and see if you verify that the result is what you</a:t>
            </a:r>
            <a:r>
              <a:rPr lang="en-US" sz="1100" spc="-100" dirty="0" smtClean="0">
                <a:latin typeface="+mj-lt"/>
                <a:cs typeface="Calibri"/>
              </a:rPr>
              <a:t> </a:t>
            </a:r>
            <a:r>
              <a:rPr lang="en-US" sz="1100" dirty="0" smtClean="0">
                <a:latin typeface="+mj-lt"/>
                <a:cs typeface="Calibri"/>
              </a:rPr>
              <a:t>expected  based on the</a:t>
            </a:r>
            <a:r>
              <a:rPr lang="en-US" sz="1100" spc="-100" dirty="0" smtClean="0">
                <a:latin typeface="+mj-lt"/>
                <a:cs typeface="Calibri"/>
              </a:rPr>
              <a:t> </a:t>
            </a:r>
            <a:r>
              <a:rPr lang="en-US" sz="1100" dirty="0" smtClean="0">
                <a:latin typeface="+mj-lt"/>
                <a:cs typeface="Calibri"/>
              </a:rPr>
              <a:t>query.</a:t>
            </a: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The </a:t>
            </a:r>
            <a:r>
              <a:rPr lang="en-US" sz="1100" b="1" dirty="0" smtClean="0">
                <a:latin typeface="+mj-lt"/>
                <a:cs typeface="Calibri"/>
              </a:rPr>
              <a:t>FOLLOWING </a:t>
            </a:r>
            <a:r>
              <a:rPr lang="en-US" sz="1100" dirty="0" smtClean="0">
                <a:latin typeface="+mj-lt"/>
                <a:cs typeface="Calibri"/>
              </a:rPr>
              <a:t>statement is used to specify rows after the current</a:t>
            </a:r>
            <a:r>
              <a:rPr lang="en-US" sz="1100" spc="-105" dirty="0" smtClean="0">
                <a:latin typeface="+mj-lt"/>
                <a:cs typeface="Calibri"/>
              </a:rPr>
              <a:t> </a:t>
            </a:r>
            <a:r>
              <a:rPr lang="en-US" sz="1100" dirty="0" smtClean="0">
                <a:latin typeface="+mj-lt"/>
                <a:cs typeface="Calibri"/>
              </a:rPr>
              <a:t>row:</a:t>
            </a:r>
          </a:p>
          <a:p>
            <a:endParaRPr lang="en-US" sz="1100" dirty="0" smtClean="0">
              <a:latin typeface="+mj-lt"/>
            </a:endParaRPr>
          </a:p>
          <a:p>
            <a:pPr marL="17780">
              <a:lnSpc>
                <a:spcPts val="109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50"/>
              </a:lnSpc>
            </a:pPr>
            <a:r>
              <a:rPr lang="en-US" sz="1100" spc="25" dirty="0" smtClean="0">
                <a:latin typeface="+mj-lt"/>
                <a:cs typeface="Courier New"/>
              </a:rPr>
              <a:t>price ROWS BETWEEN </a:t>
            </a:r>
            <a:r>
              <a:rPr lang="en-US" sz="1100" spc="15" dirty="0" smtClean="0">
                <a:latin typeface="+mj-lt"/>
                <a:cs typeface="Courier New"/>
              </a:rPr>
              <a:t>2 </a:t>
            </a:r>
            <a:r>
              <a:rPr lang="en-US" sz="1100" spc="25" dirty="0" smtClean="0">
                <a:latin typeface="+mj-lt"/>
                <a:cs typeface="Courier New"/>
              </a:rPr>
              <a:t>PRECEDING </a:t>
            </a:r>
            <a:r>
              <a:rPr lang="en-US" sz="1100" spc="20" dirty="0" smtClean="0">
                <a:latin typeface="+mj-lt"/>
                <a:cs typeface="Courier New"/>
              </a:rPr>
              <a:t>AND </a:t>
            </a:r>
            <a:r>
              <a:rPr lang="en-US" sz="1100" b="1" spc="15" dirty="0" smtClean="0">
                <a:latin typeface="+mj-lt"/>
                <a:cs typeface="Courier New"/>
              </a:rPr>
              <a:t>3 </a:t>
            </a:r>
            <a:r>
              <a:rPr lang="en-US" sz="1100" b="1" spc="25" dirty="0" smtClean="0">
                <a:latin typeface="+mj-lt"/>
                <a:cs typeface="Courier New"/>
              </a:rPr>
              <a:t>FOLLOWING</a:t>
            </a:r>
            <a:r>
              <a:rPr lang="en-US" sz="1100" spc="25" dirty="0" smtClean="0">
                <a:latin typeface="+mj-lt"/>
                <a:cs typeface="Courier New"/>
              </a:rPr>
              <a:t>)</a:t>
            </a:r>
            <a:r>
              <a:rPr lang="en-US" sz="1100" spc="155" dirty="0" smtClean="0">
                <a:latin typeface="+mj-lt"/>
                <a:cs typeface="Courier New"/>
              </a:rPr>
              <a:t> </a:t>
            </a:r>
            <a:r>
              <a:rPr lang="en-US" sz="1100" spc="25" dirty="0" smtClean="0">
                <a:latin typeface="+mj-lt"/>
                <a:cs typeface="Courier New"/>
              </a:rPr>
              <a:t>FROM</a:t>
            </a:r>
            <a:endParaRPr lang="en-US" sz="1100" dirty="0" smtClean="0">
              <a:latin typeface="+mj-lt"/>
              <a:cs typeface="Courier New"/>
            </a:endParaRPr>
          </a:p>
          <a:p>
            <a:pPr marL="17780">
              <a:lnSpc>
                <a:spcPts val="1255"/>
              </a:lnSpc>
            </a:pP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100" dirty="0" smtClean="0">
                <a:latin typeface="+mj-lt"/>
                <a:cs typeface="Calibri"/>
              </a:rPr>
              <a:t>Use the </a:t>
            </a:r>
            <a:r>
              <a:rPr lang="en-US" sz="1100" b="1" dirty="0" smtClean="0">
                <a:latin typeface="+mj-lt"/>
                <a:cs typeface="Calibri"/>
              </a:rPr>
              <a:t>UNBOUNDED </a:t>
            </a:r>
            <a:r>
              <a:rPr lang="en-US" sz="1100" dirty="0" smtClean="0">
                <a:latin typeface="+mj-lt"/>
                <a:cs typeface="Calibri"/>
              </a:rPr>
              <a:t>statement to specify all prior or following</a:t>
            </a:r>
            <a:r>
              <a:rPr lang="en-US" sz="1100" spc="-110" dirty="0" smtClean="0">
                <a:latin typeface="+mj-lt"/>
                <a:cs typeface="Calibri"/>
              </a:rPr>
              <a:t> </a:t>
            </a:r>
            <a:r>
              <a:rPr lang="en-US" sz="1100" dirty="0" smtClean="0">
                <a:latin typeface="+mj-lt"/>
                <a:cs typeface="Calibri"/>
              </a:rPr>
              <a:t>rows:</a:t>
            </a:r>
          </a:p>
          <a:p>
            <a:pPr marL="17780">
              <a:lnSpc>
                <a:spcPts val="1090"/>
              </a:lnSpc>
            </a:pPr>
            <a:r>
              <a:rPr lang="en-US" sz="1100" spc="25" dirty="0" smtClean="0">
                <a:latin typeface="+mj-lt"/>
                <a:cs typeface="Courier New"/>
              </a:rPr>
              <a:t>SELECT </a:t>
            </a:r>
            <a:r>
              <a:rPr lang="en-US" sz="1100" spc="25" dirty="0" err="1" smtClean="0">
                <a:latin typeface="+mj-lt"/>
                <a:cs typeface="Courier New"/>
              </a:rPr>
              <a:t>cid</a:t>
            </a:r>
            <a:r>
              <a:rPr lang="en-US" sz="1100" spc="25" dirty="0" smtClean="0">
                <a:latin typeface="+mj-lt"/>
                <a:cs typeface="Courier New"/>
              </a:rPr>
              <a:t>, sum(price) OVER (PARTITION </a:t>
            </a:r>
            <a:r>
              <a:rPr lang="en-US" sz="1100" spc="20" dirty="0" smtClean="0">
                <a:latin typeface="+mj-lt"/>
                <a:cs typeface="Courier New"/>
              </a:rPr>
              <a:t>BY </a:t>
            </a:r>
            <a:r>
              <a:rPr lang="en-US" sz="1100" spc="20" dirty="0" err="1" smtClean="0">
                <a:latin typeface="+mj-lt"/>
                <a:cs typeface="Courier New"/>
              </a:rPr>
              <a:t>cid</a:t>
            </a:r>
            <a:r>
              <a:rPr lang="en-US" sz="1100" spc="20" dirty="0" smtClean="0">
                <a:latin typeface="+mj-lt"/>
                <a:cs typeface="Courier New"/>
              </a:rPr>
              <a:t> </a:t>
            </a:r>
            <a:r>
              <a:rPr lang="en-US" sz="1100" spc="25" dirty="0" smtClean="0">
                <a:latin typeface="+mj-lt"/>
                <a:cs typeface="Courier New"/>
              </a:rPr>
              <a:t>ORDER</a:t>
            </a:r>
            <a:r>
              <a:rPr lang="en-US" sz="1100" spc="135" dirty="0" smtClean="0">
                <a:latin typeface="+mj-lt"/>
                <a:cs typeface="Courier New"/>
              </a:rPr>
              <a:t> </a:t>
            </a:r>
            <a:r>
              <a:rPr lang="en-US" sz="1100" spc="25" dirty="0" smtClean="0">
                <a:latin typeface="+mj-lt"/>
                <a:cs typeface="Courier New"/>
              </a:rPr>
              <a:t>BY</a:t>
            </a:r>
            <a:endParaRPr lang="en-US" sz="1100" dirty="0" smtClean="0">
              <a:latin typeface="+mj-lt"/>
              <a:cs typeface="Courier New"/>
            </a:endParaRPr>
          </a:p>
          <a:p>
            <a:pPr marL="17780">
              <a:lnSpc>
                <a:spcPts val="1250"/>
              </a:lnSpc>
            </a:pPr>
            <a:r>
              <a:rPr lang="en-US" sz="1100" spc="25" dirty="0" smtClean="0">
                <a:latin typeface="+mj-lt"/>
                <a:cs typeface="Courier New"/>
              </a:rPr>
              <a:t>price ROWS BETWEEN </a:t>
            </a:r>
            <a:r>
              <a:rPr lang="en-US" sz="1100" b="1" spc="25" dirty="0" smtClean="0">
                <a:latin typeface="+mj-lt"/>
                <a:cs typeface="Courier New"/>
              </a:rPr>
              <a:t>UNBOUNDED PRECEDING </a:t>
            </a:r>
            <a:r>
              <a:rPr lang="en-US" sz="1100" spc="20" dirty="0" smtClean="0">
                <a:latin typeface="+mj-lt"/>
                <a:cs typeface="Courier New"/>
              </a:rPr>
              <a:t>AND </a:t>
            </a:r>
            <a:r>
              <a:rPr lang="en-US" sz="1100" spc="25" dirty="0" smtClean="0">
                <a:latin typeface="+mj-lt"/>
                <a:cs typeface="Courier New"/>
              </a:rPr>
              <a:t>CURRENT</a:t>
            </a:r>
            <a:r>
              <a:rPr lang="en-US" sz="1100" spc="120" dirty="0" smtClean="0">
                <a:latin typeface="+mj-lt"/>
                <a:cs typeface="Courier New"/>
              </a:rPr>
              <a:t> </a:t>
            </a:r>
            <a:r>
              <a:rPr lang="en-US" sz="1100" spc="25" dirty="0" smtClean="0">
                <a:latin typeface="+mj-lt"/>
                <a:cs typeface="Courier New"/>
              </a:rPr>
              <a:t>ROW)</a:t>
            </a:r>
            <a:endParaRPr lang="en-US" sz="1100" dirty="0" smtClean="0">
              <a:latin typeface="+mj-lt"/>
              <a:cs typeface="Courier New"/>
            </a:endParaRPr>
          </a:p>
          <a:p>
            <a:pPr marL="17780">
              <a:lnSpc>
                <a:spcPts val="1255"/>
              </a:lnSpc>
            </a:pPr>
            <a:r>
              <a:rPr lang="en-US" sz="1100" spc="25" dirty="0" smtClean="0">
                <a:latin typeface="+mj-lt"/>
                <a:cs typeface="Courier New"/>
              </a:rPr>
              <a:t>FROM</a:t>
            </a:r>
            <a:r>
              <a:rPr lang="en-US" sz="1100" spc="-40" dirty="0" smtClean="0">
                <a:latin typeface="+mj-lt"/>
                <a:cs typeface="Courier New"/>
              </a:rPr>
              <a:t> </a:t>
            </a:r>
            <a:r>
              <a:rPr lang="en-US" sz="1100" spc="25" dirty="0" smtClean="0">
                <a:latin typeface="+mj-lt"/>
                <a:cs typeface="Courier New"/>
              </a:rPr>
              <a:t>orders;</a:t>
            </a:r>
            <a:endParaRPr lang="en-US" sz="1100" dirty="0" smtClean="0">
              <a:latin typeface="+mj-lt"/>
              <a:cs typeface="Courier New"/>
            </a:endParaRPr>
          </a:p>
          <a:p>
            <a:endParaRPr lang="en-US" sz="1100" dirty="0" smtClean="0">
              <a:latin typeface="+mj-lt"/>
            </a:endParaRPr>
          </a:p>
          <a:p>
            <a:pPr>
              <a:lnSpc>
                <a:spcPct val="100000"/>
              </a:lnSpc>
              <a:spcBef>
                <a:spcPts val="35"/>
              </a:spcBef>
            </a:pPr>
            <a:endParaRPr lang="en-US" sz="1100" dirty="0" smtClean="0">
              <a:latin typeface="+mj-lt"/>
              <a:cs typeface="Times New Roman"/>
            </a:endParaRPr>
          </a:p>
          <a:p>
            <a:pPr marL="170180" marR="322580" algn="just">
              <a:lnSpc>
                <a:spcPct val="101699"/>
              </a:lnSpc>
            </a:pPr>
            <a:r>
              <a:rPr lang="en-US" sz="1100" b="1" spc="-5" dirty="0" smtClean="0">
                <a:latin typeface="+mj-lt"/>
                <a:cs typeface="Calibri"/>
              </a:rPr>
              <a:t>NOTE</a:t>
            </a:r>
            <a:r>
              <a:rPr lang="en-US" sz="1100" spc="-5" dirty="0" smtClean="0">
                <a:latin typeface="+mj-lt"/>
                <a:cs typeface="Calibri"/>
              </a:rPr>
              <a:t>: </a:t>
            </a:r>
            <a:r>
              <a:rPr lang="en-US" sz="1100" dirty="0" smtClean="0">
                <a:latin typeface="+mj-lt"/>
                <a:cs typeface="Calibri"/>
              </a:rPr>
              <a:t>Hive window functions also include the </a:t>
            </a:r>
            <a:r>
              <a:rPr lang="en-US" sz="1100" b="1" dirty="0" smtClean="0">
                <a:latin typeface="+mj-lt"/>
                <a:cs typeface="Calibri"/>
              </a:rPr>
              <a:t>LEAD </a:t>
            </a:r>
            <a:r>
              <a:rPr lang="en-US" sz="1100" dirty="0" smtClean="0">
                <a:latin typeface="+mj-lt"/>
                <a:cs typeface="Calibri"/>
              </a:rPr>
              <a:t>and </a:t>
            </a:r>
            <a:r>
              <a:rPr lang="en-US" sz="1100" b="1" dirty="0" smtClean="0">
                <a:latin typeface="+mj-lt"/>
                <a:cs typeface="Calibri"/>
              </a:rPr>
              <a:t>LAG </a:t>
            </a:r>
            <a:r>
              <a:rPr lang="en-US" sz="1100" dirty="0" smtClean="0">
                <a:latin typeface="+mj-lt"/>
                <a:cs typeface="Calibri"/>
              </a:rPr>
              <a:t>functions for  specifying the number of rows to lead ahead or lag behind in the window.  Their usage is identical to</a:t>
            </a:r>
            <a:r>
              <a:rPr lang="en-US" sz="1100" spc="-75" dirty="0" smtClean="0">
                <a:latin typeface="+mj-lt"/>
                <a:cs typeface="Calibri"/>
              </a:rPr>
              <a:t> </a:t>
            </a:r>
            <a:r>
              <a:rPr lang="en-US" sz="1100" spc="-85" dirty="0" smtClean="0">
                <a:latin typeface="+mj-lt"/>
                <a:cs typeface="Calibri"/>
              </a:rPr>
              <a:t>SQL-­‐92.</a:t>
            </a:r>
            <a:endParaRPr lang="en-US" sz="1100" dirty="0" smtClean="0">
              <a:latin typeface="+mj-lt"/>
              <a:cs typeface="Calibri"/>
            </a:endParaRPr>
          </a:p>
          <a:p>
            <a:endParaRPr lang="en-US" sz="1100" dirty="0">
              <a:latin typeface="+mj-lt"/>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74</a:t>
            </a:fld>
            <a:endParaRPr lang="en-US" dirty="0"/>
          </a:p>
        </p:txBody>
      </p:sp>
    </p:spTree>
    <p:extLst>
      <p:ext uri="{BB962C8B-B14F-4D97-AF65-F5344CB8AC3E}">
        <p14:creationId xmlns:p14="http://schemas.microsoft.com/office/powerpoint/2010/main" val="3725284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j-lt"/>
                <a:cs typeface="Calibri"/>
              </a:rPr>
              <a:t>Hive Analytics</a:t>
            </a:r>
            <a:r>
              <a:rPr lang="en-US" sz="1100" b="1" spc="-50" dirty="0" smtClean="0">
                <a:latin typeface="+mj-lt"/>
                <a:cs typeface="Calibri"/>
              </a:rPr>
              <a:t> </a:t>
            </a:r>
            <a:r>
              <a:rPr lang="en-US" sz="1100" b="1" spc="-5" dirty="0" smtClean="0">
                <a:latin typeface="+mj-lt"/>
                <a:cs typeface="Calibri"/>
              </a:rPr>
              <a:t>Functions</a:t>
            </a:r>
            <a:endParaRPr lang="en-US" sz="1100" dirty="0" smtClean="0">
              <a:latin typeface="+mj-lt"/>
              <a:cs typeface="Calibri"/>
            </a:endParaRPr>
          </a:p>
          <a:p>
            <a:pPr marL="12700">
              <a:lnSpc>
                <a:spcPct val="100000"/>
              </a:lnSpc>
              <a:spcBef>
                <a:spcPts val="1255"/>
              </a:spcBef>
            </a:pPr>
            <a:r>
              <a:rPr lang="en-US" sz="1100" dirty="0" smtClean="0">
                <a:latin typeface="+mj-lt"/>
                <a:cs typeface="Calibri"/>
              </a:rPr>
              <a:t>Hive 0.11 also added the following SQL standard analytics</a:t>
            </a:r>
            <a:r>
              <a:rPr lang="en-US" sz="1100" spc="-100" dirty="0" smtClean="0">
                <a:latin typeface="+mj-lt"/>
                <a:cs typeface="Calibri"/>
              </a:rPr>
              <a:t> </a:t>
            </a:r>
            <a:r>
              <a:rPr lang="en-US" sz="1100" dirty="0" smtClean="0">
                <a:latin typeface="+mj-lt"/>
                <a:cs typeface="Calibri"/>
              </a:rPr>
              <a:t>functions:</a:t>
            </a:r>
          </a:p>
          <a:p>
            <a:pPr>
              <a:lnSpc>
                <a:spcPct val="100000"/>
              </a:lnSpc>
              <a:spcBef>
                <a:spcPts val="5"/>
              </a:spcBef>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smtClean="0">
                <a:latin typeface="+mj-lt"/>
                <a:cs typeface="Calibri"/>
              </a:rPr>
              <a:t>RANK</a:t>
            </a:r>
            <a:r>
              <a:rPr lang="en-US" sz="1100" dirty="0" smtClean="0">
                <a:latin typeface="+mj-lt"/>
                <a:cs typeface="Calibri"/>
              </a:rPr>
              <a:t>: Returns the rank of each row within the partition of a result</a:t>
            </a:r>
            <a:r>
              <a:rPr lang="en-US" sz="1100" spc="-100" dirty="0" smtClean="0">
                <a:latin typeface="+mj-lt"/>
                <a:cs typeface="Calibri"/>
              </a:rPr>
              <a:t> </a:t>
            </a:r>
            <a:r>
              <a:rPr lang="en-US" sz="1100" dirty="0" smtClean="0">
                <a:latin typeface="+mj-lt"/>
                <a:cs typeface="Calibri"/>
              </a:rPr>
              <a:t>set.</a:t>
            </a:r>
          </a:p>
          <a:p>
            <a:pPr>
              <a:lnSpc>
                <a:spcPct val="100000"/>
              </a:lnSpc>
              <a:spcBef>
                <a:spcPts val="40"/>
              </a:spcBef>
              <a:buFont typeface="Symbol"/>
              <a:buChar char=""/>
            </a:pPr>
            <a:endParaRPr lang="en-US" sz="1100" dirty="0" smtClean="0">
              <a:latin typeface="+mj-lt"/>
              <a:cs typeface="Times New Roman"/>
            </a:endParaRPr>
          </a:p>
          <a:p>
            <a:pPr marL="469900" marR="401320" indent="-228600">
              <a:lnSpc>
                <a:spcPct val="103299"/>
              </a:lnSpc>
              <a:buFont typeface="Symbol"/>
              <a:buChar char=""/>
              <a:tabLst>
                <a:tab pos="469265" algn="l"/>
                <a:tab pos="469900" algn="l"/>
              </a:tabLst>
            </a:pPr>
            <a:r>
              <a:rPr lang="en-US" sz="1100" b="1" spc="-5" dirty="0" smtClean="0">
                <a:latin typeface="+mj-lt"/>
                <a:cs typeface="Calibri"/>
              </a:rPr>
              <a:t>DENSE_RANK</a:t>
            </a:r>
            <a:r>
              <a:rPr lang="en-US" sz="1100" spc="-5" dirty="0" smtClean="0">
                <a:latin typeface="+mj-lt"/>
                <a:cs typeface="Calibri"/>
              </a:rPr>
              <a:t>: </a:t>
            </a:r>
            <a:r>
              <a:rPr lang="en-US" sz="1100" dirty="0" smtClean="0">
                <a:latin typeface="+mj-lt"/>
                <a:cs typeface="Calibri"/>
              </a:rPr>
              <a:t>Returns the rank of rows within the partition of a result</a:t>
            </a:r>
            <a:r>
              <a:rPr lang="en-US" sz="1100" spc="-45" dirty="0" smtClean="0">
                <a:latin typeface="+mj-lt"/>
                <a:cs typeface="Calibri"/>
              </a:rPr>
              <a:t> </a:t>
            </a:r>
            <a:r>
              <a:rPr lang="en-US" sz="1100" dirty="0" smtClean="0">
                <a:latin typeface="+mj-lt"/>
                <a:cs typeface="Calibri"/>
              </a:rPr>
              <a:t>set,  without any gaps in the</a:t>
            </a:r>
            <a:r>
              <a:rPr lang="en-US" sz="1100" spc="-70" dirty="0" smtClean="0">
                <a:latin typeface="+mj-lt"/>
                <a:cs typeface="Calibri"/>
              </a:rPr>
              <a:t> </a:t>
            </a:r>
            <a:r>
              <a:rPr lang="en-US" sz="1100" spc="-5" dirty="0" smtClean="0">
                <a:latin typeface="+mj-lt"/>
                <a:cs typeface="Calibri"/>
              </a:rPr>
              <a:t>ranking.</a:t>
            </a:r>
            <a:endParaRPr lang="en-US" sz="1100" dirty="0" smtClean="0">
              <a:latin typeface="+mj-lt"/>
              <a:cs typeface="Calibri"/>
            </a:endParaRPr>
          </a:p>
          <a:p>
            <a:pPr>
              <a:lnSpc>
                <a:spcPct val="100000"/>
              </a:lnSpc>
              <a:spcBef>
                <a:spcPts val="5"/>
              </a:spcBef>
              <a:buFont typeface="Symbol"/>
              <a:buChar char=""/>
            </a:pPr>
            <a:endParaRPr lang="en-US" sz="1100" dirty="0" smtClean="0">
              <a:latin typeface="+mj-lt"/>
              <a:cs typeface="Times New Roman"/>
            </a:endParaRPr>
          </a:p>
          <a:p>
            <a:pPr marL="469900" indent="-228600">
              <a:lnSpc>
                <a:spcPct val="100000"/>
              </a:lnSpc>
              <a:buFont typeface="Symbol"/>
              <a:buChar char=""/>
              <a:tabLst>
                <a:tab pos="469265" algn="l"/>
                <a:tab pos="469900" algn="l"/>
              </a:tabLst>
            </a:pPr>
            <a:r>
              <a:rPr lang="en-US" sz="1100" b="1" dirty="0" smtClean="0">
                <a:latin typeface="+mj-lt"/>
                <a:cs typeface="Calibri"/>
              </a:rPr>
              <a:t>PERCENT_RANK</a:t>
            </a:r>
            <a:r>
              <a:rPr lang="en-US" sz="1100" dirty="0" smtClean="0">
                <a:latin typeface="+mj-lt"/>
                <a:cs typeface="Calibri"/>
              </a:rPr>
              <a:t>: Calculates the relative rank of a row within a group of</a:t>
            </a:r>
            <a:r>
              <a:rPr lang="en-US" sz="1100" spc="-80" dirty="0" smtClean="0">
                <a:latin typeface="+mj-lt"/>
                <a:cs typeface="Calibri"/>
              </a:rPr>
              <a:t> </a:t>
            </a:r>
            <a:r>
              <a:rPr lang="en-US" sz="1100" spc="-5" dirty="0" smtClean="0">
                <a:latin typeface="+mj-lt"/>
                <a:cs typeface="Calibri"/>
              </a:rPr>
              <a:t>rows.</a:t>
            </a:r>
            <a:endParaRPr lang="en-US" sz="1100" dirty="0" smtClean="0">
              <a:latin typeface="+mj-lt"/>
              <a:cs typeface="Calibri"/>
            </a:endParaRPr>
          </a:p>
          <a:p>
            <a:pPr>
              <a:lnSpc>
                <a:spcPct val="100000"/>
              </a:lnSpc>
              <a:spcBef>
                <a:spcPts val="5"/>
              </a:spcBef>
              <a:buFont typeface="Symbol"/>
              <a:buChar char=""/>
            </a:pPr>
            <a:endParaRPr lang="en-US" sz="1100" dirty="0" smtClean="0">
              <a:latin typeface="+mj-lt"/>
              <a:cs typeface="Times New Roman"/>
            </a:endParaRPr>
          </a:p>
          <a:p>
            <a:pPr marL="469900" marR="113664" indent="-228600">
              <a:lnSpc>
                <a:spcPct val="101699"/>
              </a:lnSpc>
              <a:buFont typeface="Symbol"/>
              <a:buChar char=""/>
              <a:tabLst>
                <a:tab pos="469265" algn="l"/>
                <a:tab pos="469900" algn="l"/>
              </a:tabLst>
            </a:pPr>
            <a:r>
              <a:rPr lang="en-US" sz="1100" b="1" dirty="0" smtClean="0">
                <a:latin typeface="+mj-lt"/>
                <a:cs typeface="Calibri"/>
              </a:rPr>
              <a:t>ROW_NUMBER</a:t>
            </a:r>
            <a:r>
              <a:rPr lang="en-US" sz="1100" dirty="0" smtClean="0">
                <a:latin typeface="+mj-lt"/>
                <a:cs typeface="Calibri"/>
              </a:rPr>
              <a:t>: Returns the sequential number of a row within a partition of</a:t>
            </a:r>
            <a:r>
              <a:rPr lang="en-US" sz="1100" spc="-100" dirty="0" smtClean="0">
                <a:latin typeface="+mj-lt"/>
                <a:cs typeface="Calibri"/>
              </a:rPr>
              <a:t> </a:t>
            </a:r>
            <a:r>
              <a:rPr lang="en-US" sz="1100" dirty="0" smtClean="0">
                <a:latin typeface="+mj-lt"/>
                <a:cs typeface="Calibri"/>
              </a:rPr>
              <a:t>a  result</a:t>
            </a:r>
            <a:r>
              <a:rPr lang="en-US" sz="1100" spc="-85" dirty="0" smtClean="0">
                <a:latin typeface="+mj-lt"/>
                <a:cs typeface="Calibri"/>
              </a:rPr>
              <a:t> </a:t>
            </a:r>
            <a:r>
              <a:rPr lang="en-US" sz="1100" spc="-5" dirty="0" smtClean="0">
                <a:latin typeface="+mj-lt"/>
                <a:cs typeface="Calibri"/>
              </a:rPr>
              <a:t>set.</a:t>
            </a:r>
            <a:endParaRPr lang="en-US" sz="1100" dirty="0" smtClean="0">
              <a:latin typeface="+mj-lt"/>
              <a:cs typeface="Calibri"/>
            </a:endParaRPr>
          </a:p>
          <a:p>
            <a:pPr>
              <a:lnSpc>
                <a:spcPct val="100000"/>
              </a:lnSpc>
              <a:spcBef>
                <a:spcPts val="25"/>
              </a:spcBef>
              <a:buFont typeface="Symbol"/>
              <a:buChar char=""/>
            </a:pPr>
            <a:endParaRPr lang="en-US" sz="1100" dirty="0" smtClean="0">
              <a:latin typeface="+mj-lt"/>
              <a:cs typeface="Times New Roman"/>
            </a:endParaRPr>
          </a:p>
          <a:p>
            <a:pPr marL="469900" marR="5080" indent="-228600">
              <a:lnSpc>
                <a:spcPct val="102499"/>
              </a:lnSpc>
              <a:buFont typeface="Symbol"/>
              <a:buChar char=""/>
              <a:tabLst>
                <a:tab pos="469265" algn="l"/>
                <a:tab pos="469900" algn="l"/>
              </a:tabLst>
            </a:pPr>
            <a:r>
              <a:rPr lang="en-US" sz="1100" b="1" dirty="0" smtClean="0">
                <a:latin typeface="+mj-lt"/>
                <a:cs typeface="Calibri"/>
              </a:rPr>
              <a:t>CUME_DIST</a:t>
            </a:r>
            <a:r>
              <a:rPr lang="en-US" sz="1100" dirty="0" smtClean="0">
                <a:latin typeface="+mj-lt"/>
                <a:cs typeface="Calibri"/>
              </a:rPr>
              <a:t>: For a row </a:t>
            </a:r>
            <a:r>
              <a:rPr lang="en-US" sz="1100" b="1" dirty="0" smtClean="0">
                <a:latin typeface="+mj-lt"/>
                <a:cs typeface="Calibri"/>
              </a:rPr>
              <a:t>r</a:t>
            </a:r>
            <a:r>
              <a:rPr lang="en-US" sz="1100" dirty="0" smtClean="0">
                <a:latin typeface="+mj-lt"/>
                <a:cs typeface="Calibri"/>
              </a:rPr>
              <a:t>, the </a:t>
            </a:r>
            <a:r>
              <a:rPr lang="en-US" sz="1100" b="1" dirty="0" smtClean="0">
                <a:latin typeface="+mj-lt"/>
                <a:cs typeface="Calibri"/>
              </a:rPr>
              <a:t>CUME_DIST </a:t>
            </a:r>
            <a:r>
              <a:rPr lang="en-US" sz="1100" spc="-5" dirty="0" smtClean="0">
                <a:latin typeface="+mj-lt"/>
                <a:cs typeface="Calibri"/>
              </a:rPr>
              <a:t>of </a:t>
            </a:r>
            <a:r>
              <a:rPr lang="en-US" sz="1100" b="1" dirty="0" smtClean="0">
                <a:latin typeface="+mj-lt"/>
                <a:cs typeface="Calibri"/>
              </a:rPr>
              <a:t>r </a:t>
            </a:r>
            <a:r>
              <a:rPr lang="en-US" sz="1100" dirty="0" smtClean="0">
                <a:latin typeface="+mj-lt"/>
                <a:cs typeface="Calibri"/>
              </a:rPr>
              <a:t>is the number of rows with values  lower than or equal to the value of </a:t>
            </a:r>
            <a:r>
              <a:rPr lang="en-US" sz="1100" b="1" dirty="0" smtClean="0">
                <a:latin typeface="+mj-lt"/>
                <a:cs typeface="Calibri"/>
              </a:rPr>
              <a:t>r</a:t>
            </a:r>
            <a:r>
              <a:rPr lang="en-US" sz="1100" dirty="0" smtClean="0">
                <a:latin typeface="+mj-lt"/>
                <a:cs typeface="Calibri"/>
              </a:rPr>
              <a:t>, divided by the number of rows evaluated</a:t>
            </a:r>
            <a:r>
              <a:rPr lang="en-US" sz="1100" spc="-105" dirty="0" smtClean="0">
                <a:latin typeface="+mj-lt"/>
                <a:cs typeface="Calibri"/>
              </a:rPr>
              <a:t> </a:t>
            </a:r>
            <a:r>
              <a:rPr lang="en-US" sz="1100" dirty="0" smtClean="0">
                <a:latin typeface="+mj-lt"/>
                <a:cs typeface="Calibri"/>
              </a:rPr>
              <a:t>in  the</a:t>
            </a:r>
            <a:r>
              <a:rPr lang="en-US" sz="1100" spc="-100" dirty="0" smtClean="0">
                <a:latin typeface="+mj-lt"/>
                <a:cs typeface="Calibri"/>
              </a:rPr>
              <a:t> </a:t>
            </a:r>
            <a:r>
              <a:rPr lang="en-US" sz="1100" dirty="0" smtClean="0">
                <a:latin typeface="+mj-lt"/>
                <a:cs typeface="Calibri"/>
              </a:rPr>
              <a:t>partition.</a:t>
            </a:r>
          </a:p>
          <a:p>
            <a:pPr>
              <a:lnSpc>
                <a:spcPct val="100000"/>
              </a:lnSpc>
              <a:spcBef>
                <a:spcPts val="25"/>
              </a:spcBef>
              <a:buFont typeface="Symbol"/>
              <a:buChar char=""/>
            </a:pPr>
            <a:endParaRPr lang="en-US" sz="1100" dirty="0" smtClean="0">
              <a:latin typeface="+mj-lt"/>
              <a:cs typeface="Times New Roman"/>
            </a:endParaRPr>
          </a:p>
          <a:p>
            <a:pPr marL="469900" marR="141605" indent="-228600">
              <a:lnSpc>
                <a:spcPct val="102499"/>
              </a:lnSpc>
              <a:buFont typeface="Symbol"/>
              <a:buChar char=""/>
              <a:tabLst>
                <a:tab pos="469265" algn="l"/>
                <a:tab pos="469900" algn="l"/>
              </a:tabLst>
            </a:pPr>
            <a:r>
              <a:rPr lang="en-US" sz="1100" b="1" dirty="0" smtClean="0">
                <a:latin typeface="+mj-lt"/>
                <a:cs typeface="Calibri"/>
              </a:rPr>
              <a:t>NTILE</a:t>
            </a:r>
            <a:r>
              <a:rPr lang="en-US" sz="1100" dirty="0" smtClean="0">
                <a:latin typeface="+mj-lt"/>
                <a:cs typeface="Calibri"/>
              </a:rPr>
              <a:t>: Distributes the rows in an ordered partition into a specified number of  groups. For each row, </a:t>
            </a:r>
            <a:r>
              <a:rPr lang="en-US" sz="1100" b="1" dirty="0" smtClean="0">
                <a:latin typeface="+mj-lt"/>
                <a:cs typeface="Calibri"/>
              </a:rPr>
              <a:t>NTILE </a:t>
            </a:r>
            <a:r>
              <a:rPr lang="en-US" sz="1100" dirty="0" smtClean="0">
                <a:latin typeface="+mj-lt"/>
                <a:cs typeface="Calibri"/>
              </a:rPr>
              <a:t>returns the number of the group to which the</a:t>
            </a:r>
            <a:r>
              <a:rPr lang="en-US" sz="1100" spc="-100" dirty="0" smtClean="0">
                <a:latin typeface="+mj-lt"/>
                <a:cs typeface="Calibri"/>
              </a:rPr>
              <a:t> </a:t>
            </a:r>
            <a:r>
              <a:rPr lang="en-US" sz="1100" dirty="0" smtClean="0">
                <a:latin typeface="+mj-lt"/>
                <a:cs typeface="Calibri"/>
              </a:rPr>
              <a:t>row  </a:t>
            </a:r>
            <a:r>
              <a:rPr lang="en-US" sz="1100" spc="-5" dirty="0" smtClean="0">
                <a:latin typeface="+mj-lt"/>
                <a:cs typeface="Calibri"/>
              </a:rPr>
              <a:t>belongs.</a:t>
            </a:r>
            <a:endParaRPr lang="en-US" sz="1100" dirty="0">
              <a:latin typeface="+mj-lt"/>
              <a:cs typeface="Calibri"/>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75</a:t>
            </a:fld>
            <a:endParaRPr lang="en-US" dirty="0"/>
          </a:p>
        </p:txBody>
      </p:sp>
    </p:spTree>
    <p:extLst>
      <p:ext uri="{BB962C8B-B14F-4D97-AF65-F5344CB8AC3E}">
        <p14:creationId xmlns:p14="http://schemas.microsoft.com/office/powerpoint/2010/main" val="3970538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2645372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mn-lt"/>
                <a:cs typeface="Calibri"/>
              </a:rPr>
              <a:t>Hive Query</a:t>
            </a:r>
            <a:r>
              <a:rPr lang="en-US" sz="1100" b="1" spc="-70" dirty="0" smtClean="0">
                <a:latin typeface="+mn-lt"/>
                <a:cs typeface="Calibri"/>
              </a:rPr>
              <a:t> </a:t>
            </a:r>
            <a:r>
              <a:rPr lang="en-US" sz="1100" b="1" spc="-5" dirty="0" smtClean="0">
                <a:latin typeface="+mn-lt"/>
                <a:cs typeface="Calibri"/>
              </a:rPr>
              <a:t>Tunings</a:t>
            </a:r>
            <a:endParaRPr lang="en-US" sz="1100" dirty="0" smtClean="0">
              <a:latin typeface="+mn-lt"/>
              <a:cs typeface="Calibri"/>
            </a:endParaRPr>
          </a:p>
          <a:p>
            <a:pPr marL="12700" marR="5080">
              <a:lnSpc>
                <a:spcPct val="101699"/>
              </a:lnSpc>
              <a:spcBef>
                <a:spcPts val="1230"/>
              </a:spcBef>
            </a:pPr>
            <a:r>
              <a:rPr lang="en-US" sz="1100" dirty="0" smtClean="0">
                <a:latin typeface="+mn-lt"/>
                <a:cs typeface="Calibri"/>
              </a:rPr>
              <a:t>Hive has a lot of parameters that can be set globally in </a:t>
            </a:r>
            <a:r>
              <a:rPr lang="en-US" sz="1100" b="1" spc="-50" dirty="0" smtClean="0">
                <a:latin typeface="+mn-lt"/>
                <a:cs typeface="Calibri"/>
              </a:rPr>
              <a:t>hive-­‐site.xml </a:t>
            </a:r>
            <a:r>
              <a:rPr lang="en-US" sz="1100" dirty="0" smtClean="0">
                <a:latin typeface="+mn-lt"/>
                <a:cs typeface="Calibri"/>
              </a:rPr>
              <a:t>or at the script</a:t>
            </a:r>
            <a:r>
              <a:rPr lang="en-US" sz="1100" spc="-55" dirty="0" smtClean="0">
                <a:latin typeface="+mn-lt"/>
                <a:cs typeface="Calibri"/>
              </a:rPr>
              <a:t> </a:t>
            </a:r>
            <a:r>
              <a:rPr lang="en-US" sz="1100" dirty="0" smtClean="0">
                <a:latin typeface="+mn-lt"/>
                <a:cs typeface="Calibri"/>
              </a:rPr>
              <a:t>level  using the </a:t>
            </a:r>
            <a:r>
              <a:rPr lang="en-US" sz="1100" b="1" dirty="0" smtClean="0">
                <a:latin typeface="+mn-lt"/>
                <a:cs typeface="Calibri"/>
              </a:rPr>
              <a:t>set </a:t>
            </a:r>
            <a:r>
              <a:rPr lang="en-US" sz="1100" dirty="0" smtClean="0">
                <a:latin typeface="+mn-lt"/>
                <a:cs typeface="Calibri"/>
              </a:rPr>
              <a:t>command. Here are some of the more important parameters to improve  the performance of your Hive</a:t>
            </a:r>
            <a:r>
              <a:rPr lang="en-US" sz="1100" spc="-100" dirty="0" smtClean="0">
                <a:latin typeface="+mn-lt"/>
                <a:cs typeface="Calibri"/>
              </a:rPr>
              <a:t> </a:t>
            </a:r>
            <a:r>
              <a:rPr lang="en-US" sz="1100" dirty="0" smtClean="0">
                <a:latin typeface="+mn-lt"/>
                <a:cs typeface="Calibri"/>
              </a:rPr>
              <a:t>queries:</a:t>
            </a:r>
          </a:p>
          <a:p>
            <a:pPr>
              <a:lnSpc>
                <a:spcPct val="100000"/>
              </a:lnSpc>
              <a:spcBef>
                <a:spcPts val="25"/>
              </a:spcBef>
            </a:pPr>
            <a:endParaRPr lang="en-US" sz="1100" dirty="0" smtClean="0">
              <a:latin typeface="Times New Roman"/>
              <a:cs typeface="Times New Roman"/>
            </a:endParaRPr>
          </a:p>
          <a:p>
            <a:pPr marL="469900" marR="85725" indent="-228600">
              <a:lnSpc>
                <a:spcPct val="102499"/>
              </a:lnSpc>
              <a:buFont typeface="Symbol"/>
              <a:buChar char=""/>
              <a:tabLst>
                <a:tab pos="469265" algn="l"/>
                <a:tab pos="469900" algn="l"/>
              </a:tabLst>
            </a:pPr>
            <a:r>
              <a:rPr lang="en-US" sz="1100" b="1" spc="-5" dirty="0" err="1" smtClean="0">
                <a:latin typeface="+mn-lt"/>
                <a:cs typeface="Calibri"/>
              </a:rPr>
              <a:t>mapreduce.input.fileinputformat.split.maxsize</a:t>
            </a:r>
            <a:r>
              <a:rPr lang="en-US" sz="1100" b="1" spc="-5" dirty="0" smtClean="0">
                <a:latin typeface="+mn-lt"/>
                <a:cs typeface="Calibri"/>
              </a:rPr>
              <a:t> </a:t>
            </a:r>
            <a:r>
              <a:rPr lang="en-US" sz="1100" dirty="0" smtClean="0">
                <a:latin typeface="+mn-lt"/>
                <a:cs typeface="Calibri"/>
              </a:rPr>
              <a:t>and  </a:t>
            </a:r>
            <a:r>
              <a:rPr lang="en-US" sz="1100" b="1" spc="-5" dirty="0" err="1" smtClean="0">
                <a:latin typeface="+mn-lt"/>
                <a:cs typeface="Calibri"/>
              </a:rPr>
              <a:t>mapreduce.input.fileinputformat.split.minsize</a:t>
            </a:r>
            <a:r>
              <a:rPr lang="en-US" sz="1100" spc="-5" dirty="0" smtClean="0">
                <a:latin typeface="+mn-lt"/>
                <a:cs typeface="Calibri"/>
              </a:rPr>
              <a:t>: </a:t>
            </a:r>
            <a:r>
              <a:rPr lang="en-US" sz="1100" dirty="0" smtClean="0">
                <a:latin typeface="+mn-lt"/>
                <a:cs typeface="Calibri"/>
              </a:rPr>
              <a:t>if the min is too large, you will  have too few mappers. If the max is too small, you will have too many</a:t>
            </a:r>
            <a:r>
              <a:rPr lang="en-US" sz="1100" spc="-100" dirty="0" smtClean="0">
                <a:latin typeface="+mn-lt"/>
                <a:cs typeface="Calibri"/>
              </a:rPr>
              <a:t> </a:t>
            </a:r>
            <a:r>
              <a:rPr lang="en-US" sz="1100" dirty="0" smtClean="0">
                <a:latin typeface="+mn-lt"/>
                <a:cs typeface="Calibri"/>
              </a:rPr>
              <a:t>mappers.</a:t>
            </a:r>
          </a:p>
          <a:p>
            <a:pPr marL="12700" marR="836294" indent="228600">
              <a:lnSpc>
                <a:spcPct val="186700"/>
              </a:lnSpc>
              <a:spcBef>
                <a:spcPts val="20"/>
              </a:spcBef>
              <a:buFont typeface="Symbol"/>
              <a:buChar char=""/>
              <a:tabLst>
                <a:tab pos="469265" algn="l"/>
                <a:tab pos="469900" algn="l"/>
              </a:tabLst>
            </a:pPr>
            <a:r>
              <a:rPr lang="en-US" sz="1100" b="1" spc="-5" dirty="0" err="1" smtClean="0">
                <a:latin typeface="+mn-lt"/>
                <a:cs typeface="Calibri"/>
              </a:rPr>
              <a:t>mapreduce.tasks.io.sort.mb</a:t>
            </a:r>
            <a:r>
              <a:rPr lang="en-US" sz="1100" spc="-5" dirty="0" smtClean="0">
                <a:latin typeface="+mn-lt"/>
                <a:cs typeface="Calibri"/>
              </a:rPr>
              <a:t>: </a:t>
            </a:r>
            <a:r>
              <a:rPr lang="en-US" sz="1100" dirty="0" smtClean="0">
                <a:latin typeface="+mn-lt"/>
                <a:cs typeface="Calibri"/>
              </a:rPr>
              <a:t>increase this value to avoid disk spills.  Set the </a:t>
            </a:r>
            <a:r>
              <a:rPr lang="en-US" sz="1100" spc="-5" dirty="0" smtClean="0">
                <a:latin typeface="+mn-lt"/>
                <a:cs typeface="Calibri"/>
              </a:rPr>
              <a:t>following </a:t>
            </a:r>
            <a:r>
              <a:rPr lang="en-US" sz="1100" dirty="0" smtClean="0">
                <a:latin typeface="+mn-lt"/>
                <a:cs typeface="Calibri"/>
              </a:rPr>
              <a:t>properties all the</a:t>
            </a:r>
            <a:r>
              <a:rPr lang="en-US" sz="1100" spc="-55" dirty="0" smtClean="0">
                <a:latin typeface="+mn-lt"/>
                <a:cs typeface="Calibri"/>
              </a:rPr>
              <a:t> </a:t>
            </a:r>
            <a:r>
              <a:rPr lang="en-US" sz="1100" dirty="0" smtClean="0">
                <a:latin typeface="+mn-lt"/>
                <a:cs typeface="Calibri"/>
              </a:rPr>
              <a:t>time:</a:t>
            </a:r>
          </a:p>
          <a:p>
            <a:endParaRPr lang="en-US" sz="1100" dirty="0" smtClean="0"/>
          </a:p>
          <a:p>
            <a:pPr marL="17780">
              <a:lnSpc>
                <a:spcPts val="1090"/>
              </a:lnSpc>
            </a:pPr>
            <a:r>
              <a:rPr lang="en-US" sz="1100" spc="25" dirty="0" err="1" smtClean="0">
                <a:latin typeface="Courier New"/>
                <a:cs typeface="Courier New"/>
              </a:rPr>
              <a:t>hive.optimize.mapjoin.mapreduce</a:t>
            </a:r>
            <a:r>
              <a:rPr lang="en-US" sz="1100" spc="25" dirty="0" smtClean="0">
                <a:latin typeface="Courier New"/>
                <a:cs typeface="Courier New"/>
              </a:rPr>
              <a:t>=true;</a:t>
            </a:r>
            <a:endParaRPr lang="en-US" sz="1100" dirty="0" smtClean="0">
              <a:latin typeface="Courier New"/>
              <a:cs typeface="Courier New"/>
            </a:endParaRPr>
          </a:p>
          <a:p>
            <a:pPr marL="17780" marR="344805">
              <a:lnSpc>
                <a:spcPts val="1250"/>
              </a:lnSpc>
              <a:spcBef>
                <a:spcPts val="40"/>
              </a:spcBef>
            </a:pPr>
            <a:r>
              <a:rPr lang="en-US" sz="1100" spc="25" dirty="0" err="1" smtClean="0">
                <a:latin typeface="Courier New"/>
                <a:cs typeface="Courier New"/>
              </a:rPr>
              <a:t>hive.optimize.bucketmapjoin</a:t>
            </a:r>
            <a:r>
              <a:rPr lang="en-US" sz="1100" spc="25" dirty="0" smtClean="0">
                <a:latin typeface="Courier New"/>
                <a:cs typeface="Courier New"/>
              </a:rPr>
              <a:t>=true;  </a:t>
            </a:r>
            <a:r>
              <a:rPr lang="en-US" sz="1100" spc="25" dirty="0" err="1" smtClean="0">
                <a:latin typeface="Courier New"/>
                <a:cs typeface="Courier New"/>
              </a:rPr>
              <a:t>hive.optimize.bucketmapjoin.sortedmerge</a:t>
            </a:r>
            <a:r>
              <a:rPr lang="en-US" sz="1100" spc="25" dirty="0" smtClean="0">
                <a:latin typeface="Courier New"/>
                <a:cs typeface="Courier New"/>
              </a:rPr>
              <a:t>=true;  </a:t>
            </a:r>
            <a:r>
              <a:rPr lang="en-US" sz="1100" spc="25" dirty="0" err="1" smtClean="0">
                <a:latin typeface="Courier New"/>
                <a:cs typeface="Courier New"/>
              </a:rPr>
              <a:t>hive.auto.convert.join</a:t>
            </a:r>
            <a:r>
              <a:rPr lang="en-US" sz="1100" spc="25" dirty="0" smtClean="0">
                <a:latin typeface="Courier New"/>
                <a:cs typeface="Courier New"/>
              </a:rPr>
              <a:t>=true;  </a:t>
            </a:r>
            <a:r>
              <a:rPr lang="en-US" sz="1100" spc="25" dirty="0" err="1" smtClean="0">
                <a:latin typeface="Courier New"/>
                <a:cs typeface="Courier New"/>
              </a:rPr>
              <a:t>hive.auto.convert.sortmerge.join</a:t>
            </a:r>
            <a:r>
              <a:rPr lang="en-US" sz="1100" spc="25" dirty="0" smtClean="0">
                <a:latin typeface="Courier New"/>
                <a:cs typeface="Courier New"/>
              </a:rPr>
              <a:t>=true;  </a:t>
            </a:r>
            <a:r>
              <a:rPr lang="en-US" sz="1100" spc="25" dirty="0" err="1" smtClean="0">
                <a:latin typeface="Courier New"/>
                <a:cs typeface="Courier New"/>
              </a:rPr>
              <a:t>hive.auto.convert.sortmerge.join.noconditionaltask</a:t>
            </a:r>
            <a:r>
              <a:rPr lang="en-US" sz="1100" spc="25" dirty="0" smtClean="0">
                <a:latin typeface="Courier New"/>
                <a:cs typeface="Courier New"/>
              </a:rPr>
              <a:t>=true;</a:t>
            </a:r>
            <a:endParaRPr lang="en-US" sz="1100" dirty="0" smtClean="0">
              <a:latin typeface="Courier New"/>
              <a:cs typeface="Courier New"/>
            </a:endParaRPr>
          </a:p>
          <a:p>
            <a:endParaRPr lang="en-US" sz="1100"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80</a:t>
            </a:fld>
            <a:endParaRPr lang="en-US" dirty="0"/>
          </a:p>
        </p:txBody>
      </p:sp>
    </p:spTree>
    <p:extLst>
      <p:ext uri="{BB962C8B-B14F-4D97-AF65-F5344CB8AC3E}">
        <p14:creationId xmlns:p14="http://schemas.microsoft.com/office/powerpoint/2010/main" val="4048731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81</a:t>
            </a:fld>
            <a:endParaRPr lang="en-US" dirty="0"/>
          </a:p>
        </p:txBody>
      </p:sp>
    </p:spTree>
    <p:extLst>
      <p:ext uri="{BB962C8B-B14F-4D97-AF65-F5344CB8AC3E}">
        <p14:creationId xmlns:p14="http://schemas.microsoft.com/office/powerpoint/2010/main" val="220355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400" b="1" spc="-5" dirty="0" smtClean="0">
                <a:latin typeface="+mn-lt"/>
                <a:cs typeface="Calibri"/>
              </a:rPr>
              <a:t>Invoking a Hive</a:t>
            </a:r>
            <a:r>
              <a:rPr lang="en-US" sz="1400" b="1" spc="-60" dirty="0" smtClean="0">
                <a:latin typeface="+mn-lt"/>
                <a:cs typeface="Calibri"/>
              </a:rPr>
              <a:t> </a:t>
            </a:r>
            <a:r>
              <a:rPr lang="en-US" sz="1400" b="1" spc="-5" dirty="0" smtClean="0">
                <a:latin typeface="+mn-lt"/>
                <a:cs typeface="Calibri"/>
              </a:rPr>
              <a:t>UDF</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Similar to Pig, Hive has the ability to use </a:t>
            </a:r>
            <a:r>
              <a:rPr lang="en-US" sz="1200" b="1" spc="-55" dirty="0" smtClean="0">
                <a:latin typeface="+mn-lt"/>
                <a:cs typeface="Calibri"/>
              </a:rPr>
              <a:t>User-­‐Defined </a:t>
            </a:r>
            <a:r>
              <a:rPr lang="en-US" sz="1200" b="1" dirty="0" smtClean="0">
                <a:latin typeface="+mn-lt"/>
                <a:cs typeface="Calibri"/>
              </a:rPr>
              <a:t>Functions </a:t>
            </a:r>
            <a:r>
              <a:rPr lang="en-US" sz="1200" dirty="0" smtClean="0">
                <a:latin typeface="+mn-lt"/>
                <a:cs typeface="Calibri"/>
              </a:rPr>
              <a:t>written in Java to  perform computations that would otherwise be difficult (or impossible) to</a:t>
            </a:r>
            <a:r>
              <a:rPr lang="en-US" sz="1200" spc="-100" dirty="0" smtClean="0">
                <a:latin typeface="+mn-lt"/>
                <a:cs typeface="Calibri"/>
              </a:rPr>
              <a:t> </a:t>
            </a:r>
            <a:r>
              <a:rPr lang="en-US" sz="1200" dirty="0" smtClean="0">
                <a:latin typeface="+mn-lt"/>
                <a:cs typeface="Calibri"/>
              </a:rPr>
              <a:t>perform  using the </a:t>
            </a:r>
            <a:r>
              <a:rPr lang="en-US" sz="1200" spc="-75" dirty="0" smtClean="0">
                <a:latin typeface="+mn-lt"/>
                <a:cs typeface="Calibri"/>
              </a:rPr>
              <a:t>built-­‐in </a:t>
            </a:r>
            <a:r>
              <a:rPr lang="en-US" sz="1200" dirty="0" smtClean="0">
                <a:latin typeface="+mn-lt"/>
                <a:cs typeface="Calibri"/>
              </a:rPr>
              <a:t>Hive functions and SQL</a:t>
            </a:r>
            <a:r>
              <a:rPr lang="en-US" sz="1200" spc="-15" dirty="0" smtClean="0">
                <a:latin typeface="+mn-lt"/>
                <a:cs typeface="Calibri"/>
              </a:rPr>
              <a:t> </a:t>
            </a:r>
            <a:r>
              <a:rPr lang="en-US" sz="1200" dirty="0" smtClean="0">
                <a:latin typeface="+mn-lt"/>
                <a:cs typeface="Calibri"/>
              </a:rPr>
              <a:t>commands.</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To invoke a UDF from within a Hive script, you need</a:t>
            </a:r>
            <a:r>
              <a:rPr lang="en-US" sz="1200" spc="-100" dirty="0" smtClean="0">
                <a:latin typeface="+mn-lt"/>
                <a:cs typeface="Calibri"/>
              </a:rPr>
              <a:t> </a:t>
            </a:r>
            <a:r>
              <a:rPr lang="en-US" sz="1200" dirty="0" smtClean="0">
                <a:latin typeface="+mn-lt"/>
                <a:cs typeface="Calibri"/>
              </a:rPr>
              <a:t>to:</a:t>
            </a:r>
          </a:p>
          <a:p>
            <a:pPr>
              <a:lnSpc>
                <a:spcPct val="100000"/>
              </a:lnSpc>
              <a:spcBef>
                <a:spcPts val="15"/>
              </a:spcBef>
            </a:pPr>
            <a:endParaRPr lang="en-US" sz="1050" dirty="0" smtClean="0">
              <a:latin typeface="Times New Roman"/>
              <a:cs typeface="Times New Roman"/>
            </a:endParaRPr>
          </a:p>
          <a:p>
            <a:pPr marL="698500" indent="-228600">
              <a:lnSpc>
                <a:spcPct val="100000"/>
              </a:lnSpc>
              <a:buAutoNum type="arabicPeriod"/>
              <a:tabLst>
                <a:tab pos="698500" algn="l"/>
              </a:tabLst>
            </a:pPr>
            <a:r>
              <a:rPr lang="en-US" sz="1200" dirty="0" smtClean="0">
                <a:latin typeface="+mn-lt"/>
                <a:cs typeface="Calibri"/>
              </a:rPr>
              <a:t>Register the JAR file </a:t>
            </a:r>
            <a:r>
              <a:rPr lang="en-US" sz="1200" spc="-5" dirty="0" smtClean="0">
                <a:latin typeface="+mn-lt"/>
                <a:cs typeface="Calibri"/>
              </a:rPr>
              <a:t>that </a:t>
            </a:r>
            <a:r>
              <a:rPr lang="en-US" sz="1200" dirty="0" smtClean="0">
                <a:latin typeface="+mn-lt"/>
                <a:cs typeface="Calibri"/>
              </a:rPr>
              <a:t>contains the </a:t>
            </a:r>
            <a:r>
              <a:rPr lang="en-US" sz="1200" dirty="0" smtClean="0">
                <a:latin typeface="Courier New"/>
                <a:cs typeface="Courier New"/>
              </a:rPr>
              <a:t>UDF</a:t>
            </a:r>
            <a:r>
              <a:rPr lang="en-US" sz="1200" spc="-535" dirty="0" smtClean="0">
                <a:latin typeface="Courier New"/>
                <a:cs typeface="Courier New"/>
              </a:rPr>
              <a:t> </a:t>
            </a:r>
            <a:r>
              <a:rPr lang="en-US" sz="1200" dirty="0" smtClean="0">
                <a:latin typeface="+mn-lt"/>
                <a:cs typeface="Calibri"/>
              </a:rPr>
              <a:t>class, and</a:t>
            </a:r>
          </a:p>
          <a:p>
            <a:pPr>
              <a:lnSpc>
                <a:spcPct val="100000"/>
              </a:lnSpc>
              <a:spcBef>
                <a:spcPts val="25"/>
              </a:spcBef>
              <a:buFont typeface="Calibri"/>
              <a:buAutoNum type="arabicPeriod"/>
            </a:pPr>
            <a:endParaRPr lang="en-US" sz="1000" dirty="0" smtClean="0">
              <a:latin typeface="Times New Roman"/>
              <a:cs typeface="Times New Roman"/>
            </a:endParaRPr>
          </a:p>
          <a:p>
            <a:pPr marL="698500" marR="438150" indent="-228600">
              <a:lnSpc>
                <a:spcPct val="105000"/>
              </a:lnSpc>
              <a:buAutoNum type="arabicPeriod"/>
              <a:tabLst>
                <a:tab pos="698500" algn="l"/>
              </a:tabLst>
            </a:pPr>
            <a:r>
              <a:rPr lang="en-US" sz="1200" dirty="0" smtClean="0">
                <a:latin typeface="+mn-lt"/>
                <a:cs typeface="Calibri"/>
              </a:rPr>
              <a:t>Define an alias for the function using the </a:t>
            </a:r>
            <a:r>
              <a:rPr lang="en-US" sz="1200" spc="-5" dirty="0" smtClean="0">
                <a:latin typeface="Courier New"/>
                <a:cs typeface="Courier New"/>
              </a:rPr>
              <a:t>CREATE</a:t>
            </a:r>
            <a:r>
              <a:rPr lang="en-US" sz="1200" spc="-100" dirty="0" smtClean="0">
                <a:latin typeface="Courier New"/>
                <a:cs typeface="Courier New"/>
              </a:rPr>
              <a:t> </a:t>
            </a:r>
            <a:r>
              <a:rPr lang="en-US" sz="1200" spc="-5" dirty="0" smtClean="0">
                <a:latin typeface="Courier New"/>
                <a:cs typeface="Courier New"/>
              </a:rPr>
              <a:t>TEMPORARY  </a:t>
            </a:r>
            <a:r>
              <a:rPr lang="en-US" sz="1200" dirty="0" smtClean="0">
                <a:latin typeface="Courier New"/>
                <a:cs typeface="Courier New"/>
              </a:rPr>
              <a:t>FUNCTION</a:t>
            </a:r>
            <a:r>
              <a:rPr lang="en-US" sz="1200" spc="-550" dirty="0" smtClean="0">
                <a:latin typeface="Courier New"/>
                <a:cs typeface="Courier New"/>
              </a:rPr>
              <a:t> </a:t>
            </a:r>
            <a:r>
              <a:rPr lang="en-US" sz="1200" dirty="0" smtClean="0">
                <a:latin typeface="+mn-lt"/>
                <a:cs typeface="Calibri"/>
              </a:rPr>
              <a:t>command.</a:t>
            </a:r>
          </a:p>
          <a:p>
            <a:pPr>
              <a:lnSpc>
                <a:spcPct val="100000"/>
              </a:lnSpc>
              <a:spcBef>
                <a:spcPts val="5"/>
              </a:spcBef>
            </a:pPr>
            <a:endParaRPr lang="en-US" sz="1100" dirty="0" smtClean="0">
              <a:latin typeface="Times New Roman"/>
              <a:cs typeface="Times New Roman"/>
            </a:endParaRPr>
          </a:p>
          <a:p>
            <a:pPr marL="12700" algn="just">
              <a:lnSpc>
                <a:spcPct val="100000"/>
              </a:lnSpc>
            </a:pPr>
            <a:r>
              <a:rPr lang="en-US" sz="1200" dirty="0" smtClean="0">
                <a:latin typeface="+mn-lt"/>
                <a:cs typeface="Calibri"/>
              </a:rPr>
              <a:t>For example, the following Hive commands demonstrate how to invoke</a:t>
            </a:r>
            <a:r>
              <a:rPr lang="en-US" sz="1200" spc="-100" dirty="0" smtClean="0">
                <a:latin typeface="+mn-lt"/>
                <a:cs typeface="Calibri"/>
              </a:rPr>
              <a:t> </a:t>
            </a:r>
            <a:r>
              <a:rPr lang="en-US" sz="1200" dirty="0" smtClean="0">
                <a:latin typeface="+mn-lt"/>
                <a:cs typeface="Calibri"/>
              </a:rPr>
              <a:t>the</a:t>
            </a:r>
          </a:p>
          <a:p>
            <a:pPr marL="12700" algn="just">
              <a:lnSpc>
                <a:spcPct val="100000"/>
              </a:lnSpc>
            </a:pPr>
            <a:r>
              <a:rPr lang="en-US" sz="1200" dirty="0" err="1" smtClean="0">
                <a:latin typeface="Courier New"/>
                <a:cs typeface="Courier New"/>
              </a:rPr>
              <a:t>ComputeShipping</a:t>
            </a:r>
            <a:r>
              <a:rPr lang="en-US" sz="1200" spc="-550" dirty="0" smtClean="0">
                <a:latin typeface="Courier New"/>
                <a:cs typeface="Courier New"/>
              </a:rPr>
              <a:t> </a:t>
            </a:r>
            <a:r>
              <a:rPr lang="en-US" sz="1200" dirty="0" smtClean="0">
                <a:latin typeface="+mn-lt"/>
                <a:cs typeface="Calibri"/>
              </a:rPr>
              <a:t>UDF defined above:</a:t>
            </a:r>
          </a:p>
          <a:p>
            <a:endParaRPr lang="en-US" dirty="0" smtClean="0"/>
          </a:p>
          <a:p>
            <a:pPr marL="17780">
              <a:lnSpc>
                <a:spcPts val="1090"/>
              </a:lnSpc>
            </a:pPr>
            <a:r>
              <a:rPr lang="en-US" sz="1200" b="1" spc="20" dirty="0" smtClean="0">
                <a:latin typeface="Courier New"/>
                <a:cs typeface="Courier New"/>
              </a:rPr>
              <a:t>ADD JAR</a:t>
            </a:r>
            <a:r>
              <a:rPr lang="en-US" sz="1200" b="1" spc="60" dirty="0" smtClean="0">
                <a:latin typeface="Courier New"/>
                <a:cs typeface="Courier New"/>
              </a:rPr>
              <a:t> </a:t>
            </a:r>
            <a:r>
              <a:rPr lang="en-US" sz="1200" spc="25" dirty="0" smtClean="0">
                <a:latin typeface="Courier New"/>
                <a:cs typeface="Courier New"/>
              </a:rPr>
              <a:t>/</a:t>
            </a:r>
            <a:r>
              <a:rPr lang="en-US" sz="1200" spc="25" dirty="0" err="1" smtClean="0">
                <a:latin typeface="Courier New"/>
                <a:cs typeface="Courier New"/>
              </a:rPr>
              <a:t>myapp</a:t>
            </a:r>
            <a:r>
              <a:rPr lang="en-US" sz="1200" spc="25" dirty="0" smtClean="0">
                <a:latin typeface="Courier New"/>
                <a:cs typeface="Courier New"/>
              </a:rPr>
              <a:t>/lib/myhiveudfs.jar;</a:t>
            </a:r>
            <a:endParaRPr lang="en-US" sz="1200" dirty="0" smtClean="0">
              <a:latin typeface="Courier New"/>
              <a:cs typeface="Courier New"/>
            </a:endParaRPr>
          </a:p>
          <a:p>
            <a:pPr marL="566420" marR="1602740" indent="-548640">
              <a:lnSpc>
                <a:spcPts val="1250"/>
              </a:lnSpc>
              <a:spcBef>
                <a:spcPts val="40"/>
              </a:spcBef>
            </a:pPr>
            <a:r>
              <a:rPr lang="en-US" sz="1200" b="1" spc="25" dirty="0" smtClean="0">
                <a:latin typeface="Courier New"/>
                <a:cs typeface="Courier New"/>
              </a:rPr>
              <a:t>CREATE TEMPORARY FUNCTION </a:t>
            </a:r>
            <a:r>
              <a:rPr lang="en-US" sz="1200" spc="25" dirty="0" err="1" smtClean="0">
                <a:latin typeface="Courier New"/>
                <a:cs typeface="Courier New"/>
              </a:rPr>
              <a:t>ComputeShipping</a:t>
            </a:r>
            <a:r>
              <a:rPr lang="en-US" sz="1200" spc="25" dirty="0" smtClean="0">
                <a:latin typeface="Courier New"/>
                <a:cs typeface="Courier New"/>
              </a:rPr>
              <a:t>  </a:t>
            </a:r>
            <a:r>
              <a:rPr lang="en-US" sz="1200" spc="20" dirty="0" smtClean="0">
                <a:latin typeface="Courier New"/>
                <a:cs typeface="Courier New"/>
              </a:rPr>
              <a:t>AS</a:t>
            </a:r>
            <a:r>
              <a:rPr lang="en-US" sz="1200" spc="25" dirty="0" smtClean="0">
                <a:latin typeface="Courier New"/>
                <a:cs typeface="Courier New"/>
              </a:rPr>
              <a:t> '</a:t>
            </a:r>
            <a:r>
              <a:rPr lang="en-US" sz="1200" spc="25" dirty="0" err="1" smtClean="0">
                <a:latin typeface="Courier New"/>
                <a:cs typeface="Courier New"/>
              </a:rPr>
              <a:t>hiveudfs.ComputeShipping</a:t>
            </a:r>
            <a:r>
              <a:rPr lang="en-US" sz="1200" spc="25" dirty="0" smtClean="0">
                <a:latin typeface="Courier New"/>
                <a:cs typeface="Courier New"/>
              </a:rPr>
              <a:t>';</a:t>
            </a:r>
            <a:endParaRPr lang="en-US" sz="1200" dirty="0" smtClean="0">
              <a:latin typeface="Courier New"/>
              <a:cs typeface="Courier New"/>
            </a:endParaRPr>
          </a:p>
          <a:p>
            <a:pPr marL="17780">
              <a:lnSpc>
                <a:spcPts val="1200"/>
              </a:lnSpc>
            </a:pPr>
            <a:r>
              <a:rPr lang="en-US" sz="1200" spc="25" dirty="0" smtClean="0">
                <a:latin typeface="Courier New"/>
                <a:cs typeface="Courier New"/>
              </a:rPr>
              <a:t>FROM orders SELECT address,</a:t>
            </a:r>
            <a:r>
              <a:rPr lang="en-US" sz="1200" spc="50" dirty="0" smtClean="0">
                <a:latin typeface="Courier New"/>
                <a:cs typeface="Courier New"/>
              </a:rPr>
              <a:t> </a:t>
            </a:r>
            <a:r>
              <a:rPr lang="en-US" sz="1200" spc="25" dirty="0" smtClean="0">
                <a:latin typeface="Courier New"/>
                <a:cs typeface="Courier New"/>
              </a:rPr>
              <a:t>description,</a:t>
            </a:r>
            <a:endParaRPr lang="en-US" sz="1200" dirty="0" smtClean="0">
              <a:latin typeface="Courier New"/>
              <a:cs typeface="Courier New"/>
            </a:endParaRPr>
          </a:p>
          <a:p>
            <a:pPr marL="17780">
              <a:lnSpc>
                <a:spcPts val="1255"/>
              </a:lnSpc>
            </a:pPr>
            <a:r>
              <a:rPr lang="en-US" sz="1200" b="1" spc="25" dirty="0" err="1" smtClean="0">
                <a:latin typeface="Courier New"/>
                <a:cs typeface="Courier New"/>
              </a:rPr>
              <a:t>ComputeShipping</a:t>
            </a:r>
            <a:r>
              <a:rPr lang="en-US" sz="1200" spc="25" dirty="0" smtClean="0">
                <a:latin typeface="Courier New"/>
                <a:cs typeface="Courier New"/>
              </a:rPr>
              <a:t>(zip,</a:t>
            </a:r>
            <a:r>
              <a:rPr lang="en-US" sz="1200" dirty="0" smtClean="0">
                <a:latin typeface="Courier New"/>
                <a:cs typeface="Courier New"/>
              </a:rPr>
              <a:t> </a:t>
            </a:r>
            <a:r>
              <a:rPr lang="en-US" sz="1200" spc="25" dirty="0" smtClean="0">
                <a:latin typeface="Courier New"/>
                <a:cs typeface="Courier New"/>
              </a:rPr>
              <a:t>weight);</a:t>
            </a:r>
            <a:endParaRPr lang="en-US" sz="1200" dirty="0" smtClean="0">
              <a:latin typeface="Courier New"/>
              <a:cs typeface="Courier New"/>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87</a:t>
            </a:fld>
            <a:endParaRPr lang="en-US" dirty="0"/>
          </a:p>
        </p:txBody>
      </p:sp>
    </p:spTree>
    <p:extLst>
      <p:ext uri="{BB962C8B-B14F-4D97-AF65-F5344CB8AC3E}">
        <p14:creationId xmlns:p14="http://schemas.microsoft.com/office/powerpoint/2010/main" val="3905806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pPr>
            <a:r>
              <a:rPr lang="en-US" sz="1400" b="1" spc="-5" dirty="0" smtClean="0">
                <a:latin typeface="+mn-lt"/>
                <a:cs typeface="Calibri"/>
              </a:rPr>
              <a:t>Invoking a Hive</a:t>
            </a:r>
            <a:r>
              <a:rPr lang="en-US" sz="1400" b="1" spc="-60" dirty="0" smtClean="0">
                <a:latin typeface="+mn-lt"/>
                <a:cs typeface="Calibri"/>
              </a:rPr>
              <a:t> </a:t>
            </a:r>
            <a:r>
              <a:rPr lang="en-US" sz="1400" b="1" spc="-5" dirty="0" smtClean="0">
                <a:latin typeface="+mn-lt"/>
                <a:cs typeface="Calibri"/>
              </a:rPr>
              <a:t>UDF</a:t>
            </a:r>
            <a:endParaRPr lang="en-US" sz="1400" dirty="0" smtClean="0">
              <a:latin typeface="+mn-lt"/>
              <a:cs typeface="Calibri"/>
            </a:endParaRPr>
          </a:p>
          <a:p>
            <a:pPr marL="12700" marR="5080" algn="just">
              <a:lnSpc>
                <a:spcPct val="101699"/>
              </a:lnSpc>
              <a:spcBef>
                <a:spcPts val="1230"/>
              </a:spcBef>
            </a:pPr>
            <a:r>
              <a:rPr lang="en-US" sz="1200" dirty="0" smtClean="0">
                <a:latin typeface="+mn-lt"/>
                <a:cs typeface="Calibri"/>
              </a:rPr>
              <a:t>Similar to Pig, Hive has the ability to use </a:t>
            </a:r>
            <a:r>
              <a:rPr lang="en-US" sz="1200" b="1" spc="-55" dirty="0" smtClean="0">
                <a:latin typeface="+mn-lt"/>
                <a:cs typeface="Calibri"/>
              </a:rPr>
              <a:t>User-­‐Defined </a:t>
            </a:r>
            <a:r>
              <a:rPr lang="en-US" sz="1200" b="1" dirty="0" smtClean="0">
                <a:latin typeface="+mn-lt"/>
                <a:cs typeface="Calibri"/>
              </a:rPr>
              <a:t>Functions </a:t>
            </a:r>
            <a:r>
              <a:rPr lang="en-US" sz="1200" dirty="0" smtClean="0">
                <a:latin typeface="+mn-lt"/>
                <a:cs typeface="Calibri"/>
              </a:rPr>
              <a:t>written in Java to  perform computations that would otherwise be difficult (or impossible) to</a:t>
            </a:r>
            <a:r>
              <a:rPr lang="en-US" sz="1200" spc="-100" dirty="0" smtClean="0">
                <a:latin typeface="+mn-lt"/>
                <a:cs typeface="Calibri"/>
              </a:rPr>
              <a:t> </a:t>
            </a:r>
            <a:r>
              <a:rPr lang="en-US" sz="1200" dirty="0" smtClean="0">
                <a:latin typeface="+mn-lt"/>
                <a:cs typeface="Calibri"/>
              </a:rPr>
              <a:t>perform  using the </a:t>
            </a:r>
            <a:r>
              <a:rPr lang="en-US" sz="1200" spc="-75" dirty="0" smtClean="0">
                <a:latin typeface="+mn-lt"/>
                <a:cs typeface="Calibri"/>
              </a:rPr>
              <a:t>built-­‐in </a:t>
            </a:r>
            <a:r>
              <a:rPr lang="en-US" sz="1200" dirty="0" smtClean="0">
                <a:latin typeface="+mn-lt"/>
                <a:cs typeface="Calibri"/>
              </a:rPr>
              <a:t>Hive functions and SQL</a:t>
            </a:r>
            <a:r>
              <a:rPr lang="en-US" sz="1200" spc="-15" dirty="0" smtClean="0">
                <a:latin typeface="+mn-lt"/>
                <a:cs typeface="Calibri"/>
              </a:rPr>
              <a:t> </a:t>
            </a:r>
            <a:r>
              <a:rPr lang="en-US" sz="1200" dirty="0" smtClean="0">
                <a:latin typeface="+mn-lt"/>
                <a:cs typeface="Calibri"/>
              </a:rPr>
              <a:t>commands.</a:t>
            </a:r>
          </a:p>
          <a:p>
            <a:pPr>
              <a:lnSpc>
                <a:spcPct val="100000"/>
              </a:lnSpc>
              <a:spcBef>
                <a:spcPts val="15"/>
              </a:spcBef>
            </a:pPr>
            <a:endParaRPr lang="en-US" sz="1050" dirty="0" smtClean="0">
              <a:latin typeface="Times New Roman"/>
              <a:cs typeface="Times New Roman"/>
            </a:endParaRPr>
          </a:p>
          <a:p>
            <a:pPr marL="12700" algn="just">
              <a:lnSpc>
                <a:spcPct val="100000"/>
              </a:lnSpc>
            </a:pPr>
            <a:r>
              <a:rPr lang="en-US" sz="1200" dirty="0" smtClean="0">
                <a:latin typeface="+mn-lt"/>
                <a:cs typeface="Calibri"/>
              </a:rPr>
              <a:t>To invoke a UDF from within a Hive script, you need</a:t>
            </a:r>
            <a:r>
              <a:rPr lang="en-US" sz="1200" spc="-100" dirty="0" smtClean="0">
                <a:latin typeface="+mn-lt"/>
                <a:cs typeface="Calibri"/>
              </a:rPr>
              <a:t> </a:t>
            </a:r>
            <a:r>
              <a:rPr lang="en-US" sz="1200" dirty="0" smtClean="0">
                <a:latin typeface="+mn-lt"/>
                <a:cs typeface="Calibri"/>
              </a:rPr>
              <a:t>to:</a:t>
            </a:r>
          </a:p>
          <a:p>
            <a:pPr>
              <a:lnSpc>
                <a:spcPct val="100000"/>
              </a:lnSpc>
              <a:spcBef>
                <a:spcPts val="15"/>
              </a:spcBef>
            </a:pPr>
            <a:endParaRPr lang="en-US" sz="1050" dirty="0" smtClean="0">
              <a:latin typeface="Times New Roman"/>
              <a:cs typeface="Times New Roman"/>
            </a:endParaRPr>
          </a:p>
          <a:p>
            <a:pPr marL="698500" indent="-228600">
              <a:lnSpc>
                <a:spcPct val="100000"/>
              </a:lnSpc>
              <a:buAutoNum type="arabicPeriod"/>
              <a:tabLst>
                <a:tab pos="698500" algn="l"/>
              </a:tabLst>
            </a:pPr>
            <a:r>
              <a:rPr lang="en-US" sz="1200" dirty="0" smtClean="0">
                <a:latin typeface="+mn-lt"/>
                <a:cs typeface="Calibri"/>
              </a:rPr>
              <a:t>Register the JAR file </a:t>
            </a:r>
            <a:r>
              <a:rPr lang="en-US" sz="1200" spc="-5" dirty="0" smtClean="0">
                <a:latin typeface="+mn-lt"/>
                <a:cs typeface="Calibri"/>
              </a:rPr>
              <a:t>that </a:t>
            </a:r>
            <a:r>
              <a:rPr lang="en-US" sz="1200" dirty="0" smtClean="0">
                <a:latin typeface="+mn-lt"/>
                <a:cs typeface="Calibri"/>
              </a:rPr>
              <a:t>contains the </a:t>
            </a:r>
            <a:r>
              <a:rPr lang="en-US" sz="1200" dirty="0" smtClean="0">
                <a:latin typeface="Courier New"/>
                <a:cs typeface="Courier New"/>
              </a:rPr>
              <a:t>UDF</a:t>
            </a:r>
            <a:r>
              <a:rPr lang="en-US" sz="1200" spc="-535" dirty="0" smtClean="0">
                <a:latin typeface="Courier New"/>
                <a:cs typeface="Courier New"/>
              </a:rPr>
              <a:t> </a:t>
            </a:r>
            <a:r>
              <a:rPr lang="en-US" sz="1200" dirty="0" smtClean="0">
                <a:latin typeface="+mn-lt"/>
                <a:cs typeface="Calibri"/>
              </a:rPr>
              <a:t>class, and</a:t>
            </a:r>
          </a:p>
          <a:p>
            <a:pPr>
              <a:lnSpc>
                <a:spcPct val="100000"/>
              </a:lnSpc>
              <a:spcBef>
                <a:spcPts val="25"/>
              </a:spcBef>
              <a:buFont typeface="Calibri"/>
              <a:buAutoNum type="arabicPeriod"/>
            </a:pPr>
            <a:endParaRPr lang="en-US" sz="1000" dirty="0" smtClean="0">
              <a:latin typeface="Times New Roman"/>
              <a:cs typeface="Times New Roman"/>
            </a:endParaRPr>
          </a:p>
          <a:p>
            <a:pPr marL="698500" marR="438150" indent="-228600">
              <a:lnSpc>
                <a:spcPct val="105000"/>
              </a:lnSpc>
              <a:buAutoNum type="arabicPeriod"/>
              <a:tabLst>
                <a:tab pos="698500" algn="l"/>
              </a:tabLst>
            </a:pPr>
            <a:r>
              <a:rPr lang="en-US" sz="1200" dirty="0" smtClean="0">
                <a:latin typeface="+mn-lt"/>
                <a:cs typeface="Calibri"/>
              </a:rPr>
              <a:t>Define an alias for the function using the </a:t>
            </a:r>
            <a:r>
              <a:rPr lang="en-US" sz="1200" spc="-5" dirty="0" smtClean="0">
                <a:latin typeface="Courier New"/>
                <a:cs typeface="Courier New"/>
              </a:rPr>
              <a:t>CREATE</a:t>
            </a:r>
            <a:r>
              <a:rPr lang="en-US" sz="1200" spc="-100" dirty="0" smtClean="0">
                <a:latin typeface="Courier New"/>
                <a:cs typeface="Courier New"/>
              </a:rPr>
              <a:t> </a:t>
            </a:r>
            <a:r>
              <a:rPr lang="en-US" sz="1200" spc="-5" dirty="0" smtClean="0">
                <a:latin typeface="Courier New"/>
                <a:cs typeface="Courier New"/>
              </a:rPr>
              <a:t>TEMPORARY  </a:t>
            </a:r>
            <a:r>
              <a:rPr lang="en-US" sz="1200" dirty="0" smtClean="0">
                <a:latin typeface="Courier New"/>
                <a:cs typeface="Courier New"/>
              </a:rPr>
              <a:t>FUNCTION</a:t>
            </a:r>
            <a:r>
              <a:rPr lang="en-US" sz="1200" spc="-550" dirty="0" smtClean="0">
                <a:latin typeface="Courier New"/>
                <a:cs typeface="Courier New"/>
              </a:rPr>
              <a:t> </a:t>
            </a:r>
            <a:r>
              <a:rPr lang="en-US" sz="1200" dirty="0" smtClean="0">
                <a:latin typeface="+mn-lt"/>
                <a:cs typeface="Calibri"/>
              </a:rPr>
              <a:t>command.</a:t>
            </a:r>
          </a:p>
          <a:p>
            <a:pPr>
              <a:lnSpc>
                <a:spcPct val="100000"/>
              </a:lnSpc>
              <a:spcBef>
                <a:spcPts val="5"/>
              </a:spcBef>
            </a:pPr>
            <a:endParaRPr lang="en-US" sz="1100" dirty="0" smtClean="0">
              <a:latin typeface="Times New Roman"/>
              <a:cs typeface="Times New Roman"/>
            </a:endParaRPr>
          </a:p>
          <a:p>
            <a:pPr marL="12700" algn="just">
              <a:lnSpc>
                <a:spcPct val="100000"/>
              </a:lnSpc>
            </a:pPr>
            <a:r>
              <a:rPr lang="en-US" sz="1200" dirty="0" smtClean="0">
                <a:latin typeface="+mn-lt"/>
                <a:cs typeface="Calibri"/>
              </a:rPr>
              <a:t>For example, the following Hive commands demonstrate how to invoke</a:t>
            </a:r>
            <a:r>
              <a:rPr lang="en-US" sz="1200" spc="-100" dirty="0" smtClean="0">
                <a:latin typeface="+mn-lt"/>
                <a:cs typeface="Calibri"/>
              </a:rPr>
              <a:t> </a:t>
            </a:r>
            <a:r>
              <a:rPr lang="en-US" sz="1200" dirty="0" smtClean="0">
                <a:latin typeface="+mn-lt"/>
                <a:cs typeface="Calibri"/>
              </a:rPr>
              <a:t>the</a:t>
            </a:r>
          </a:p>
          <a:p>
            <a:pPr marL="12700" algn="just">
              <a:lnSpc>
                <a:spcPct val="100000"/>
              </a:lnSpc>
            </a:pPr>
            <a:r>
              <a:rPr lang="en-US" sz="1200" dirty="0" err="1" smtClean="0">
                <a:latin typeface="Courier New"/>
                <a:cs typeface="Courier New"/>
              </a:rPr>
              <a:t>ComputeShipping</a:t>
            </a:r>
            <a:r>
              <a:rPr lang="en-US" sz="1200" spc="-550" dirty="0" smtClean="0">
                <a:latin typeface="Courier New"/>
                <a:cs typeface="Courier New"/>
              </a:rPr>
              <a:t> </a:t>
            </a:r>
            <a:r>
              <a:rPr lang="en-US" sz="1200" dirty="0" smtClean="0">
                <a:latin typeface="+mn-lt"/>
                <a:cs typeface="Calibri"/>
              </a:rPr>
              <a:t>UDF defined above:</a:t>
            </a:r>
          </a:p>
          <a:p>
            <a:endParaRPr lang="en-US" dirty="0" smtClean="0"/>
          </a:p>
          <a:p>
            <a:pPr marL="17780">
              <a:lnSpc>
                <a:spcPts val="1090"/>
              </a:lnSpc>
            </a:pPr>
            <a:r>
              <a:rPr lang="en-US" sz="1200" b="1" spc="20" dirty="0" smtClean="0">
                <a:latin typeface="Courier New"/>
                <a:cs typeface="Courier New"/>
              </a:rPr>
              <a:t>ADD JAR</a:t>
            </a:r>
            <a:r>
              <a:rPr lang="en-US" sz="1200" b="1" spc="60" dirty="0" smtClean="0">
                <a:latin typeface="Courier New"/>
                <a:cs typeface="Courier New"/>
              </a:rPr>
              <a:t> </a:t>
            </a:r>
            <a:r>
              <a:rPr lang="en-US" sz="1200" spc="25" dirty="0" smtClean="0">
                <a:latin typeface="Courier New"/>
                <a:cs typeface="Courier New"/>
              </a:rPr>
              <a:t>/</a:t>
            </a:r>
            <a:r>
              <a:rPr lang="en-US" sz="1200" spc="25" dirty="0" err="1" smtClean="0">
                <a:latin typeface="Courier New"/>
                <a:cs typeface="Courier New"/>
              </a:rPr>
              <a:t>myapp</a:t>
            </a:r>
            <a:r>
              <a:rPr lang="en-US" sz="1200" spc="25" dirty="0" smtClean="0">
                <a:latin typeface="Courier New"/>
                <a:cs typeface="Courier New"/>
              </a:rPr>
              <a:t>/lib/myhiveudfs.jar;</a:t>
            </a:r>
            <a:endParaRPr lang="en-US" sz="1200" dirty="0" smtClean="0">
              <a:latin typeface="Courier New"/>
              <a:cs typeface="Courier New"/>
            </a:endParaRPr>
          </a:p>
          <a:p>
            <a:pPr marL="566420" marR="1602740" indent="-548640">
              <a:lnSpc>
                <a:spcPts val="1250"/>
              </a:lnSpc>
              <a:spcBef>
                <a:spcPts val="40"/>
              </a:spcBef>
            </a:pPr>
            <a:r>
              <a:rPr lang="en-US" sz="1200" b="1" spc="25" dirty="0" smtClean="0">
                <a:latin typeface="Courier New"/>
                <a:cs typeface="Courier New"/>
              </a:rPr>
              <a:t>CREATE TEMPORARY FUNCTION </a:t>
            </a:r>
            <a:r>
              <a:rPr lang="en-US" sz="1200" spc="25" dirty="0" err="1" smtClean="0">
                <a:latin typeface="Courier New"/>
                <a:cs typeface="Courier New"/>
              </a:rPr>
              <a:t>ComputeShipping</a:t>
            </a:r>
            <a:r>
              <a:rPr lang="en-US" sz="1200" spc="25" dirty="0" smtClean="0">
                <a:latin typeface="Courier New"/>
                <a:cs typeface="Courier New"/>
              </a:rPr>
              <a:t>  </a:t>
            </a:r>
            <a:r>
              <a:rPr lang="en-US" sz="1200" spc="20" dirty="0" smtClean="0">
                <a:latin typeface="Courier New"/>
                <a:cs typeface="Courier New"/>
              </a:rPr>
              <a:t>AS</a:t>
            </a:r>
            <a:r>
              <a:rPr lang="en-US" sz="1200" spc="25" dirty="0" smtClean="0">
                <a:latin typeface="Courier New"/>
                <a:cs typeface="Courier New"/>
              </a:rPr>
              <a:t> '</a:t>
            </a:r>
            <a:r>
              <a:rPr lang="en-US" sz="1200" spc="25" dirty="0" err="1" smtClean="0">
                <a:latin typeface="Courier New"/>
                <a:cs typeface="Courier New"/>
              </a:rPr>
              <a:t>hiveudfs.ComputeShipping</a:t>
            </a:r>
            <a:r>
              <a:rPr lang="en-US" sz="1200" spc="25" dirty="0" smtClean="0">
                <a:latin typeface="Courier New"/>
                <a:cs typeface="Courier New"/>
              </a:rPr>
              <a:t>';</a:t>
            </a:r>
            <a:endParaRPr lang="en-US" sz="1200" dirty="0" smtClean="0">
              <a:latin typeface="Courier New"/>
              <a:cs typeface="Courier New"/>
            </a:endParaRPr>
          </a:p>
          <a:p>
            <a:pPr marL="17780">
              <a:lnSpc>
                <a:spcPts val="1200"/>
              </a:lnSpc>
            </a:pPr>
            <a:r>
              <a:rPr lang="en-US" sz="1200" spc="25" dirty="0" smtClean="0">
                <a:latin typeface="Courier New"/>
                <a:cs typeface="Courier New"/>
              </a:rPr>
              <a:t>FROM orders SELECT address,</a:t>
            </a:r>
            <a:r>
              <a:rPr lang="en-US" sz="1200" spc="50" dirty="0" smtClean="0">
                <a:latin typeface="Courier New"/>
                <a:cs typeface="Courier New"/>
              </a:rPr>
              <a:t> </a:t>
            </a:r>
            <a:r>
              <a:rPr lang="en-US" sz="1200" spc="25" dirty="0" smtClean="0">
                <a:latin typeface="Courier New"/>
                <a:cs typeface="Courier New"/>
              </a:rPr>
              <a:t>description,</a:t>
            </a:r>
            <a:endParaRPr lang="en-US" sz="1200" dirty="0" smtClean="0">
              <a:latin typeface="Courier New"/>
              <a:cs typeface="Courier New"/>
            </a:endParaRPr>
          </a:p>
          <a:p>
            <a:pPr marL="17780">
              <a:lnSpc>
                <a:spcPts val="1255"/>
              </a:lnSpc>
            </a:pPr>
            <a:r>
              <a:rPr lang="en-US" sz="1200" b="1" spc="25" dirty="0" err="1" smtClean="0">
                <a:latin typeface="Courier New"/>
                <a:cs typeface="Courier New"/>
              </a:rPr>
              <a:t>ComputeShipping</a:t>
            </a:r>
            <a:r>
              <a:rPr lang="en-US" sz="1200" spc="25" dirty="0" smtClean="0">
                <a:latin typeface="Courier New"/>
                <a:cs typeface="Courier New"/>
              </a:rPr>
              <a:t>(zip,</a:t>
            </a:r>
            <a:r>
              <a:rPr lang="en-US" sz="1200" dirty="0" smtClean="0">
                <a:latin typeface="Courier New"/>
                <a:cs typeface="Courier New"/>
              </a:rPr>
              <a:t> </a:t>
            </a:r>
            <a:r>
              <a:rPr lang="en-US" sz="1200" spc="25" dirty="0" smtClean="0">
                <a:latin typeface="Courier New"/>
                <a:cs typeface="Courier New"/>
              </a:rPr>
              <a:t>weight);</a:t>
            </a:r>
            <a:endParaRPr lang="en-US" sz="1200" dirty="0" smtClean="0">
              <a:latin typeface="Courier New"/>
              <a:cs typeface="Courier New"/>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88</a:t>
            </a:fld>
            <a:endParaRPr lang="en-US" dirty="0"/>
          </a:p>
        </p:txBody>
      </p:sp>
    </p:spTree>
    <p:extLst>
      <p:ext uri="{BB962C8B-B14F-4D97-AF65-F5344CB8AC3E}">
        <p14:creationId xmlns:p14="http://schemas.microsoft.com/office/powerpoint/2010/main" val="390580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90</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7</a:t>
            </a:fld>
            <a:endParaRPr lang="en-US" dirty="0"/>
          </a:p>
        </p:txBody>
      </p:sp>
    </p:spTree>
    <p:extLst>
      <p:ext uri="{BB962C8B-B14F-4D97-AF65-F5344CB8AC3E}">
        <p14:creationId xmlns:p14="http://schemas.microsoft.com/office/powerpoint/2010/main" val="1522256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dirty="0"/>
          </a:p>
        </p:txBody>
      </p:sp>
    </p:spTree>
    <p:extLst>
      <p:ext uri="{BB962C8B-B14F-4D97-AF65-F5344CB8AC3E}">
        <p14:creationId xmlns:p14="http://schemas.microsoft.com/office/powerpoint/2010/main" val="179895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pPr>
            <a:r>
              <a:rPr lang="en-US" sz="1100" b="1" spc="-5" dirty="0" smtClean="0">
                <a:latin typeface="Calibri" pitchFamily="34" charset="0"/>
                <a:cs typeface="Calibri" pitchFamily="34" charset="0"/>
              </a:rPr>
              <a:t>Hive</a:t>
            </a:r>
            <a:r>
              <a:rPr lang="en-US" sz="1100" b="1" spc="-70" dirty="0" smtClean="0">
                <a:latin typeface="Calibri" pitchFamily="34" charset="0"/>
                <a:cs typeface="Calibri" pitchFamily="34" charset="0"/>
              </a:rPr>
              <a:t> </a:t>
            </a:r>
            <a:r>
              <a:rPr lang="en-US" sz="1100" b="1" spc="-5" dirty="0" smtClean="0">
                <a:latin typeface="Calibri" pitchFamily="34" charset="0"/>
                <a:cs typeface="Calibri" pitchFamily="34" charset="0"/>
              </a:rPr>
              <a:t>Architecture</a:t>
            </a:r>
            <a:endParaRPr lang="en-US" sz="1100" dirty="0" smtClean="0">
              <a:latin typeface="Calibri" pitchFamily="34" charset="0"/>
              <a:cs typeface="Calibri" pitchFamily="34" charset="0"/>
            </a:endParaRPr>
          </a:p>
          <a:p>
            <a:pPr marL="12700">
              <a:lnSpc>
                <a:spcPct val="100000"/>
              </a:lnSpc>
              <a:spcBef>
                <a:spcPts val="1255"/>
              </a:spcBef>
            </a:pPr>
            <a:r>
              <a:rPr lang="en-US" sz="1100" dirty="0" smtClean="0">
                <a:latin typeface="Calibri" pitchFamily="34" charset="0"/>
                <a:cs typeface="Calibri" pitchFamily="34" charset="0"/>
              </a:rPr>
              <a:t>Step 1: Issuing</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Commands</a:t>
            </a:r>
          </a:p>
          <a:p>
            <a:pPr>
              <a:lnSpc>
                <a:spcPct val="100000"/>
              </a:lnSpc>
              <a:spcBef>
                <a:spcPts val="15"/>
              </a:spcBef>
            </a:pPr>
            <a:endParaRPr lang="en-US" sz="1100" dirty="0" smtClean="0">
              <a:latin typeface="Calibri" pitchFamily="34" charset="0"/>
              <a:cs typeface="Calibri" pitchFamily="34" charset="0"/>
            </a:endParaRPr>
          </a:p>
          <a:p>
            <a:pPr marL="469900" marR="5080" indent="-228600">
              <a:lnSpc>
                <a:spcPct val="103299"/>
              </a:lnSpc>
              <a:buFont typeface="Symbol"/>
              <a:buChar char=""/>
              <a:tabLst>
                <a:tab pos="469265" algn="l"/>
                <a:tab pos="469900" algn="l"/>
              </a:tabLst>
            </a:pPr>
            <a:r>
              <a:rPr lang="en-US" sz="1100" dirty="0" smtClean="0">
                <a:latin typeface="Calibri" pitchFamily="34" charset="0"/>
                <a:cs typeface="Calibri" pitchFamily="34" charset="0"/>
              </a:rPr>
              <a:t>Using the Hive CLI, a Web interface, or a Hive JDBC/ODBC client, a Hive query</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is  submitted to the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HiveServer.</a:t>
            </a:r>
          </a:p>
          <a:p>
            <a:pPr>
              <a:lnSpc>
                <a:spcPct val="100000"/>
              </a:lnSpc>
              <a:spcBef>
                <a:spcPts val="15"/>
              </a:spcBef>
              <a:buFont typeface="Symbol"/>
              <a:buChar char=""/>
            </a:pPr>
            <a:endParaRPr lang="en-US" sz="1100" dirty="0" smtClean="0">
              <a:latin typeface="Calibri" pitchFamily="34" charset="0"/>
              <a:cs typeface="Calibri" pitchFamily="34" charset="0"/>
            </a:endParaRPr>
          </a:p>
          <a:p>
            <a:pPr marL="12700">
              <a:lnSpc>
                <a:spcPct val="100000"/>
              </a:lnSpc>
            </a:pPr>
            <a:r>
              <a:rPr lang="en-US" sz="1100" dirty="0" smtClean="0">
                <a:latin typeface="Calibri" pitchFamily="34" charset="0"/>
                <a:cs typeface="Calibri" pitchFamily="34" charset="0"/>
              </a:rPr>
              <a:t>Step 2: Hive Query</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Plan</a:t>
            </a:r>
          </a:p>
          <a:p>
            <a:pPr marL="12700" marR="424815" indent="228600">
              <a:lnSpc>
                <a:spcPct val="186700"/>
              </a:lnSpc>
              <a:spcBef>
                <a:spcPts val="20"/>
              </a:spcBef>
              <a:buFont typeface="Symbol"/>
              <a:buChar char=""/>
              <a:tabLst>
                <a:tab pos="469265" algn="l"/>
                <a:tab pos="469900" algn="l"/>
              </a:tabLst>
            </a:pPr>
            <a:r>
              <a:rPr lang="en-US" sz="1100" dirty="0" smtClean="0">
                <a:latin typeface="Calibri" pitchFamily="34" charset="0"/>
                <a:cs typeface="Calibri" pitchFamily="34" charset="0"/>
              </a:rPr>
              <a:t>The Hive query is compiled, optimized and planned as a MapReduce</a:t>
            </a:r>
            <a:r>
              <a:rPr lang="en-US" sz="1100" spc="-105" dirty="0" smtClean="0">
                <a:latin typeface="Calibri" pitchFamily="34" charset="0"/>
                <a:cs typeface="Calibri" pitchFamily="34" charset="0"/>
              </a:rPr>
              <a:t> </a:t>
            </a:r>
            <a:r>
              <a:rPr lang="en-US" sz="1100" dirty="0" smtClean="0">
                <a:latin typeface="Calibri" pitchFamily="34" charset="0"/>
                <a:cs typeface="Calibri" pitchFamily="34" charset="0"/>
              </a:rPr>
              <a:t>job.  Step 3: MapReduce Job</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Executes</a:t>
            </a:r>
          </a:p>
          <a:p>
            <a:pPr>
              <a:lnSpc>
                <a:spcPct val="100000"/>
              </a:lnSpc>
              <a:spcBef>
                <a:spcPts val="5"/>
              </a:spcBef>
              <a:buFont typeface="Symbol"/>
              <a:buChar char=""/>
            </a:pPr>
            <a:endParaRPr lang="en-US" sz="1100" dirty="0" smtClean="0">
              <a:latin typeface="Calibri" pitchFamily="34" charset="0"/>
              <a:cs typeface="Calibri" pitchFamily="34" charset="0"/>
            </a:endParaRPr>
          </a:p>
          <a:p>
            <a:pPr marL="469900" indent="-228600">
              <a:lnSpc>
                <a:spcPct val="100000"/>
              </a:lnSpc>
              <a:buFont typeface="Symbol"/>
              <a:buChar char=""/>
              <a:tabLst>
                <a:tab pos="469265" algn="l"/>
                <a:tab pos="469900" algn="l"/>
              </a:tabLst>
            </a:pPr>
            <a:r>
              <a:rPr lang="en-US" sz="1100" dirty="0" smtClean="0">
                <a:latin typeface="Calibri" pitchFamily="34" charset="0"/>
                <a:cs typeface="Calibri" pitchFamily="34" charset="0"/>
              </a:rPr>
              <a:t>The corresponding MapReduce job is executed on the Hadoop</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cluster.</a:t>
            </a:r>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dirty="0"/>
          </a:p>
        </p:txBody>
      </p:sp>
    </p:spTree>
    <p:extLst>
      <p:ext uri="{BB962C8B-B14F-4D97-AF65-F5344CB8AC3E}">
        <p14:creationId xmlns:p14="http://schemas.microsoft.com/office/powerpoint/2010/main" val="188389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One nice benefit of Hive is its ability to join data in a simple fashion. The </a:t>
            </a:r>
            <a:r>
              <a:rPr lang="en-US" sz="1200" kern="1200" dirty="0" smtClean="0">
                <a:solidFill>
                  <a:schemeClr val="tx1"/>
                </a:solidFill>
                <a:latin typeface="+mn-lt"/>
                <a:ea typeface="+mn-ea"/>
                <a:cs typeface="Courier New"/>
              </a:rPr>
              <a:t>JOIN  </a:t>
            </a:r>
            <a:r>
              <a:rPr lang="en-US" sz="1200" kern="1200" dirty="0" smtClean="0">
                <a:solidFill>
                  <a:schemeClr val="tx1"/>
                </a:solidFill>
                <a:latin typeface="+mn-lt"/>
                <a:ea typeface="+mn-ea"/>
                <a:cs typeface="Calibri"/>
              </a:rPr>
              <a:t>command in HiveQL is similar to its SQL counterpart. For example, the</a:t>
            </a:r>
            <a:r>
              <a:rPr lang="en-US" sz="1200" kern="1200" spc="-10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following  statement performs an inner join </a:t>
            </a:r>
            <a:r>
              <a:rPr lang="en-US" sz="1200" kern="1200" spc="-5" dirty="0" smtClean="0">
                <a:solidFill>
                  <a:schemeClr val="tx1"/>
                </a:solidFill>
                <a:latin typeface="+mn-lt"/>
                <a:ea typeface="+mn-ea"/>
                <a:cs typeface="Calibri"/>
              </a:rPr>
              <a:t>on </a:t>
            </a:r>
            <a:r>
              <a:rPr lang="en-US" sz="1200" kern="1200" dirty="0" smtClean="0">
                <a:solidFill>
                  <a:schemeClr val="tx1"/>
                </a:solidFill>
                <a:latin typeface="+mn-lt"/>
                <a:ea typeface="+mn-ea"/>
                <a:cs typeface="Calibri"/>
              </a:rPr>
              <a:t>two</a:t>
            </a:r>
            <a:r>
              <a:rPr lang="en-US" sz="1200" kern="1200" spc="-9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tables:</a:t>
            </a:r>
          </a:p>
          <a:p>
            <a:endParaRPr lang="en-US" sz="1200" kern="1200" dirty="0" smtClean="0">
              <a:solidFill>
                <a:schemeClr val="tx1"/>
              </a:solidFill>
              <a:latin typeface="+mn-lt"/>
              <a:ea typeface="+mn-ea"/>
              <a:cs typeface="+mn-cs"/>
            </a:endParaRPr>
          </a:p>
          <a:p>
            <a:pPr marL="17780">
              <a:lnSpc>
                <a:spcPts val="1090"/>
              </a:lnSpc>
            </a:pPr>
            <a:r>
              <a:rPr lang="en-US" sz="1200" kern="1200" spc="25" dirty="0" smtClean="0">
                <a:solidFill>
                  <a:schemeClr val="tx1"/>
                </a:solidFill>
                <a:latin typeface="+mn-lt"/>
                <a:ea typeface="+mn-ea"/>
                <a:cs typeface="Courier New"/>
              </a:rPr>
              <a:t>SELECT customers.*, orders.* FROM customers JOIN orders</a:t>
            </a:r>
            <a:r>
              <a:rPr lang="en-US" sz="1200" kern="1200" spc="110" dirty="0" smtClean="0">
                <a:solidFill>
                  <a:schemeClr val="tx1"/>
                </a:solidFill>
                <a:latin typeface="+mn-lt"/>
                <a:ea typeface="+mn-ea"/>
                <a:cs typeface="Courier New"/>
              </a:rPr>
              <a:t> </a:t>
            </a:r>
            <a:r>
              <a:rPr lang="en-US" sz="1200" kern="1200" spc="25" dirty="0" smtClean="0">
                <a:solidFill>
                  <a:schemeClr val="tx1"/>
                </a:solidFill>
                <a:latin typeface="+mn-lt"/>
                <a:ea typeface="+mn-ea"/>
                <a:cs typeface="Courier New"/>
              </a:rPr>
              <a:t>ON</a:t>
            </a:r>
            <a:endParaRPr lang="en-US" sz="1200" kern="1200" dirty="0" smtClean="0">
              <a:solidFill>
                <a:schemeClr val="tx1"/>
              </a:solidFill>
              <a:latin typeface="+mn-lt"/>
              <a:ea typeface="+mn-ea"/>
              <a:cs typeface="Courier New"/>
            </a:endParaRPr>
          </a:p>
          <a:p>
            <a:pPr marL="17780">
              <a:lnSpc>
                <a:spcPts val="1255"/>
              </a:lnSpc>
            </a:pPr>
            <a:r>
              <a:rPr lang="en-US" sz="1200" kern="1200" spc="25" dirty="0" smtClean="0">
                <a:solidFill>
                  <a:schemeClr val="tx1"/>
                </a:solidFill>
                <a:latin typeface="+mn-lt"/>
                <a:ea typeface="+mn-ea"/>
                <a:cs typeface="Courier New"/>
              </a:rPr>
              <a:t>(</a:t>
            </a:r>
            <a:r>
              <a:rPr lang="en-US" sz="1200" kern="1200" spc="25" dirty="0" err="1" smtClean="0">
                <a:solidFill>
                  <a:schemeClr val="tx1"/>
                </a:solidFill>
                <a:latin typeface="+mn-lt"/>
                <a:ea typeface="+mn-ea"/>
                <a:cs typeface="Courier New"/>
              </a:rPr>
              <a:t>customers.customerID</a:t>
            </a:r>
            <a:r>
              <a:rPr lang="en-US" sz="1200" kern="1200" spc="25" dirty="0" smtClean="0">
                <a:solidFill>
                  <a:schemeClr val="tx1"/>
                </a:solidFill>
                <a:latin typeface="+mn-lt"/>
                <a:ea typeface="+mn-ea"/>
                <a:cs typeface="Courier New"/>
              </a:rPr>
              <a:t> </a:t>
            </a:r>
            <a:r>
              <a:rPr lang="en-US" sz="1200" kern="1200" spc="15" dirty="0" smtClean="0">
                <a:solidFill>
                  <a:schemeClr val="tx1"/>
                </a:solidFill>
                <a:latin typeface="+mn-lt"/>
                <a:ea typeface="+mn-ea"/>
                <a:cs typeface="Courier New"/>
              </a:rPr>
              <a:t>=</a:t>
            </a:r>
            <a:r>
              <a:rPr lang="en-US" sz="1200" kern="1200" spc="65" dirty="0" smtClean="0">
                <a:solidFill>
                  <a:schemeClr val="tx1"/>
                </a:solidFill>
                <a:latin typeface="+mn-lt"/>
                <a:ea typeface="+mn-ea"/>
                <a:cs typeface="Courier New"/>
              </a:rPr>
              <a:t> </a:t>
            </a:r>
            <a:r>
              <a:rPr lang="en-US" sz="1200" kern="1200" spc="25" dirty="0" err="1" smtClean="0">
                <a:solidFill>
                  <a:schemeClr val="tx1"/>
                </a:solidFill>
                <a:latin typeface="+mn-lt"/>
                <a:ea typeface="+mn-ea"/>
                <a:cs typeface="Courier New"/>
              </a:rPr>
              <a:t>orders.customerID</a:t>
            </a:r>
            <a:r>
              <a:rPr lang="en-US" sz="1200" kern="1200" spc="25" dirty="0" smtClean="0">
                <a:solidFill>
                  <a:schemeClr val="tx1"/>
                </a:solidFill>
                <a:latin typeface="+mn-lt"/>
                <a:ea typeface="+mn-ea"/>
                <a:cs typeface="Courier New"/>
              </a:rPr>
              <a:t>);</a:t>
            </a:r>
            <a:endParaRPr lang="en-US" sz="1200" kern="1200" dirty="0" smtClean="0">
              <a:solidFill>
                <a:schemeClr val="tx1"/>
              </a:solidFill>
              <a:latin typeface="+mn-lt"/>
              <a:ea typeface="+mn-ea"/>
              <a:cs typeface="Courier New"/>
            </a:endParaRPr>
          </a:p>
          <a:p>
            <a:endParaRPr lang="en-US" sz="1200" kern="1200" dirty="0" smtClean="0">
              <a:solidFill>
                <a:schemeClr val="tx1"/>
              </a:solidFill>
              <a:latin typeface="+mn-lt"/>
              <a:ea typeface="+mn-ea"/>
              <a:cs typeface="+mn-cs"/>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To perform an outer join, use the </a:t>
            </a:r>
            <a:r>
              <a:rPr lang="en-US" sz="1200" kern="1200" dirty="0" smtClean="0">
                <a:solidFill>
                  <a:schemeClr val="tx1"/>
                </a:solidFill>
                <a:latin typeface="+mn-lt"/>
                <a:ea typeface="+mn-ea"/>
                <a:cs typeface="Courier New"/>
              </a:rPr>
              <a:t>OUTER</a:t>
            </a:r>
            <a:r>
              <a:rPr lang="en-US" sz="1200" kern="1200" spc="-555" dirty="0" smtClean="0">
                <a:solidFill>
                  <a:schemeClr val="tx1"/>
                </a:solidFill>
                <a:latin typeface="+mn-lt"/>
                <a:ea typeface="+mn-ea"/>
                <a:cs typeface="Courier New"/>
              </a:rPr>
              <a:t> </a:t>
            </a:r>
            <a:r>
              <a:rPr lang="en-US" sz="1200" kern="1200" dirty="0" smtClean="0">
                <a:solidFill>
                  <a:schemeClr val="tx1"/>
                </a:solidFill>
                <a:latin typeface="+mn-lt"/>
                <a:ea typeface="+mn-ea"/>
                <a:cs typeface="Calibri"/>
              </a:rPr>
              <a:t>keyword:</a:t>
            </a:r>
          </a:p>
          <a:p>
            <a:endParaRPr lang="en-US" sz="1200" kern="1200" dirty="0" smtClean="0">
              <a:solidFill>
                <a:schemeClr val="tx1"/>
              </a:solidFill>
              <a:latin typeface="+mn-lt"/>
              <a:ea typeface="+mn-ea"/>
              <a:cs typeface="+mn-cs"/>
            </a:endParaRPr>
          </a:p>
          <a:p>
            <a:pPr marL="17780">
              <a:lnSpc>
                <a:spcPts val="1090"/>
              </a:lnSpc>
            </a:pPr>
            <a:r>
              <a:rPr lang="en-US" sz="1200" kern="1200" spc="25" dirty="0" smtClean="0">
                <a:solidFill>
                  <a:schemeClr val="tx1"/>
                </a:solidFill>
                <a:latin typeface="+mn-lt"/>
                <a:ea typeface="+mn-ea"/>
                <a:cs typeface="Courier New"/>
              </a:rPr>
              <a:t>SELECT customers.*, orders.* FROM customers LEFT OUTER</a:t>
            </a:r>
            <a:r>
              <a:rPr lang="en-US" sz="1200" kern="1200" spc="110" dirty="0" smtClean="0">
                <a:solidFill>
                  <a:schemeClr val="tx1"/>
                </a:solidFill>
                <a:latin typeface="+mn-lt"/>
                <a:ea typeface="+mn-ea"/>
                <a:cs typeface="Courier New"/>
              </a:rPr>
              <a:t> </a:t>
            </a:r>
            <a:r>
              <a:rPr lang="en-US" sz="1200" kern="1200" spc="25" dirty="0" smtClean="0">
                <a:solidFill>
                  <a:schemeClr val="tx1"/>
                </a:solidFill>
                <a:latin typeface="+mn-lt"/>
                <a:ea typeface="+mn-ea"/>
                <a:cs typeface="Courier New"/>
              </a:rPr>
              <a:t>JOIN</a:t>
            </a:r>
            <a:endParaRPr lang="en-US" sz="1200" kern="1200" dirty="0" smtClean="0">
              <a:solidFill>
                <a:schemeClr val="tx1"/>
              </a:solidFill>
              <a:latin typeface="+mn-lt"/>
              <a:ea typeface="+mn-ea"/>
              <a:cs typeface="Courier New"/>
            </a:endParaRPr>
          </a:p>
          <a:p>
            <a:pPr marL="17780">
              <a:lnSpc>
                <a:spcPts val="1255"/>
              </a:lnSpc>
            </a:pPr>
            <a:r>
              <a:rPr lang="en-US" sz="1200" kern="1200" spc="25" dirty="0" smtClean="0">
                <a:solidFill>
                  <a:schemeClr val="tx1"/>
                </a:solidFill>
                <a:latin typeface="+mn-lt"/>
                <a:ea typeface="+mn-ea"/>
                <a:cs typeface="Courier New"/>
              </a:rPr>
              <a:t>orders </a:t>
            </a:r>
            <a:r>
              <a:rPr lang="en-US" sz="1200" kern="1200" spc="20" dirty="0" smtClean="0">
                <a:solidFill>
                  <a:schemeClr val="tx1"/>
                </a:solidFill>
                <a:latin typeface="+mn-lt"/>
                <a:ea typeface="+mn-ea"/>
                <a:cs typeface="Courier New"/>
              </a:rPr>
              <a:t>ON </a:t>
            </a:r>
            <a:r>
              <a:rPr lang="en-US" sz="1200" kern="1200" spc="25" dirty="0" smtClean="0">
                <a:solidFill>
                  <a:schemeClr val="tx1"/>
                </a:solidFill>
                <a:latin typeface="+mn-lt"/>
                <a:ea typeface="+mn-ea"/>
                <a:cs typeface="Courier New"/>
              </a:rPr>
              <a:t>(</a:t>
            </a:r>
            <a:r>
              <a:rPr lang="en-US" sz="1200" kern="1200" spc="25" dirty="0" err="1" smtClean="0">
                <a:solidFill>
                  <a:schemeClr val="tx1"/>
                </a:solidFill>
                <a:latin typeface="+mn-lt"/>
                <a:ea typeface="+mn-ea"/>
                <a:cs typeface="Courier New"/>
              </a:rPr>
              <a:t>customers.customerID</a:t>
            </a:r>
            <a:r>
              <a:rPr lang="en-US" sz="1200" kern="1200" spc="25" dirty="0" smtClean="0">
                <a:solidFill>
                  <a:schemeClr val="tx1"/>
                </a:solidFill>
                <a:latin typeface="+mn-lt"/>
                <a:ea typeface="+mn-ea"/>
                <a:cs typeface="Courier New"/>
              </a:rPr>
              <a:t> </a:t>
            </a:r>
            <a:r>
              <a:rPr lang="en-US" sz="1200" kern="1200" spc="15" dirty="0" smtClean="0">
                <a:solidFill>
                  <a:schemeClr val="tx1"/>
                </a:solidFill>
                <a:latin typeface="+mn-lt"/>
                <a:ea typeface="+mn-ea"/>
                <a:cs typeface="Courier New"/>
              </a:rPr>
              <a:t>=</a:t>
            </a:r>
            <a:r>
              <a:rPr lang="en-US" sz="1200" kern="1200" spc="114" dirty="0" smtClean="0">
                <a:solidFill>
                  <a:schemeClr val="tx1"/>
                </a:solidFill>
                <a:latin typeface="+mn-lt"/>
                <a:ea typeface="+mn-ea"/>
                <a:cs typeface="Courier New"/>
              </a:rPr>
              <a:t> </a:t>
            </a:r>
            <a:r>
              <a:rPr lang="en-US" sz="1200" kern="1200" spc="25" dirty="0" err="1" smtClean="0">
                <a:solidFill>
                  <a:schemeClr val="tx1"/>
                </a:solidFill>
                <a:latin typeface="+mn-lt"/>
                <a:ea typeface="+mn-ea"/>
                <a:cs typeface="Courier New"/>
              </a:rPr>
              <a:t>orders.customerID</a:t>
            </a:r>
            <a:r>
              <a:rPr lang="en-US" sz="1200" kern="1200" spc="25" dirty="0" smtClean="0">
                <a:solidFill>
                  <a:schemeClr val="tx1"/>
                </a:solidFill>
                <a:latin typeface="+mn-lt"/>
                <a:ea typeface="+mn-ea"/>
                <a:cs typeface="Courier New"/>
              </a:rPr>
              <a:t>);</a:t>
            </a:r>
            <a:endParaRPr lang="en-US" sz="1200" kern="1200" dirty="0" smtClean="0">
              <a:solidFill>
                <a:schemeClr val="tx1"/>
              </a:solidFill>
              <a:latin typeface="+mn-lt"/>
              <a:ea typeface="+mn-ea"/>
              <a:cs typeface="Courier New"/>
            </a:endParaRPr>
          </a:p>
          <a:p>
            <a:endParaRPr lang="en-US" sz="1200" kern="1200" dirty="0" smtClean="0">
              <a:solidFill>
                <a:schemeClr val="tx1"/>
              </a:solidFill>
              <a:latin typeface="+mn-lt"/>
              <a:ea typeface="+mn-ea"/>
              <a:cs typeface="+mn-cs"/>
            </a:endParaRPr>
          </a:p>
          <a:p>
            <a:pPr marL="0" marR="0" indent="0" algn="l" defTabSz="914342"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Calibri"/>
              </a:rPr>
              <a:t>In the </a:t>
            </a:r>
            <a:r>
              <a:rPr lang="en-US" sz="1200" kern="1200" dirty="0" smtClean="0">
                <a:solidFill>
                  <a:schemeClr val="tx1"/>
                </a:solidFill>
                <a:latin typeface="+mn-lt"/>
                <a:ea typeface="+mn-ea"/>
                <a:cs typeface="Courier New"/>
              </a:rPr>
              <a:t>SELECT</a:t>
            </a:r>
            <a:r>
              <a:rPr lang="en-US" sz="1200" kern="1200" spc="-555" dirty="0" smtClean="0">
                <a:solidFill>
                  <a:schemeClr val="tx1"/>
                </a:solidFill>
                <a:latin typeface="+mn-lt"/>
                <a:ea typeface="+mn-ea"/>
                <a:cs typeface="Courier New"/>
              </a:rPr>
              <a:t> </a:t>
            </a:r>
            <a:r>
              <a:rPr lang="en-US" sz="1200" kern="1200" dirty="0" smtClean="0">
                <a:solidFill>
                  <a:schemeClr val="tx1"/>
                </a:solidFill>
                <a:latin typeface="+mn-lt"/>
                <a:ea typeface="+mn-ea"/>
                <a:cs typeface="Calibri"/>
              </a:rPr>
              <a:t>above, a row will be returned for every customer, even those without  any</a:t>
            </a:r>
            <a:r>
              <a:rPr lang="en-US" sz="1200" kern="1200" spc="-100" dirty="0" smtClean="0">
                <a:solidFill>
                  <a:schemeClr val="tx1"/>
                </a:solidFill>
                <a:latin typeface="+mn-lt"/>
                <a:ea typeface="+mn-ea"/>
                <a:cs typeface="Calibri"/>
              </a:rPr>
              <a:t> </a:t>
            </a:r>
            <a:r>
              <a:rPr lang="en-US" sz="1200" kern="1200" dirty="0" smtClean="0">
                <a:solidFill>
                  <a:schemeClr val="tx1"/>
                </a:solidFill>
                <a:latin typeface="+mn-lt"/>
                <a:ea typeface="+mn-ea"/>
                <a:cs typeface="Calibri"/>
              </a:rPr>
              <a:t>orders.</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14</a:t>
            </a:fld>
            <a:endParaRPr lang="en-US" dirty="0"/>
          </a:p>
        </p:txBody>
      </p:sp>
    </p:spTree>
    <p:extLst>
      <p:ext uri="{BB962C8B-B14F-4D97-AF65-F5344CB8AC3E}">
        <p14:creationId xmlns:p14="http://schemas.microsoft.com/office/powerpoint/2010/main" val="198431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2700">
              <a:lnSpc>
                <a:spcPct val="100000"/>
              </a:lnSpc>
            </a:pPr>
            <a:r>
              <a:rPr lang="en-US" sz="1100" b="1" spc="-5" dirty="0" smtClean="0">
                <a:latin typeface="Calibri" pitchFamily="34" charset="0"/>
                <a:cs typeface="Calibri" pitchFamily="34" charset="0"/>
              </a:rPr>
              <a:t>Submitting Hive</a:t>
            </a:r>
            <a:r>
              <a:rPr lang="en-US" sz="1100" b="1" spc="-55" dirty="0" smtClean="0">
                <a:latin typeface="Calibri" pitchFamily="34" charset="0"/>
                <a:cs typeface="Calibri" pitchFamily="34" charset="0"/>
              </a:rPr>
              <a:t> </a:t>
            </a:r>
            <a:r>
              <a:rPr lang="en-US" sz="1100" b="1" spc="-5" dirty="0" smtClean="0">
                <a:latin typeface="Calibri" pitchFamily="34" charset="0"/>
                <a:cs typeface="Calibri" pitchFamily="34" charset="0"/>
              </a:rPr>
              <a:t>Queries</a:t>
            </a:r>
            <a:endParaRPr lang="en-US" sz="1100" dirty="0" smtClean="0">
              <a:latin typeface="Calibri" pitchFamily="34" charset="0"/>
              <a:cs typeface="Calibri" pitchFamily="34" charset="0"/>
            </a:endParaRPr>
          </a:p>
          <a:p>
            <a:pPr marL="12700" marR="125730">
              <a:lnSpc>
                <a:spcPct val="101699"/>
              </a:lnSpc>
              <a:spcBef>
                <a:spcPts val="1230"/>
              </a:spcBef>
            </a:pPr>
            <a:r>
              <a:rPr lang="en-US" sz="1100" dirty="0" smtClean="0">
                <a:latin typeface="Calibri" pitchFamily="34" charset="0"/>
                <a:cs typeface="Calibri" pitchFamily="34" charset="0"/>
              </a:rPr>
              <a:t>Hive queries are written using the </a:t>
            </a:r>
            <a:r>
              <a:rPr lang="en-US" sz="1100" b="1" i="1" dirty="0" smtClean="0">
                <a:latin typeface="Calibri" pitchFamily="34" charset="0"/>
                <a:cs typeface="Calibri" pitchFamily="34" charset="0"/>
              </a:rPr>
              <a:t>HiveQL </a:t>
            </a:r>
            <a:r>
              <a:rPr lang="en-US" sz="1100" dirty="0" smtClean="0">
                <a:latin typeface="Calibri" pitchFamily="34" charset="0"/>
                <a:cs typeface="Calibri" pitchFamily="34" charset="0"/>
              </a:rPr>
              <a:t>language, a </a:t>
            </a:r>
            <a:r>
              <a:rPr lang="en-US" sz="1100" spc="-75" dirty="0" smtClean="0">
                <a:latin typeface="Calibri" pitchFamily="34" charset="0"/>
                <a:cs typeface="Calibri" pitchFamily="34" charset="0"/>
              </a:rPr>
              <a:t>SQL-­‐like </a:t>
            </a:r>
            <a:r>
              <a:rPr lang="en-US" sz="1100" dirty="0" smtClean="0">
                <a:latin typeface="Calibri" pitchFamily="34" charset="0"/>
                <a:cs typeface="Calibri" pitchFamily="34" charset="0"/>
              </a:rPr>
              <a:t>scripting language</a:t>
            </a:r>
            <a:r>
              <a:rPr lang="en-US" sz="1100" spc="-25" dirty="0" smtClean="0">
                <a:latin typeface="Calibri" pitchFamily="34" charset="0"/>
                <a:cs typeface="Calibri" pitchFamily="34" charset="0"/>
              </a:rPr>
              <a:t> </a:t>
            </a:r>
            <a:r>
              <a:rPr lang="en-US" sz="1100" dirty="0" smtClean="0">
                <a:latin typeface="Calibri" pitchFamily="34" charset="0"/>
                <a:cs typeface="Calibri" pitchFamily="34" charset="0"/>
              </a:rPr>
              <a:t>that  simplifies the creation of MapReduce jobs. With HiveQL, data analysts can focus on  answering questions about the data, and let the Hive framework convert the HiveQL  into a MapReduce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job.</a:t>
            </a:r>
          </a:p>
          <a:p>
            <a:pPr>
              <a:lnSpc>
                <a:spcPct val="100000"/>
              </a:lnSpc>
              <a:spcBef>
                <a:spcPts val="40"/>
              </a:spcBef>
            </a:pPr>
            <a:endParaRPr lang="en-US" sz="1100" dirty="0" smtClean="0">
              <a:latin typeface="Calibri" pitchFamily="34" charset="0"/>
              <a:cs typeface="Calibri" pitchFamily="34" charset="0"/>
            </a:endParaRPr>
          </a:p>
          <a:p>
            <a:pPr marL="12700">
              <a:lnSpc>
                <a:spcPct val="100000"/>
              </a:lnSpc>
            </a:pPr>
            <a:r>
              <a:rPr lang="en-US" sz="1100" dirty="0" smtClean="0">
                <a:latin typeface="Calibri" pitchFamily="34" charset="0"/>
                <a:cs typeface="Calibri" pitchFamily="34" charset="0"/>
              </a:rPr>
              <a:t>You have two options for executing HiveQL</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commands:</a:t>
            </a:r>
          </a:p>
          <a:p>
            <a:pPr>
              <a:lnSpc>
                <a:spcPct val="100000"/>
              </a:lnSpc>
              <a:spcBef>
                <a:spcPts val="40"/>
              </a:spcBef>
            </a:pPr>
            <a:endParaRPr lang="en-US" sz="1100" dirty="0" smtClean="0">
              <a:latin typeface="Calibri" pitchFamily="34" charset="0"/>
              <a:cs typeface="Calibri" pitchFamily="34" charset="0"/>
            </a:endParaRPr>
          </a:p>
          <a:p>
            <a:pPr marL="469900" marR="5080" indent="-228600">
              <a:lnSpc>
                <a:spcPct val="101699"/>
              </a:lnSpc>
              <a:buFont typeface="Symbol"/>
              <a:buChar char=""/>
              <a:tabLst>
                <a:tab pos="469265" algn="l"/>
                <a:tab pos="469900" algn="l"/>
              </a:tabLst>
            </a:pPr>
            <a:r>
              <a:rPr lang="en-US" sz="1100" b="1" dirty="0" smtClean="0">
                <a:latin typeface="Calibri" pitchFamily="34" charset="0"/>
                <a:cs typeface="Calibri" pitchFamily="34" charset="0"/>
              </a:rPr>
              <a:t>Hive </a:t>
            </a:r>
            <a:r>
              <a:rPr lang="en-US" sz="1100" b="1" spc="-5" dirty="0" smtClean="0">
                <a:latin typeface="Calibri" pitchFamily="34" charset="0"/>
                <a:cs typeface="Calibri" pitchFamily="34" charset="0"/>
              </a:rPr>
              <a:t>CLI</a:t>
            </a:r>
            <a:r>
              <a:rPr lang="en-US" sz="1100" spc="-5" dirty="0" smtClean="0">
                <a:latin typeface="Calibri" pitchFamily="34" charset="0"/>
                <a:cs typeface="Calibri" pitchFamily="34" charset="0"/>
              </a:rPr>
              <a:t>: </a:t>
            </a:r>
            <a:r>
              <a:rPr lang="en-US" sz="1100" dirty="0" smtClean="0">
                <a:latin typeface="Calibri" pitchFamily="34" charset="0"/>
                <a:cs typeface="Calibri" pitchFamily="34" charset="0"/>
              </a:rPr>
              <a:t>The Hive command line interface allows you to enter commands  directly in to the Hive shell, or </a:t>
            </a:r>
            <a:r>
              <a:rPr lang="en-US" sz="1100" spc="-5" dirty="0" smtClean="0">
                <a:latin typeface="Calibri" pitchFamily="34" charset="0"/>
                <a:cs typeface="Calibri" pitchFamily="34" charset="0"/>
              </a:rPr>
              <a:t>write </a:t>
            </a:r>
            <a:r>
              <a:rPr lang="en-US" sz="1100" dirty="0" smtClean="0">
                <a:latin typeface="Calibri" pitchFamily="34" charset="0"/>
                <a:cs typeface="Calibri" pitchFamily="34" charset="0"/>
              </a:rPr>
              <a:t>the commands in a text file and execute</a:t>
            </a:r>
            <a:r>
              <a:rPr lang="en-US" sz="1100" spc="-80" dirty="0" smtClean="0">
                <a:latin typeface="Calibri" pitchFamily="34" charset="0"/>
                <a:cs typeface="Calibri" pitchFamily="34" charset="0"/>
              </a:rPr>
              <a:t> </a:t>
            </a:r>
            <a:r>
              <a:rPr lang="en-US" sz="1100" dirty="0" smtClean="0">
                <a:latin typeface="Calibri" pitchFamily="34" charset="0"/>
                <a:cs typeface="Calibri" pitchFamily="34" charset="0"/>
              </a:rPr>
              <a:t>the  file.</a:t>
            </a:r>
          </a:p>
          <a:p>
            <a:pPr>
              <a:lnSpc>
                <a:spcPct val="100000"/>
              </a:lnSpc>
              <a:spcBef>
                <a:spcPts val="25"/>
              </a:spcBef>
              <a:buFont typeface="Symbol"/>
              <a:buChar char=""/>
            </a:pPr>
            <a:endParaRPr lang="en-US" sz="1100" dirty="0" smtClean="0">
              <a:latin typeface="Calibri" pitchFamily="34" charset="0"/>
              <a:cs typeface="Calibri" pitchFamily="34" charset="0"/>
            </a:endParaRPr>
          </a:p>
          <a:p>
            <a:pPr marL="469900" marR="20320" indent="-228600">
              <a:lnSpc>
                <a:spcPct val="102499"/>
              </a:lnSpc>
              <a:buFont typeface="Symbol"/>
              <a:buChar char=""/>
              <a:tabLst>
                <a:tab pos="469265" algn="l"/>
                <a:tab pos="469900" algn="l"/>
              </a:tabLst>
            </a:pPr>
            <a:r>
              <a:rPr lang="en-US" sz="1100" b="1" spc="-5" dirty="0" smtClean="0">
                <a:latin typeface="Calibri" pitchFamily="34" charset="0"/>
                <a:cs typeface="Calibri" pitchFamily="34" charset="0"/>
              </a:rPr>
              <a:t>Beeline: </a:t>
            </a:r>
            <a:r>
              <a:rPr lang="en-US" sz="1100" dirty="0" smtClean="0">
                <a:latin typeface="Calibri" pitchFamily="34" charset="0"/>
                <a:cs typeface="Calibri" pitchFamily="34" charset="0"/>
              </a:rPr>
              <a:t>a new JDBC client that works with HiveServer2. The </a:t>
            </a:r>
            <a:r>
              <a:rPr lang="en-US" sz="1100" spc="-5" dirty="0" smtClean="0">
                <a:latin typeface="Calibri" pitchFamily="34" charset="0"/>
                <a:cs typeface="Calibri" pitchFamily="34" charset="0"/>
              </a:rPr>
              <a:t>Beeline </a:t>
            </a:r>
            <a:r>
              <a:rPr lang="en-US" sz="1100" dirty="0" smtClean="0">
                <a:latin typeface="Calibri" pitchFamily="34" charset="0"/>
                <a:cs typeface="Calibri" pitchFamily="34" charset="0"/>
              </a:rPr>
              <a:t>shell </a:t>
            </a:r>
            <a:r>
              <a:rPr lang="en-US" sz="1100" spc="-5" dirty="0" smtClean="0">
                <a:latin typeface="Calibri" pitchFamily="34" charset="0"/>
                <a:cs typeface="Calibri" pitchFamily="34" charset="0"/>
              </a:rPr>
              <a:t>works  </a:t>
            </a:r>
            <a:r>
              <a:rPr lang="en-US" sz="1100" dirty="0" smtClean="0">
                <a:latin typeface="Calibri" pitchFamily="34" charset="0"/>
                <a:cs typeface="Calibri" pitchFamily="34" charset="0"/>
              </a:rPr>
              <a:t>in embedded mode (just like the Hive CLI) and also remote mode, where you  connect to a HiveServer2 process using</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Thrift.</a:t>
            </a:r>
          </a:p>
          <a:p>
            <a:pPr marL="241300" marR="20320" indent="0" algn="l" defTabSz="914342" rtl="0" eaLnBrk="1" fontAlgn="auto" latinLnBrk="0" hangingPunct="1">
              <a:lnSpc>
                <a:spcPct val="102499"/>
              </a:lnSpc>
              <a:spcBef>
                <a:spcPts val="0"/>
              </a:spcBef>
              <a:spcAft>
                <a:spcPts val="0"/>
              </a:spcAft>
              <a:buClrTx/>
              <a:buSzTx/>
              <a:buFont typeface="Symbol"/>
              <a:buNone/>
              <a:tabLst>
                <a:tab pos="469265" algn="l"/>
                <a:tab pos="469900" algn="l"/>
              </a:tabLst>
              <a:defRPr/>
            </a:pPr>
            <a:endParaRPr lang="en-US" sz="1100" dirty="0" smtClean="0">
              <a:latin typeface="Calibri" pitchFamily="34" charset="0"/>
              <a:cs typeface="Calibri" pitchFamily="34" charset="0"/>
            </a:endParaRPr>
          </a:p>
          <a:p>
            <a:pPr marL="241300" marR="20320" indent="0" algn="l" defTabSz="914342" rtl="0" eaLnBrk="1" fontAlgn="auto" latinLnBrk="0" hangingPunct="1">
              <a:lnSpc>
                <a:spcPct val="102499"/>
              </a:lnSpc>
              <a:spcBef>
                <a:spcPts val="0"/>
              </a:spcBef>
              <a:spcAft>
                <a:spcPts val="0"/>
              </a:spcAft>
              <a:buClrTx/>
              <a:buSzTx/>
              <a:buFont typeface="Symbol"/>
              <a:buNone/>
              <a:tabLst>
                <a:tab pos="469265" algn="l"/>
                <a:tab pos="469900" algn="l"/>
              </a:tabLst>
              <a:defRPr/>
            </a:pPr>
            <a:r>
              <a:rPr lang="en-US" sz="1100" dirty="0" smtClean="0">
                <a:latin typeface="Calibri" pitchFamily="34" charset="0"/>
                <a:cs typeface="Calibri" pitchFamily="34" charset="0"/>
              </a:rPr>
              <a:t>The Hive CLI shell is started using the </a:t>
            </a:r>
            <a:r>
              <a:rPr lang="en-US" sz="1100" b="1" dirty="0" smtClean="0">
                <a:latin typeface="Calibri" pitchFamily="34" charset="0"/>
                <a:cs typeface="Calibri" pitchFamily="34" charset="0"/>
              </a:rPr>
              <a:t>hive</a:t>
            </a:r>
            <a:r>
              <a:rPr lang="en-US" sz="1100" b="1" spc="-110" dirty="0" smtClean="0">
                <a:latin typeface="Calibri" pitchFamily="34" charset="0"/>
                <a:cs typeface="Calibri" pitchFamily="34" charset="0"/>
              </a:rPr>
              <a:t> </a:t>
            </a:r>
            <a:r>
              <a:rPr lang="en-US" sz="1100" dirty="0" smtClean="0">
                <a:latin typeface="Calibri" pitchFamily="34" charset="0"/>
                <a:cs typeface="Calibri" pitchFamily="34" charset="0"/>
              </a:rPr>
              <a:t>executable:</a:t>
            </a:r>
          </a:p>
          <a:p>
            <a:pPr marL="474951" lvl="1">
              <a:lnSpc>
                <a:spcPts val="1090"/>
              </a:lnSpc>
            </a:pPr>
            <a:r>
              <a:rPr lang="en-US" sz="1100" spc="15" dirty="0" smtClean="0">
                <a:latin typeface="Calibri" pitchFamily="34" charset="0"/>
                <a:cs typeface="Calibri" pitchFamily="34" charset="0"/>
              </a:rPr>
              <a:t>$ </a:t>
            </a:r>
            <a:r>
              <a:rPr lang="en-US" sz="1100" spc="25" dirty="0" smtClean="0">
                <a:latin typeface="Calibri" pitchFamily="34" charset="0"/>
                <a:cs typeface="Calibri" pitchFamily="34" charset="0"/>
              </a:rPr>
              <a:t>hive </a:t>
            </a:r>
            <a:r>
              <a:rPr lang="en-US" sz="1100" spc="20" dirty="0" smtClean="0">
                <a:latin typeface="Calibri" pitchFamily="34" charset="0"/>
                <a:cs typeface="Calibri" pitchFamily="34" charset="0"/>
              </a:rPr>
              <a:t>-h</a:t>
            </a:r>
            <a:r>
              <a:rPr lang="en-US" sz="1100" spc="10" dirty="0" smtClean="0">
                <a:latin typeface="Calibri" pitchFamily="34" charset="0"/>
                <a:cs typeface="Calibri" pitchFamily="34" charset="0"/>
              </a:rPr>
              <a:t> </a:t>
            </a:r>
            <a:r>
              <a:rPr lang="en-US" sz="1100" i="1" spc="25" dirty="0" smtClean="0">
                <a:latin typeface="Calibri" pitchFamily="34" charset="0"/>
                <a:cs typeface="Calibri" pitchFamily="34" charset="0"/>
              </a:rPr>
              <a:t>hostname</a:t>
            </a:r>
            <a:endParaRPr lang="en-US" sz="1100" dirty="0" smtClean="0">
              <a:latin typeface="Calibri" pitchFamily="34" charset="0"/>
              <a:cs typeface="Calibri" pitchFamily="34" charset="0"/>
            </a:endParaRPr>
          </a:p>
          <a:p>
            <a:pPr marL="474951" lvl="1">
              <a:lnSpc>
                <a:spcPts val="1255"/>
              </a:lnSpc>
            </a:pPr>
            <a:r>
              <a:rPr lang="en-US" sz="1100" spc="25" dirty="0" smtClean="0">
                <a:latin typeface="Calibri" pitchFamily="34" charset="0"/>
                <a:cs typeface="Calibri" pitchFamily="34" charset="0"/>
              </a:rPr>
              <a:t>hive&gt;</a:t>
            </a:r>
          </a:p>
          <a:p>
            <a:pPr marL="474951" lvl="1">
              <a:lnSpc>
                <a:spcPts val="1255"/>
              </a:lnSpc>
            </a:pP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Use the </a:t>
            </a:r>
            <a:r>
              <a:rPr lang="en-US" sz="1100" b="1" spc="-185" dirty="0" smtClean="0">
                <a:latin typeface="Calibri" pitchFamily="34" charset="0"/>
                <a:cs typeface="Calibri" pitchFamily="34" charset="0"/>
              </a:rPr>
              <a:t>-­‐f   </a:t>
            </a:r>
            <a:r>
              <a:rPr lang="en-US" sz="1100" dirty="0" smtClean="0">
                <a:latin typeface="Calibri" pitchFamily="34" charset="0"/>
                <a:cs typeface="Calibri" pitchFamily="34" charset="0"/>
              </a:rPr>
              <a:t>flag to specify a file that contains a Hive</a:t>
            </a:r>
            <a:r>
              <a:rPr lang="en-US" sz="1100" spc="-90" dirty="0" smtClean="0">
                <a:latin typeface="Calibri" pitchFamily="34" charset="0"/>
                <a:cs typeface="Calibri" pitchFamily="34" charset="0"/>
              </a:rPr>
              <a:t> </a:t>
            </a:r>
            <a:r>
              <a:rPr lang="en-US" sz="1100" dirty="0" smtClean="0">
                <a:latin typeface="Calibri" pitchFamily="34" charset="0"/>
                <a:cs typeface="Calibri" pitchFamily="34" charset="0"/>
              </a:rPr>
              <a:t>script:</a:t>
            </a: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spc="15" dirty="0" smtClean="0">
                <a:latin typeface="Calibri" pitchFamily="34" charset="0"/>
                <a:cs typeface="Calibri" pitchFamily="34" charset="0"/>
              </a:rPr>
              <a:t>$ </a:t>
            </a:r>
            <a:r>
              <a:rPr lang="en-US" sz="1100" spc="25" dirty="0" smtClean="0">
                <a:latin typeface="Calibri" pitchFamily="34" charset="0"/>
                <a:cs typeface="Calibri" pitchFamily="34" charset="0"/>
              </a:rPr>
              <a:t>hive </a:t>
            </a:r>
            <a:r>
              <a:rPr lang="en-US" sz="1100" spc="20" dirty="0" smtClean="0">
                <a:latin typeface="Calibri" pitchFamily="34" charset="0"/>
                <a:cs typeface="Calibri" pitchFamily="34" charset="0"/>
              </a:rPr>
              <a:t>-f</a:t>
            </a:r>
            <a:r>
              <a:rPr lang="en-US" sz="1100" spc="25" dirty="0" smtClean="0">
                <a:latin typeface="Calibri" pitchFamily="34" charset="0"/>
                <a:cs typeface="Calibri" pitchFamily="34" charset="0"/>
              </a:rPr>
              <a:t> </a:t>
            </a:r>
            <a:r>
              <a:rPr lang="en-US" sz="1100" spc="25" dirty="0" err="1" smtClean="0">
                <a:latin typeface="Calibri" pitchFamily="34" charset="0"/>
                <a:cs typeface="Calibri" pitchFamily="34" charset="0"/>
              </a:rPr>
              <a:t>myquery.hive</a:t>
            </a: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spc="25"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Beeline is started using the beeline</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executable:</a:t>
            </a: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spc="25" dirty="0" smtClean="0">
              <a:latin typeface="Calibri" pitchFamily="34" charset="0"/>
              <a:cs typeface="Calibri" pitchFamily="34" charset="0"/>
            </a:endParaRPr>
          </a:p>
          <a:p>
            <a:pPr marL="474951" lvl="1">
              <a:lnSpc>
                <a:spcPts val="1090"/>
              </a:lnSpc>
            </a:pPr>
            <a:r>
              <a:rPr lang="en-US" sz="1100" spc="15" dirty="0" smtClean="0">
                <a:latin typeface="Calibri" pitchFamily="34" charset="0"/>
                <a:cs typeface="Calibri" pitchFamily="34" charset="0"/>
              </a:rPr>
              <a:t>$</a:t>
            </a:r>
            <a:r>
              <a:rPr lang="en-US" sz="1100" spc="-40" dirty="0" smtClean="0">
                <a:latin typeface="Calibri" pitchFamily="34" charset="0"/>
                <a:cs typeface="Calibri" pitchFamily="34" charset="0"/>
              </a:rPr>
              <a:t> </a:t>
            </a:r>
            <a:r>
              <a:rPr lang="en-US" sz="1100" spc="25" dirty="0" smtClean="0">
                <a:latin typeface="Calibri" pitchFamily="34" charset="0"/>
                <a:cs typeface="Calibri" pitchFamily="34" charset="0"/>
              </a:rPr>
              <a:t>beeline</a:t>
            </a:r>
            <a:endParaRPr lang="en-US" sz="1100" dirty="0" smtClean="0">
              <a:latin typeface="Calibri" pitchFamily="34" charset="0"/>
              <a:cs typeface="Calibri" pitchFamily="34" charset="0"/>
            </a:endParaRPr>
          </a:p>
          <a:p>
            <a:pPr marL="474951" marR="1854200" lvl="1">
              <a:lnSpc>
                <a:spcPts val="1250"/>
              </a:lnSpc>
              <a:spcBef>
                <a:spcPts val="40"/>
              </a:spcBef>
            </a:pPr>
            <a:r>
              <a:rPr lang="en-US" sz="1100" spc="25" dirty="0" smtClean="0">
                <a:latin typeface="Calibri" pitchFamily="34" charset="0"/>
                <a:cs typeface="Calibri" pitchFamily="34" charset="0"/>
              </a:rPr>
              <a:t>Hive version 0.11.0-SNAPSHOT </a:t>
            </a:r>
            <a:r>
              <a:rPr lang="en-US" sz="1100" spc="20" dirty="0" smtClean="0">
                <a:latin typeface="Calibri" pitchFamily="34" charset="0"/>
                <a:cs typeface="Calibri" pitchFamily="34" charset="0"/>
              </a:rPr>
              <a:t>by </a:t>
            </a:r>
            <a:r>
              <a:rPr lang="en-US" sz="1100" spc="25" dirty="0" smtClean="0">
                <a:latin typeface="Calibri" pitchFamily="34" charset="0"/>
                <a:cs typeface="Calibri" pitchFamily="34" charset="0"/>
              </a:rPr>
              <a:t>Apache  beeline&gt;</a:t>
            </a: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r>
              <a:rPr lang="en-US" sz="1100" dirty="0" smtClean="0">
                <a:latin typeface="Calibri" pitchFamily="34" charset="0"/>
                <a:cs typeface="Calibri" pitchFamily="34" charset="0"/>
              </a:rPr>
              <a:t>Once Beeline is started, you issue a connect command to connect to a</a:t>
            </a:r>
            <a:r>
              <a:rPr lang="en-US" sz="1100" spc="-70" dirty="0" smtClean="0">
                <a:latin typeface="Calibri" pitchFamily="34" charset="0"/>
                <a:cs typeface="Calibri" pitchFamily="34" charset="0"/>
              </a:rPr>
              <a:t> </a:t>
            </a:r>
            <a:r>
              <a:rPr lang="en-US" sz="1100" spc="-5" dirty="0" smtClean="0">
                <a:latin typeface="Calibri" pitchFamily="34" charset="0"/>
                <a:cs typeface="Calibri" pitchFamily="34" charset="0"/>
              </a:rPr>
              <a:t>specific  </a:t>
            </a:r>
            <a:r>
              <a:rPr lang="en-US" sz="1100" dirty="0" smtClean="0">
                <a:latin typeface="Calibri" pitchFamily="34" charset="0"/>
                <a:cs typeface="Calibri" pitchFamily="34" charset="0"/>
              </a:rPr>
              <a:t>HiveServer2</a:t>
            </a:r>
            <a:r>
              <a:rPr lang="en-US" sz="1100" spc="-100" dirty="0" smtClean="0">
                <a:latin typeface="Calibri" pitchFamily="34" charset="0"/>
                <a:cs typeface="Calibri" pitchFamily="34" charset="0"/>
              </a:rPr>
              <a:t> </a:t>
            </a:r>
            <a:r>
              <a:rPr lang="en-US" sz="1100" dirty="0" smtClean="0">
                <a:latin typeface="Calibri" pitchFamily="34" charset="0"/>
                <a:cs typeface="Calibri" pitchFamily="34" charset="0"/>
              </a:rPr>
              <a:t>instance:</a:t>
            </a:r>
          </a:p>
          <a:p>
            <a:pPr marL="17780">
              <a:lnSpc>
                <a:spcPts val="1090"/>
              </a:lnSpc>
            </a:pPr>
            <a:r>
              <a:rPr lang="en-US" sz="1100" spc="25" dirty="0" smtClean="0">
                <a:latin typeface="Calibri" pitchFamily="34" charset="0"/>
                <a:cs typeface="Calibri" pitchFamily="34" charset="0"/>
              </a:rPr>
              <a:t>	beeline&gt; !connect jdbc:hive2://</a:t>
            </a:r>
            <a:r>
              <a:rPr lang="en-US" sz="1100" i="1" spc="25" dirty="0" smtClean="0">
                <a:latin typeface="Calibri" pitchFamily="34" charset="0"/>
                <a:cs typeface="Calibri" pitchFamily="34" charset="0"/>
              </a:rPr>
              <a:t>hostname</a:t>
            </a:r>
            <a:r>
              <a:rPr lang="en-US" sz="1100" spc="25" dirty="0" smtClean="0">
                <a:latin typeface="Calibri" pitchFamily="34" charset="0"/>
                <a:cs typeface="Calibri" pitchFamily="34" charset="0"/>
              </a:rPr>
              <a:t>:10000</a:t>
            </a:r>
            <a:r>
              <a:rPr lang="en-US" sz="1100" spc="90" dirty="0" smtClean="0">
                <a:latin typeface="Calibri" pitchFamily="34" charset="0"/>
                <a:cs typeface="Calibri" pitchFamily="34" charset="0"/>
              </a:rPr>
              <a:t> </a:t>
            </a:r>
            <a:r>
              <a:rPr lang="en-US" sz="1100" i="1" spc="25" dirty="0" smtClean="0">
                <a:latin typeface="Calibri" pitchFamily="34" charset="0"/>
                <a:cs typeface="Calibri" pitchFamily="34" charset="0"/>
              </a:rPr>
              <a:t>username</a:t>
            </a:r>
            <a:endParaRPr lang="en-US" sz="1100" dirty="0" smtClean="0">
              <a:latin typeface="Calibri" pitchFamily="34" charset="0"/>
              <a:cs typeface="Calibri" pitchFamily="34" charset="0"/>
            </a:endParaRPr>
          </a:p>
          <a:p>
            <a:pPr marL="17780">
              <a:lnSpc>
                <a:spcPts val="1255"/>
              </a:lnSpc>
            </a:pPr>
            <a:r>
              <a:rPr lang="en-US" sz="1100" i="1" spc="25" dirty="0" smtClean="0">
                <a:latin typeface="Calibri" pitchFamily="34" charset="0"/>
                <a:cs typeface="Calibri" pitchFamily="34" charset="0"/>
              </a:rPr>
              <a:t>	password</a:t>
            </a:r>
            <a:r>
              <a:rPr lang="en-US" sz="1100" i="1" spc="45" dirty="0" smtClean="0">
                <a:latin typeface="Calibri" pitchFamily="34" charset="0"/>
                <a:cs typeface="Calibri" pitchFamily="34" charset="0"/>
              </a:rPr>
              <a:t> </a:t>
            </a:r>
            <a:r>
              <a:rPr lang="en-US" sz="1100" spc="25" dirty="0" err="1" smtClean="0">
                <a:latin typeface="Calibri" pitchFamily="34" charset="0"/>
                <a:cs typeface="Calibri" pitchFamily="34" charset="0"/>
              </a:rPr>
              <a:t>org.apache.hive.jdbc.HiveDriver</a:t>
            </a:r>
            <a:endParaRPr lang="en-US" sz="1100" dirty="0" smtClean="0">
              <a:latin typeface="Calibri" pitchFamily="34" charset="0"/>
              <a:cs typeface="Calibri" pitchFamily="34" charset="0"/>
            </a:endParaRPr>
          </a:p>
          <a:p>
            <a:pPr marL="474951" marR="0" lvl="1" indent="0" algn="l" defTabSz="914342" rtl="0" eaLnBrk="1" fontAlgn="auto" latinLnBrk="0" hangingPunct="1">
              <a:lnSpc>
                <a:spcPts val="1255"/>
              </a:lnSpc>
              <a:spcBef>
                <a:spcPts val="0"/>
              </a:spcBef>
              <a:spcAft>
                <a:spcPts val="0"/>
              </a:spcAft>
              <a:buClrTx/>
              <a:buSzTx/>
              <a:buFontTx/>
              <a:buNone/>
              <a:tabLst/>
              <a:defRPr/>
            </a:pPr>
            <a:endParaRPr lang="en-US" sz="1100" dirty="0" smtClean="0">
              <a:latin typeface="Calibri" pitchFamily="34" charset="0"/>
              <a:cs typeface="Calibri" pitchFamily="34" charset="0"/>
            </a:endParaRPr>
          </a:p>
          <a:p>
            <a:pPr marL="474951" lvl="1">
              <a:lnSpc>
                <a:spcPts val="1255"/>
              </a:lnSpc>
            </a:pPr>
            <a:endParaRPr lang="en-US" sz="1100" dirty="0" smtClean="0">
              <a:latin typeface="Calibri" pitchFamily="34" charset="0"/>
              <a:cs typeface="Calibri" pitchFamily="34" charset="0"/>
            </a:endParaRPr>
          </a:p>
          <a:p>
            <a:pPr marL="469900" marR="20320" indent="-228600">
              <a:lnSpc>
                <a:spcPct val="102499"/>
              </a:lnSpc>
              <a:buFont typeface="Symbol"/>
              <a:buChar char=""/>
              <a:tabLst>
                <a:tab pos="469265" algn="l"/>
                <a:tab pos="469900" algn="l"/>
              </a:tabLst>
            </a:pPr>
            <a:endParaRPr lang="en-US" sz="11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15</a:t>
            </a:fld>
            <a:endParaRPr lang="en-US" dirty="0"/>
          </a:p>
        </p:txBody>
      </p:sp>
    </p:spTree>
    <p:extLst>
      <p:ext uri="{BB962C8B-B14F-4D97-AF65-F5344CB8AC3E}">
        <p14:creationId xmlns:p14="http://schemas.microsoft.com/office/powerpoint/2010/main" val="14541809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xml"/><Relationship Id="rId7" Type="http://schemas.openxmlformats.org/officeDocument/2006/relationships/oleObject" Target="../embeddings/oleObject2.bin"/><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slideMaster" Target="../slideMasters/slideMaster1.xm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35.xml"/><Relationship Id="rId7" Type="http://schemas.openxmlformats.org/officeDocument/2006/relationships/image" Target="../media/image7.png"/><Relationship Id="rId2" Type="http://schemas.openxmlformats.org/officeDocument/2006/relationships/tags" Target="../tags/tag34.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10" Type="http://schemas.openxmlformats.org/officeDocument/2006/relationships/hyperlink" Target="http://www.capgemini.com/" TargetMode="External"/><Relationship Id="rId4" Type="http://schemas.openxmlformats.org/officeDocument/2006/relationships/slideMaster" Target="../slideMasters/slideMaster1.xml"/><Relationship Id="rId9" Type="http://schemas.openxmlformats.org/officeDocument/2006/relationships/hyperlink" Target="http://www.capgemini.com/about/how-we-work/rightshorer" TargetMode="Externa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www.capgemini.com/about/how-we-work/rightshorer" TargetMode="External"/><Relationship Id="rId3" Type="http://schemas.openxmlformats.org/officeDocument/2006/relationships/slideMaster" Target="../slideMasters/slideMaster2.xml"/><Relationship Id="rId7" Type="http://schemas.openxmlformats.org/officeDocument/2006/relationships/hyperlink" Target="http://www.capgemini.com/about/how-we-work/the-collaborative-business-experiencetm" TargetMode="External"/><Relationship Id="rId2" Type="http://schemas.openxmlformats.org/officeDocument/2006/relationships/tags" Target="../tags/tag44.xml"/><Relationship Id="rId1" Type="http://schemas.openxmlformats.org/officeDocument/2006/relationships/vmlDrawing" Target="../drawings/vmlDrawing14.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14.bin"/><Relationship Id="rId9" Type="http://schemas.openxmlformats.org/officeDocument/2006/relationships/hyperlink" Target="http://www.capgemini.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capgemini.com/about/how-we-work/rightshorer" TargetMode="External"/><Relationship Id="rId3" Type="http://schemas.openxmlformats.org/officeDocument/2006/relationships/slideMaster" Target="../slideMasters/slideMaster2.xml"/><Relationship Id="rId7" Type="http://schemas.openxmlformats.org/officeDocument/2006/relationships/hyperlink" Target="http://www.capgemini.com/about/how-we-work/the-collaborative-business-experiencetm" TargetMode="External"/><Relationship Id="rId2" Type="http://schemas.openxmlformats.org/officeDocument/2006/relationships/tags" Target="../tags/tag45.xml"/><Relationship Id="rId1" Type="http://schemas.openxmlformats.org/officeDocument/2006/relationships/vmlDrawing" Target="../drawings/vmlDrawing15.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15.bin"/><Relationship Id="rId9" Type="http://schemas.openxmlformats.org/officeDocument/2006/relationships/hyperlink" Target="http://www.capgemini.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vmlDrawing" Target="../drawings/vmlDrawing16.v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image" Target="../media/image13.jpe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14.jpe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xml"/><Relationship Id="rId7" Type="http://schemas.openxmlformats.org/officeDocument/2006/relationships/oleObject" Target="../embeddings/oleObject3.bin"/><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5.jpeg"/><Relationship Id="rId5" Type="http://schemas.openxmlformats.org/officeDocument/2006/relationships/slideMaster" Target="../slideMasters/slideMaster1.xml"/><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4.xml"/><Relationship Id="rId7" Type="http://schemas.openxmlformats.org/officeDocument/2006/relationships/oleObject" Target="../embeddings/oleObject4.bin"/><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6.jpeg"/><Relationship Id="rId5" Type="http://schemas.openxmlformats.org/officeDocument/2006/relationships/slideMaster" Target="../slideMasters/slideMaster1.xml"/><Relationship Id="rId10" Type="http://schemas.openxmlformats.org/officeDocument/2006/relationships/image" Target="../media/image4.png"/><Relationship Id="rId4" Type="http://schemas.openxmlformats.org/officeDocument/2006/relationships/tags" Target="../tags/tag15.xml"/><Relationship Id="rId9"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7.xml"/><Relationship Id="rId7" Type="http://schemas.openxmlformats.org/officeDocument/2006/relationships/oleObject" Target="../embeddings/oleObject5.bin"/><Relationship Id="rId2" Type="http://schemas.openxmlformats.org/officeDocument/2006/relationships/tags" Target="../tags/tag16.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emf"/><Relationship Id="rId2" Type="http://schemas.openxmlformats.org/officeDocument/2006/relationships/tags" Target="../tags/tag2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9.v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0" name="Image 5"/>
          <p:cNvPicPr>
            <a:picLocks noChangeAspect="1"/>
          </p:cNvPicPr>
          <p:nvPr userDrawn="1"/>
        </p:nvPicPr>
        <p:blipFill rotWithShape="1">
          <a:blip r:embed="rId6" cstate="screen">
            <a:extLst>
              <a:ext uri="{28A0092B-C50C-407E-A947-70E740481C1C}">
                <a14:useLocalDpi xmlns:a14="http://schemas.microsoft.com/office/drawing/2010/main"/>
              </a:ext>
            </a:extLst>
          </a:blip>
          <a:srcRect r="2413"/>
          <a:stretch/>
        </p:blipFill>
        <p:spPr>
          <a:xfrm>
            <a:off x="-2052" y="1348661"/>
            <a:ext cx="9908052" cy="5513714"/>
          </a:xfrm>
          <a:prstGeom prst="rect">
            <a:avLst/>
          </a:prstGeom>
          <a:noFill/>
          <a:ln>
            <a:noFill/>
          </a:ln>
        </p:spPr>
      </p:pic>
      <p:sp>
        <p:nvSpPr>
          <p:cNvPr id="11" name="Rectangle 10"/>
          <p:cNvSpPr/>
          <p:nvPr userDrawn="1"/>
        </p:nvSpPr>
        <p:spPr>
          <a:xfrm rot="10800000">
            <a:off x="-2" y="5388769"/>
            <a:ext cx="5895975" cy="1473606"/>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634998" name="think-cell Slide" r:id="rId7" imgW="360" imgH="360" progId="">
                  <p:embed/>
                </p:oleObj>
              </mc:Choice>
              <mc:Fallback>
                <p:oleObj name="think-cell Slide" r:id="rId7" imgW="360" imgH="360" progId="">
                  <p:embed/>
                  <p:pic>
                    <p:nvPicPr>
                      <p:cNvPr id="0" name="Picture 1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41338" name="Picture 26" descr="D:\Users\bkp\My Work\TEMPLATES\LOGO Library\Capgemini_Logo_Set\Capgemini Logo Set\ppt\Logo_Capgemini_RGB.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a:solidFill>
                  <a:srgbClr val="FFFFFF"/>
                </a:solidFill>
              </a14:hiddenFill>
            </a:ext>
          </a:extLst>
        </p:spPr>
      </p:pic>
      <p:pic>
        <p:nvPicPr>
          <p:cNvPr id="141342" name="Picture 30" descr="D:\Users\bkp\My Work\TEMPLATES\LOGO Library\Capgemini_Logo_Set\Slogan_PMRC_cmyk_Capgemini.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45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76950" name="think-cell Slide" r:id="rId3" imgW="360" imgH="360" progId="">
                  <p:embed/>
                </p:oleObj>
              </mc:Choice>
              <mc:Fallback>
                <p:oleObj name="think-cell Slide" r:id="rId3" imgW="360" imgH="360" progId="">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640003" name="think-cell Slide" r:id="rId5" imgW="360" imgH="360" progId="">
                  <p:embed/>
                </p:oleObj>
              </mc:Choice>
              <mc:Fallback>
                <p:oleObj name="think-cell Slide" r:id="rId5" imgW="360" imgH="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3"/>
            </p:custDataLst>
          </p:nvPr>
        </p:nvSpPr>
        <p:spPr bwMode="gray">
          <a:xfrm>
            <a:off x="1117963" y="34326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208" name="Image 337" descr="CBE_Label_ppt.png"/>
          <p:cNvPicPr>
            <a:picLocks noChangeAspect="1"/>
          </p:cNvPicPr>
          <p:nvPr userDrawn="1"/>
        </p:nvPicPr>
        <p:blipFill>
          <a:blip r:embed="rId7" cstate="screen"/>
          <a:stretch>
            <a:fillRect/>
          </a:stretch>
        </p:blipFill>
        <p:spPr>
          <a:xfrm>
            <a:off x="867725" y="3283811"/>
            <a:ext cx="519572" cy="522508"/>
          </a:xfrm>
          <a:prstGeom prst="rect">
            <a:avLst/>
          </a:prstGeom>
        </p:spPr>
      </p:pic>
      <p:grpSp>
        <p:nvGrpSpPr>
          <p:cNvPr id="2" name="Group 74"/>
          <p:cNvGrpSpPr/>
          <p:nvPr userDrawn="1"/>
        </p:nvGrpSpPr>
        <p:grpSpPr>
          <a:xfrm>
            <a:off x="5722379" y="3575705"/>
            <a:ext cx="3826121" cy="1827268"/>
            <a:chOff x="5722379" y="3575705"/>
            <a:chExt cx="3826121" cy="1827268"/>
          </a:xfrm>
        </p:grpSpPr>
        <p:grpSp>
          <p:nvGrpSpPr>
            <p:cNvPr id="3" name="Group 76"/>
            <p:cNvGrpSpPr/>
            <p:nvPr userDrawn="1"/>
          </p:nvGrpSpPr>
          <p:grpSpPr>
            <a:xfrm>
              <a:off x="5722379" y="3575705"/>
              <a:ext cx="3826121" cy="1827268"/>
              <a:chOff x="5722379" y="3575705"/>
              <a:chExt cx="3826121" cy="1827268"/>
            </a:xfrm>
          </p:grpSpPr>
          <p:grpSp>
            <p:nvGrpSpPr>
              <p:cNvPr id="4"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noFill/>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4" name="Rectangle 73">
            <a:hlinkClick r:id="rId8"/>
          </p:cNvPr>
          <p:cNvSpPr/>
          <p:nvPr userDrawn="1"/>
        </p:nvSpPr>
        <p:spPr>
          <a:xfrm>
            <a:off x="1447800" y="51085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hlinkClick r:id="rId8"/>
          </p:cNvPr>
          <p:cNvSpPr/>
          <p:nvPr userDrawn="1"/>
        </p:nvSpPr>
        <p:spPr>
          <a:xfrm>
            <a:off x="4962525" y="49815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hlinkClick r:id="rId9"/>
          </p:cNvPr>
          <p:cNvSpPr/>
          <p:nvPr userDrawn="1"/>
        </p:nvSpPr>
        <p:spPr>
          <a:xfrm>
            <a:off x="4419599" y="51339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hlinkClick r:id="rId10"/>
          </p:cNvPr>
          <p:cNvSpPr/>
          <p:nvPr userDrawn="1"/>
        </p:nvSpPr>
        <p:spPr>
          <a:xfrm>
            <a:off x="2800350" y="54991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311882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631926" name="think-cell Slide" r:id="rId4" imgW="360" imgH="360" progId="">
                  <p:embed/>
                </p:oleObj>
              </mc:Choice>
              <mc:Fallback>
                <p:oleObj name="think-cell Slide" r:id="rId4" imgW="360" imgH="360" progId="">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 name="Rectangle 9"/>
          <p:cNvSpPr>
            <a:spLocks noChangeArrowheads="1"/>
          </p:cNvSpPr>
          <p:nvPr userDrawn="1">
            <p:custDataLst>
              <p:tags r:id="rId2"/>
            </p:custDataLst>
          </p:nvPr>
        </p:nvSpPr>
        <p:spPr bwMode="gray">
          <a:xfrm>
            <a:off x="1117963" y="34326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208" name="Image 337" descr="CBE_Label_ppt.png"/>
          <p:cNvPicPr>
            <a:picLocks noChangeAspect="1"/>
          </p:cNvPicPr>
          <p:nvPr userDrawn="1"/>
        </p:nvPicPr>
        <p:blipFill>
          <a:blip r:embed="rId6" cstate="screen"/>
          <a:stretch>
            <a:fillRect/>
          </a:stretch>
        </p:blipFill>
        <p:spPr>
          <a:xfrm>
            <a:off x="867725" y="3283811"/>
            <a:ext cx="519572" cy="522508"/>
          </a:xfrm>
          <a:prstGeom prst="rect">
            <a:avLst/>
          </a:prstGeom>
        </p:spPr>
      </p:pic>
      <p:grpSp>
        <p:nvGrpSpPr>
          <p:cNvPr id="75" name="Group 74"/>
          <p:cNvGrpSpPr/>
          <p:nvPr userDrawn="1"/>
        </p:nvGrpSpPr>
        <p:grpSpPr>
          <a:xfrm>
            <a:off x="5722379" y="3575705"/>
            <a:ext cx="3826121" cy="1827268"/>
            <a:chOff x="5722379" y="3575705"/>
            <a:chExt cx="3826121" cy="1827268"/>
          </a:xfrm>
        </p:grpSpPr>
        <p:grpSp>
          <p:nvGrpSpPr>
            <p:cNvPr id="77" name="Group 76"/>
            <p:cNvGrpSpPr/>
            <p:nvPr userDrawn="1"/>
          </p:nvGrpSpPr>
          <p:grpSpPr>
            <a:xfrm>
              <a:off x="5722379" y="3575705"/>
              <a:ext cx="3826121" cy="1827268"/>
              <a:chOff x="5722379" y="3575705"/>
              <a:chExt cx="3826121" cy="1827268"/>
            </a:xfrm>
          </p:grpSpPr>
          <p:grpSp>
            <p:nvGrpSpPr>
              <p:cNvPr id="187" name="Groupe 203"/>
              <p:cNvGrpSpPr/>
              <p:nvPr userDrawn="1"/>
            </p:nvGrpSpPr>
            <p:grpSpPr>
              <a:xfrm>
                <a:off x="5722379" y="3575705"/>
                <a:ext cx="3826121" cy="1827268"/>
                <a:chOff x="5421313" y="3175001"/>
                <a:chExt cx="4141788" cy="1978025"/>
              </a:xfrm>
              <a:noFill/>
            </p:grpSpPr>
            <p:sp>
              <p:nvSpPr>
                <p:cNvPr id="192" name="Freeform 6"/>
                <p:cNvSpPr>
                  <a:spLocks/>
                </p:cNvSpPr>
                <p:nvPr userDrawn="1"/>
              </p:nvSpPr>
              <p:spPr bwMode="auto">
                <a:xfrm>
                  <a:off x="6532563" y="3200401"/>
                  <a:ext cx="503238" cy="406400"/>
                </a:xfrm>
                <a:custGeom>
                  <a:avLst/>
                  <a:gdLst/>
                  <a:ahLst/>
                  <a:cxnLst>
                    <a:cxn ang="0">
                      <a:pos x="24" y="71"/>
                    </a:cxn>
                    <a:cxn ang="0">
                      <a:pos x="0" y="49"/>
                    </a:cxn>
                    <a:cxn ang="0">
                      <a:pos x="41" y="11"/>
                    </a:cxn>
                    <a:cxn ang="0">
                      <a:pos x="114" y="11"/>
                    </a:cxn>
                    <a:cxn ang="0">
                      <a:pos x="124" y="0"/>
                    </a:cxn>
                    <a:cxn ang="0">
                      <a:pos x="259" y="0"/>
                    </a:cxn>
                    <a:cxn ang="0">
                      <a:pos x="273" y="16"/>
                    </a:cxn>
                    <a:cxn ang="0">
                      <a:pos x="317" y="14"/>
                    </a:cxn>
                    <a:cxn ang="0">
                      <a:pos x="302" y="28"/>
                    </a:cxn>
                    <a:cxn ang="0">
                      <a:pos x="276" y="31"/>
                    </a:cxn>
                    <a:cxn ang="0">
                      <a:pos x="276" y="137"/>
                    </a:cxn>
                    <a:cxn ang="0">
                      <a:pos x="223" y="185"/>
                    </a:cxn>
                    <a:cxn ang="0">
                      <a:pos x="171" y="185"/>
                    </a:cxn>
                    <a:cxn ang="0">
                      <a:pos x="133" y="216"/>
                    </a:cxn>
                    <a:cxn ang="0">
                      <a:pos x="131" y="245"/>
                    </a:cxn>
                    <a:cxn ang="0">
                      <a:pos x="114" y="256"/>
                    </a:cxn>
                    <a:cxn ang="0">
                      <a:pos x="83" y="228"/>
                    </a:cxn>
                    <a:cxn ang="0">
                      <a:pos x="83" y="174"/>
                    </a:cxn>
                    <a:cxn ang="0">
                      <a:pos x="112" y="149"/>
                    </a:cxn>
                    <a:cxn ang="0">
                      <a:pos x="87" y="123"/>
                    </a:cxn>
                    <a:cxn ang="0">
                      <a:pos x="85" y="74"/>
                    </a:cxn>
                    <a:cxn ang="0">
                      <a:pos x="63" y="52"/>
                    </a:cxn>
                    <a:cxn ang="0">
                      <a:pos x="48" y="52"/>
                    </a:cxn>
                    <a:cxn ang="0">
                      <a:pos x="24" y="71"/>
                    </a:cxn>
                  </a:cxnLst>
                  <a:rect l="0" t="0" r="r" b="b"/>
                  <a:pathLst>
                    <a:path w="317" h="256">
                      <a:moveTo>
                        <a:pt x="24" y="71"/>
                      </a:moveTo>
                      <a:lnTo>
                        <a:pt x="0" y="49"/>
                      </a:lnTo>
                      <a:lnTo>
                        <a:pt x="41" y="11"/>
                      </a:lnTo>
                      <a:lnTo>
                        <a:pt x="114" y="11"/>
                      </a:lnTo>
                      <a:lnTo>
                        <a:pt x="124" y="0"/>
                      </a:lnTo>
                      <a:lnTo>
                        <a:pt x="259" y="0"/>
                      </a:lnTo>
                      <a:lnTo>
                        <a:pt x="273" y="16"/>
                      </a:lnTo>
                      <a:lnTo>
                        <a:pt x="317" y="14"/>
                      </a:lnTo>
                      <a:lnTo>
                        <a:pt x="302" y="28"/>
                      </a:lnTo>
                      <a:lnTo>
                        <a:pt x="276" y="31"/>
                      </a:lnTo>
                      <a:lnTo>
                        <a:pt x="276" y="137"/>
                      </a:lnTo>
                      <a:lnTo>
                        <a:pt x="223" y="185"/>
                      </a:lnTo>
                      <a:lnTo>
                        <a:pt x="171" y="185"/>
                      </a:lnTo>
                      <a:lnTo>
                        <a:pt x="133" y="216"/>
                      </a:lnTo>
                      <a:lnTo>
                        <a:pt x="131" y="245"/>
                      </a:lnTo>
                      <a:lnTo>
                        <a:pt x="114" y="256"/>
                      </a:lnTo>
                      <a:lnTo>
                        <a:pt x="83" y="228"/>
                      </a:lnTo>
                      <a:lnTo>
                        <a:pt x="83" y="174"/>
                      </a:lnTo>
                      <a:lnTo>
                        <a:pt x="112" y="149"/>
                      </a:lnTo>
                      <a:lnTo>
                        <a:pt x="87" y="123"/>
                      </a:lnTo>
                      <a:lnTo>
                        <a:pt x="85" y="74"/>
                      </a:lnTo>
                      <a:lnTo>
                        <a:pt x="63" y="52"/>
                      </a:lnTo>
                      <a:lnTo>
                        <a:pt x="48" y="52"/>
                      </a:lnTo>
                      <a:lnTo>
                        <a:pt x="24" y="71"/>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7"/>
                <p:cNvSpPr>
                  <a:spLocks/>
                </p:cNvSpPr>
                <p:nvPr userDrawn="1"/>
              </p:nvSpPr>
              <p:spPr bwMode="auto">
                <a:xfrm>
                  <a:off x="6362701" y="3333751"/>
                  <a:ext cx="185738" cy="201613"/>
                </a:xfrm>
                <a:custGeom>
                  <a:avLst/>
                  <a:gdLst/>
                  <a:ahLst/>
                  <a:cxnLst>
                    <a:cxn ang="0">
                      <a:pos x="63" y="72"/>
                    </a:cxn>
                    <a:cxn ang="0">
                      <a:pos x="35" y="98"/>
                    </a:cxn>
                    <a:cxn ang="0">
                      <a:pos x="66" y="127"/>
                    </a:cxn>
                    <a:cxn ang="0">
                      <a:pos x="90" y="106"/>
                    </a:cxn>
                    <a:cxn ang="0">
                      <a:pos x="98" y="106"/>
                    </a:cxn>
                    <a:cxn ang="0">
                      <a:pos x="117" y="90"/>
                    </a:cxn>
                    <a:cxn ang="0">
                      <a:pos x="76" y="55"/>
                    </a:cxn>
                    <a:cxn ang="0">
                      <a:pos x="73" y="23"/>
                    </a:cxn>
                    <a:cxn ang="0">
                      <a:pos x="41" y="19"/>
                    </a:cxn>
                    <a:cxn ang="0">
                      <a:pos x="39" y="0"/>
                    </a:cxn>
                    <a:cxn ang="0">
                      <a:pos x="0" y="2"/>
                    </a:cxn>
                    <a:cxn ang="0">
                      <a:pos x="0" y="8"/>
                    </a:cxn>
                    <a:cxn ang="0">
                      <a:pos x="23" y="31"/>
                    </a:cxn>
                    <a:cxn ang="0">
                      <a:pos x="63" y="59"/>
                    </a:cxn>
                    <a:cxn ang="0">
                      <a:pos x="63" y="72"/>
                    </a:cxn>
                  </a:cxnLst>
                  <a:rect l="0" t="0" r="r" b="b"/>
                  <a:pathLst>
                    <a:path w="117" h="127">
                      <a:moveTo>
                        <a:pt x="63" y="72"/>
                      </a:moveTo>
                      <a:lnTo>
                        <a:pt x="35" y="98"/>
                      </a:lnTo>
                      <a:lnTo>
                        <a:pt x="66" y="127"/>
                      </a:lnTo>
                      <a:lnTo>
                        <a:pt x="90" y="106"/>
                      </a:lnTo>
                      <a:lnTo>
                        <a:pt x="98" y="106"/>
                      </a:lnTo>
                      <a:lnTo>
                        <a:pt x="117" y="90"/>
                      </a:lnTo>
                      <a:lnTo>
                        <a:pt x="76" y="55"/>
                      </a:lnTo>
                      <a:lnTo>
                        <a:pt x="73" y="23"/>
                      </a:lnTo>
                      <a:lnTo>
                        <a:pt x="41" y="19"/>
                      </a:lnTo>
                      <a:lnTo>
                        <a:pt x="39" y="0"/>
                      </a:lnTo>
                      <a:lnTo>
                        <a:pt x="0" y="2"/>
                      </a:lnTo>
                      <a:lnTo>
                        <a:pt x="0" y="8"/>
                      </a:lnTo>
                      <a:lnTo>
                        <a:pt x="23" y="31"/>
                      </a:lnTo>
                      <a:lnTo>
                        <a:pt x="63" y="59"/>
                      </a:lnTo>
                      <a:lnTo>
                        <a:pt x="63"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
                <p:cNvSpPr>
                  <a:spLocks/>
                </p:cNvSpPr>
                <p:nvPr userDrawn="1"/>
              </p:nvSpPr>
              <p:spPr bwMode="auto">
                <a:xfrm>
                  <a:off x="6005513" y="3241676"/>
                  <a:ext cx="176213" cy="122238"/>
                </a:xfrm>
                <a:custGeom>
                  <a:avLst/>
                  <a:gdLst/>
                  <a:ahLst/>
                  <a:cxnLst>
                    <a:cxn ang="0">
                      <a:pos x="0" y="19"/>
                    </a:cxn>
                    <a:cxn ang="0">
                      <a:pos x="2" y="0"/>
                    </a:cxn>
                    <a:cxn ang="0">
                      <a:pos x="29" y="2"/>
                    </a:cxn>
                    <a:cxn ang="0">
                      <a:pos x="33" y="7"/>
                    </a:cxn>
                    <a:cxn ang="0">
                      <a:pos x="44" y="17"/>
                    </a:cxn>
                    <a:cxn ang="0">
                      <a:pos x="56" y="15"/>
                    </a:cxn>
                    <a:cxn ang="0">
                      <a:pos x="78" y="36"/>
                    </a:cxn>
                    <a:cxn ang="0">
                      <a:pos x="88" y="27"/>
                    </a:cxn>
                    <a:cxn ang="0">
                      <a:pos x="111" y="26"/>
                    </a:cxn>
                    <a:cxn ang="0">
                      <a:pos x="111" y="67"/>
                    </a:cxn>
                    <a:cxn ang="0">
                      <a:pos x="102" y="67"/>
                    </a:cxn>
                    <a:cxn ang="0">
                      <a:pos x="92" y="76"/>
                    </a:cxn>
                    <a:cxn ang="0">
                      <a:pos x="58" y="77"/>
                    </a:cxn>
                    <a:cxn ang="0">
                      <a:pos x="43" y="62"/>
                    </a:cxn>
                    <a:cxn ang="0">
                      <a:pos x="17" y="62"/>
                    </a:cxn>
                    <a:cxn ang="0">
                      <a:pos x="15" y="29"/>
                    </a:cxn>
                    <a:cxn ang="0">
                      <a:pos x="0" y="19"/>
                    </a:cxn>
                  </a:cxnLst>
                  <a:rect l="0" t="0" r="r" b="b"/>
                  <a:pathLst>
                    <a:path w="111" h="77">
                      <a:moveTo>
                        <a:pt x="0" y="19"/>
                      </a:moveTo>
                      <a:lnTo>
                        <a:pt x="2" y="0"/>
                      </a:lnTo>
                      <a:lnTo>
                        <a:pt x="29" y="2"/>
                      </a:lnTo>
                      <a:lnTo>
                        <a:pt x="33" y="7"/>
                      </a:lnTo>
                      <a:lnTo>
                        <a:pt x="44" y="17"/>
                      </a:lnTo>
                      <a:lnTo>
                        <a:pt x="56" y="15"/>
                      </a:lnTo>
                      <a:lnTo>
                        <a:pt x="78" y="36"/>
                      </a:lnTo>
                      <a:lnTo>
                        <a:pt x="88" y="27"/>
                      </a:lnTo>
                      <a:lnTo>
                        <a:pt x="111" y="26"/>
                      </a:lnTo>
                      <a:lnTo>
                        <a:pt x="111" y="67"/>
                      </a:lnTo>
                      <a:lnTo>
                        <a:pt x="102" y="67"/>
                      </a:lnTo>
                      <a:lnTo>
                        <a:pt x="92" y="76"/>
                      </a:lnTo>
                      <a:lnTo>
                        <a:pt x="58" y="77"/>
                      </a:lnTo>
                      <a:lnTo>
                        <a:pt x="43" y="62"/>
                      </a:lnTo>
                      <a:lnTo>
                        <a:pt x="17" y="62"/>
                      </a:lnTo>
                      <a:lnTo>
                        <a:pt x="15" y="29"/>
                      </a:lnTo>
                      <a:lnTo>
                        <a:pt x="0" y="19"/>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
                <p:cNvSpPr>
                  <a:spLocks/>
                </p:cNvSpPr>
                <p:nvPr userDrawn="1"/>
              </p:nvSpPr>
              <p:spPr bwMode="auto">
                <a:xfrm>
                  <a:off x="5421313" y="3175001"/>
                  <a:ext cx="1276350" cy="1889125"/>
                </a:xfrm>
                <a:custGeom>
                  <a:avLst/>
                  <a:gdLst/>
                  <a:ahLst/>
                  <a:cxnLst>
                    <a:cxn ang="0">
                      <a:pos x="618" y="1172"/>
                    </a:cxn>
                    <a:cxn ang="0">
                      <a:pos x="618" y="1132"/>
                    </a:cxn>
                    <a:cxn ang="0">
                      <a:pos x="596" y="1057"/>
                    </a:cxn>
                    <a:cxn ang="0">
                      <a:pos x="628" y="1002"/>
                    </a:cxn>
                    <a:cxn ang="0">
                      <a:pos x="728" y="918"/>
                    </a:cxn>
                    <a:cxn ang="0">
                      <a:pos x="783" y="840"/>
                    </a:cxn>
                    <a:cxn ang="0">
                      <a:pos x="738" y="789"/>
                    </a:cxn>
                    <a:cxn ang="0">
                      <a:pos x="637" y="728"/>
                    </a:cxn>
                    <a:cxn ang="0">
                      <a:pos x="581" y="687"/>
                    </a:cxn>
                    <a:cxn ang="0">
                      <a:pos x="509" y="661"/>
                    </a:cxn>
                    <a:cxn ang="0">
                      <a:pos x="454" y="683"/>
                    </a:cxn>
                    <a:cxn ang="0">
                      <a:pos x="407" y="677"/>
                    </a:cxn>
                    <a:cxn ang="0">
                      <a:pos x="385" y="623"/>
                    </a:cxn>
                    <a:cxn ang="0">
                      <a:pos x="381" y="587"/>
                    </a:cxn>
                    <a:cxn ang="0">
                      <a:pos x="295" y="587"/>
                    </a:cxn>
                    <a:cxn ang="0">
                      <a:pos x="329" y="517"/>
                    </a:cxn>
                    <a:cxn ang="0">
                      <a:pos x="465" y="553"/>
                    </a:cxn>
                    <a:cxn ang="0">
                      <a:pos x="554" y="407"/>
                    </a:cxn>
                    <a:cxn ang="0">
                      <a:pos x="637" y="389"/>
                    </a:cxn>
                    <a:cxn ang="0">
                      <a:pos x="591" y="366"/>
                    </a:cxn>
                    <a:cxn ang="0">
                      <a:pos x="698" y="343"/>
                    </a:cxn>
                    <a:cxn ang="0">
                      <a:pos x="677" y="259"/>
                    </a:cxn>
                    <a:cxn ang="0">
                      <a:pos x="565" y="258"/>
                    </a:cxn>
                    <a:cxn ang="0">
                      <a:pos x="491" y="276"/>
                    </a:cxn>
                    <a:cxn ang="0">
                      <a:pos x="491" y="203"/>
                    </a:cxn>
                    <a:cxn ang="0">
                      <a:pos x="585" y="162"/>
                    </a:cxn>
                    <a:cxn ang="0">
                      <a:pos x="544" y="110"/>
                    </a:cxn>
                    <a:cxn ang="0">
                      <a:pos x="511" y="159"/>
                    </a:cxn>
                    <a:cxn ang="0">
                      <a:pos x="334" y="65"/>
                    </a:cxn>
                    <a:cxn ang="0">
                      <a:pos x="184" y="16"/>
                    </a:cxn>
                    <a:cxn ang="0">
                      <a:pos x="136" y="0"/>
                    </a:cxn>
                    <a:cxn ang="0">
                      <a:pos x="63" y="51"/>
                    </a:cxn>
                    <a:cxn ang="0">
                      <a:pos x="27" y="159"/>
                    </a:cxn>
                    <a:cxn ang="0">
                      <a:pos x="53" y="153"/>
                    </a:cxn>
                    <a:cxn ang="0">
                      <a:pos x="170" y="170"/>
                    </a:cxn>
                    <a:cxn ang="0">
                      <a:pos x="192" y="339"/>
                    </a:cxn>
                    <a:cxn ang="0">
                      <a:pos x="176" y="454"/>
                    </a:cxn>
                    <a:cxn ang="0">
                      <a:pos x="199" y="493"/>
                    </a:cxn>
                    <a:cxn ang="0">
                      <a:pos x="270" y="608"/>
                    </a:cxn>
                    <a:cxn ang="0">
                      <a:pos x="327" y="634"/>
                    </a:cxn>
                    <a:cxn ang="0">
                      <a:pos x="385" y="677"/>
                    </a:cxn>
                    <a:cxn ang="0">
                      <a:pos x="465" y="738"/>
                    </a:cxn>
                    <a:cxn ang="0">
                      <a:pos x="468" y="806"/>
                    </a:cxn>
                    <a:cxn ang="0">
                      <a:pos x="503" y="873"/>
                    </a:cxn>
                    <a:cxn ang="0">
                      <a:pos x="550" y="943"/>
                    </a:cxn>
                    <a:cxn ang="0">
                      <a:pos x="620" y="1190"/>
                    </a:cxn>
                  </a:cxnLst>
                  <a:rect l="0" t="0" r="r" b="b"/>
                  <a:pathLst>
                    <a:path w="804" h="1190">
                      <a:moveTo>
                        <a:pt x="620" y="1190"/>
                      </a:moveTo>
                      <a:lnTo>
                        <a:pt x="634" y="1190"/>
                      </a:lnTo>
                      <a:lnTo>
                        <a:pt x="618" y="1172"/>
                      </a:lnTo>
                      <a:lnTo>
                        <a:pt x="596" y="1162"/>
                      </a:lnTo>
                      <a:lnTo>
                        <a:pt x="599" y="1147"/>
                      </a:lnTo>
                      <a:lnTo>
                        <a:pt x="618" y="1132"/>
                      </a:lnTo>
                      <a:lnTo>
                        <a:pt x="622" y="1120"/>
                      </a:lnTo>
                      <a:lnTo>
                        <a:pt x="596" y="1109"/>
                      </a:lnTo>
                      <a:lnTo>
                        <a:pt x="596" y="1057"/>
                      </a:lnTo>
                      <a:lnTo>
                        <a:pt x="632" y="1023"/>
                      </a:lnTo>
                      <a:lnTo>
                        <a:pt x="644" y="1021"/>
                      </a:lnTo>
                      <a:lnTo>
                        <a:pt x="628" y="1002"/>
                      </a:lnTo>
                      <a:lnTo>
                        <a:pt x="669" y="998"/>
                      </a:lnTo>
                      <a:lnTo>
                        <a:pt x="728" y="953"/>
                      </a:lnTo>
                      <a:lnTo>
                        <a:pt x="728" y="918"/>
                      </a:lnTo>
                      <a:lnTo>
                        <a:pt x="765" y="917"/>
                      </a:lnTo>
                      <a:lnTo>
                        <a:pt x="763" y="849"/>
                      </a:lnTo>
                      <a:lnTo>
                        <a:pt x="783" y="840"/>
                      </a:lnTo>
                      <a:lnTo>
                        <a:pt x="804" y="818"/>
                      </a:lnTo>
                      <a:lnTo>
                        <a:pt x="804" y="792"/>
                      </a:lnTo>
                      <a:lnTo>
                        <a:pt x="738" y="789"/>
                      </a:lnTo>
                      <a:lnTo>
                        <a:pt x="685" y="739"/>
                      </a:lnTo>
                      <a:lnTo>
                        <a:pt x="657" y="728"/>
                      </a:lnTo>
                      <a:lnTo>
                        <a:pt x="637" y="728"/>
                      </a:lnTo>
                      <a:lnTo>
                        <a:pt x="608" y="702"/>
                      </a:lnTo>
                      <a:lnTo>
                        <a:pt x="599" y="703"/>
                      </a:lnTo>
                      <a:lnTo>
                        <a:pt x="581" y="687"/>
                      </a:lnTo>
                      <a:lnTo>
                        <a:pt x="538" y="685"/>
                      </a:lnTo>
                      <a:lnTo>
                        <a:pt x="538" y="664"/>
                      </a:lnTo>
                      <a:lnTo>
                        <a:pt x="509" y="661"/>
                      </a:lnTo>
                      <a:lnTo>
                        <a:pt x="491" y="669"/>
                      </a:lnTo>
                      <a:lnTo>
                        <a:pt x="479" y="685"/>
                      </a:lnTo>
                      <a:lnTo>
                        <a:pt x="454" y="683"/>
                      </a:lnTo>
                      <a:lnTo>
                        <a:pt x="426" y="683"/>
                      </a:lnTo>
                      <a:lnTo>
                        <a:pt x="417" y="687"/>
                      </a:lnTo>
                      <a:lnTo>
                        <a:pt x="407" y="677"/>
                      </a:lnTo>
                      <a:lnTo>
                        <a:pt x="405" y="635"/>
                      </a:lnTo>
                      <a:lnTo>
                        <a:pt x="387" y="634"/>
                      </a:lnTo>
                      <a:lnTo>
                        <a:pt x="385" y="623"/>
                      </a:lnTo>
                      <a:lnTo>
                        <a:pt x="407" y="606"/>
                      </a:lnTo>
                      <a:lnTo>
                        <a:pt x="407" y="589"/>
                      </a:lnTo>
                      <a:lnTo>
                        <a:pt x="381" y="587"/>
                      </a:lnTo>
                      <a:lnTo>
                        <a:pt x="358" y="606"/>
                      </a:lnTo>
                      <a:lnTo>
                        <a:pt x="319" y="606"/>
                      </a:lnTo>
                      <a:lnTo>
                        <a:pt x="295" y="587"/>
                      </a:lnTo>
                      <a:lnTo>
                        <a:pt x="293" y="544"/>
                      </a:lnTo>
                      <a:lnTo>
                        <a:pt x="327" y="544"/>
                      </a:lnTo>
                      <a:lnTo>
                        <a:pt x="329" y="517"/>
                      </a:lnTo>
                      <a:lnTo>
                        <a:pt x="448" y="515"/>
                      </a:lnTo>
                      <a:lnTo>
                        <a:pt x="452" y="554"/>
                      </a:lnTo>
                      <a:lnTo>
                        <a:pt x="465" y="553"/>
                      </a:lnTo>
                      <a:lnTo>
                        <a:pt x="465" y="497"/>
                      </a:lnTo>
                      <a:lnTo>
                        <a:pt x="552" y="425"/>
                      </a:lnTo>
                      <a:lnTo>
                        <a:pt x="554" y="407"/>
                      </a:lnTo>
                      <a:lnTo>
                        <a:pt x="608" y="405"/>
                      </a:lnTo>
                      <a:lnTo>
                        <a:pt x="613" y="413"/>
                      </a:lnTo>
                      <a:lnTo>
                        <a:pt x="637" y="389"/>
                      </a:lnTo>
                      <a:lnTo>
                        <a:pt x="636" y="374"/>
                      </a:lnTo>
                      <a:lnTo>
                        <a:pt x="591" y="376"/>
                      </a:lnTo>
                      <a:lnTo>
                        <a:pt x="591" y="366"/>
                      </a:lnTo>
                      <a:lnTo>
                        <a:pt x="613" y="353"/>
                      </a:lnTo>
                      <a:lnTo>
                        <a:pt x="625" y="341"/>
                      </a:lnTo>
                      <a:lnTo>
                        <a:pt x="698" y="343"/>
                      </a:lnTo>
                      <a:lnTo>
                        <a:pt x="698" y="321"/>
                      </a:lnTo>
                      <a:lnTo>
                        <a:pt x="679" y="304"/>
                      </a:lnTo>
                      <a:lnTo>
                        <a:pt x="677" y="259"/>
                      </a:lnTo>
                      <a:lnTo>
                        <a:pt x="622" y="259"/>
                      </a:lnTo>
                      <a:lnTo>
                        <a:pt x="591" y="233"/>
                      </a:lnTo>
                      <a:lnTo>
                        <a:pt x="565" y="258"/>
                      </a:lnTo>
                      <a:lnTo>
                        <a:pt x="562" y="290"/>
                      </a:lnTo>
                      <a:lnTo>
                        <a:pt x="509" y="292"/>
                      </a:lnTo>
                      <a:lnTo>
                        <a:pt x="491" y="276"/>
                      </a:lnTo>
                      <a:lnTo>
                        <a:pt x="462" y="278"/>
                      </a:lnTo>
                      <a:lnTo>
                        <a:pt x="460" y="233"/>
                      </a:lnTo>
                      <a:lnTo>
                        <a:pt x="491" y="203"/>
                      </a:lnTo>
                      <a:lnTo>
                        <a:pt x="532" y="201"/>
                      </a:lnTo>
                      <a:lnTo>
                        <a:pt x="544" y="196"/>
                      </a:lnTo>
                      <a:lnTo>
                        <a:pt x="585" y="162"/>
                      </a:lnTo>
                      <a:lnTo>
                        <a:pt x="585" y="141"/>
                      </a:lnTo>
                      <a:lnTo>
                        <a:pt x="546" y="139"/>
                      </a:lnTo>
                      <a:lnTo>
                        <a:pt x="544" y="110"/>
                      </a:lnTo>
                      <a:lnTo>
                        <a:pt x="523" y="110"/>
                      </a:lnTo>
                      <a:lnTo>
                        <a:pt x="526" y="149"/>
                      </a:lnTo>
                      <a:lnTo>
                        <a:pt x="511" y="159"/>
                      </a:lnTo>
                      <a:lnTo>
                        <a:pt x="426" y="162"/>
                      </a:lnTo>
                      <a:lnTo>
                        <a:pt x="334" y="83"/>
                      </a:lnTo>
                      <a:lnTo>
                        <a:pt x="334" y="65"/>
                      </a:lnTo>
                      <a:lnTo>
                        <a:pt x="272" y="61"/>
                      </a:lnTo>
                      <a:lnTo>
                        <a:pt x="250" y="75"/>
                      </a:lnTo>
                      <a:lnTo>
                        <a:pt x="184" y="16"/>
                      </a:lnTo>
                      <a:lnTo>
                        <a:pt x="172" y="15"/>
                      </a:lnTo>
                      <a:lnTo>
                        <a:pt x="158" y="0"/>
                      </a:lnTo>
                      <a:lnTo>
                        <a:pt x="136" y="0"/>
                      </a:lnTo>
                      <a:lnTo>
                        <a:pt x="117" y="15"/>
                      </a:lnTo>
                      <a:lnTo>
                        <a:pt x="63" y="16"/>
                      </a:lnTo>
                      <a:lnTo>
                        <a:pt x="63" y="51"/>
                      </a:lnTo>
                      <a:lnTo>
                        <a:pt x="8" y="98"/>
                      </a:lnTo>
                      <a:lnTo>
                        <a:pt x="8" y="141"/>
                      </a:lnTo>
                      <a:lnTo>
                        <a:pt x="27" y="159"/>
                      </a:lnTo>
                      <a:lnTo>
                        <a:pt x="0" y="186"/>
                      </a:lnTo>
                      <a:lnTo>
                        <a:pt x="8" y="191"/>
                      </a:lnTo>
                      <a:lnTo>
                        <a:pt x="53" y="153"/>
                      </a:lnTo>
                      <a:lnTo>
                        <a:pt x="127" y="151"/>
                      </a:lnTo>
                      <a:lnTo>
                        <a:pt x="131" y="170"/>
                      </a:lnTo>
                      <a:lnTo>
                        <a:pt x="170" y="170"/>
                      </a:lnTo>
                      <a:lnTo>
                        <a:pt x="170" y="232"/>
                      </a:lnTo>
                      <a:lnTo>
                        <a:pt x="194" y="253"/>
                      </a:lnTo>
                      <a:lnTo>
                        <a:pt x="192" y="339"/>
                      </a:lnTo>
                      <a:lnTo>
                        <a:pt x="158" y="368"/>
                      </a:lnTo>
                      <a:lnTo>
                        <a:pt x="162" y="439"/>
                      </a:lnTo>
                      <a:lnTo>
                        <a:pt x="176" y="454"/>
                      </a:lnTo>
                      <a:lnTo>
                        <a:pt x="176" y="517"/>
                      </a:lnTo>
                      <a:lnTo>
                        <a:pt x="197" y="534"/>
                      </a:lnTo>
                      <a:lnTo>
                        <a:pt x="199" y="493"/>
                      </a:lnTo>
                      <a:lnTo>
                        <a:pt x="223" y="512"/>
                      </a:lnTo>
                      <a:lnTo>
                        <a:pt x="225" y="563"/>
                      </a:lnTo>
                      <a:lnTo>
                        <a:pt x="270" y="608"/>
                      </a:lnTo>
                      <a:lnTo>
                        <a:pt x="278" y="606"/>
                      </a:lnTo>
                      <a:lnTo>
                        <a:pt x="303" y="631"/>
                      </a:lnTo>
                      <a:lnTo>
                        <a:pt x="327" y="634"/>
                      </a:lnTo>
                      <a:lnTo>
                        <a:pt x="337" y="640"/>
                      </a:lnTo>
                      <a:lnTo>
                        <a:pt x="383" y="645"/>
                      </a:lnTo>
                      <a:lnTo>
                        <a:pt x="385" y="677"/>
                      </a:lnTo>
                      <a:lnTo>
                        <a:pt x="407" y="691"/>
                      </a:lnTo>
                      <a:lnTo>
                        <a:pt x="463" y="697"/>
                      </a:lnTo>
                      <a:lnTo>
                        <a:pt x="465" y="738"/>
                      </a:lnTo>
                      <a:lnTo>
                        <a:pt x="450" y="746"/>
                      </a:lnTo>
                      <a:lnTo>
                        <a:pt x="424" y="769"/>
                      </a:lnTo>
                      <a:lnTo>
                        <a:pt x="468" y="806"/>
                      </a:lnTo>
                      <a:lnTo>
                        <a:pt x="482" y="808"/>
                      </a:lnTo>
                      <a:lnTo>
                        <a:pt x="479" y="855"/>
                      </a:lnTo>
                      <a:lnTo>
                        <a:pt x="503" y="873"/>
                      </a:lnTo>
                      <a:lnTo>
                        <a:pt x="524" y="890"/>
                      </a:lnTo>
                      <a:lnTo>
                        <a:pt x="526" y="922"/>
                      </a:lnTo>
                      <a:lnTo>
                        <a:pt x="550" y="943"/>
                      </a:lnTo>
                      <a:lnTo>
                        <a:pt x="552" y="1135"/>
                      </a:lnTo>
                      <a:lnTo>
                        <a:pt x="587" y="1166"/>
                      </a:lnTo>
                      <a:lnTo>
                        <a:pt x="620" y="119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0"/>
                <p:cNvSpPr>
                  <a:spLocks/>
                </p:cNvSpPr>
                <p:nvPr userDrawn="1"/>
              </p:nvSpPr>
              <p:spPr bwMode="auto">
                <a:xfrm>
                  <a:off x="7072313" y="3178176"/>
                  <a:ext cx="2179638" cy="1611313"/>
                </a:xfrm>
                <a:custGeom>
                  <a:avLst/>
                  <a:gdLst/>
                  <a:ahLst/>
                  <a:cxnLst>
                    <a:cxn ang="0">
                      <a:pos x="1125" y="471"/>
                    </a:cxn>
                    <a:cxn ang="0">
                      <a:pos x="1145" y="382"/>
                    </a:cxn>
                    <a:cxn ang="0">
                      <a:pos x="1111" y="261"/>
                    </a:cxn>
                    <a:cxn ang="0">
                      <a:pos x="1191" y="174"/>
                    </a:cxn>
                    <a:cxn ang="0">
                      <a:pos x="1237" y="107"/>
                    </a:cxn>
                    <a:cxn ang="0">
                      <a:pos x="1237" y="220"/>
                    </a:cxn>
                    <a:cxn ang="0">
                      <a:pos x="1266" y="202"/>
                    </a:cxn>
                    <a:cxn ang="0">
                      <a:pos x="1322" y="81"/>
                    </a:cxn>
                    <a:cxn ang="0">
                      <a:pos x="1291" y="47"/>
                    </a:cxn>
                    <a:cxn ang="0">
                      <a:pos x="1341" y="41"/>
                    </a:cxn>
                    <a:cxn ang="0">
                      <a:pos x="1344" y="0"/>
                    </a:cxn>
                    <a:cxn ang="0">
                      <a:pos x="1213" y="35"/>
                    </a:cxn>
                    <a:cxn ang="0">
                      <a:pos x="1109" y="14"/>
                    </a:cxn>
                    <a:cxn ang="0">
                      <a:pos x="910" y="65"/>
                    </a:cxn>
                    <a:cxn ang="0">
                      <a:pos x="864" y="49"/>
                    </a:cxn>
                    <a:cxn ang="0">
                      <a:pos x="733" y="81"/>
                    </a:cxn>
                    <a:cxn ang="0">
                      <a:pos x="749" y="41"/>
                    </a:cxn>
                    <a:cxn ang="0">
                      <a:pos x="632" y="108"/>
                    </a:cxn>
                    <a:cxn ang="0">
                      <a:pos x="566" y="172"/>
                    </a:cxn>
                    <a:cxn ang="0">
                      <a:pos x="455" y="204"/>
                    </a:cxn>
                    <a:cxn ang="0">
                      <a:pos x="375" y="252"/>
                    </a:cxn>
                    <a:cxn ang="0">
                      <a:pos x="377" y="204"/>
                    </a:cxn>
                    <a:cxn ang="0">
                      <a:pos x="230" y="227"/>
                    </a:cxn>
                    <a:cxn ang="0">
                      <a:pos x="184" y="274"/>
                    </a:cxn>
                    <a:cxn ang="0">
                      <a:pos x="234" y="336"/>
                    </a:cxn>
                    <a:cxn ang="0">
                      <a:pos x="299" y="239"/>
                    </a:cxn>
                    <a:cxn ang="0">
                      <a:pos x="258" y="346"/>
                    </a:cxn>
                    <a:cxn ang="0">
                      <a:pos x="219" y="348"/>
                    </a:cxn>
                    <a:cxn ang="0">
                      <a:pos x="119" y="404"/>
                    </a:cxn>
                    <a:cxn ang="0">
                      <a:pos x="82" y="450"/>
                    </a:cxn>
                    <a:cxn ang="0">
                      <a:pos x="138" y="489"/>
                    </a:cxn>
                    <a:cxn ang="0">
                      <a:pos x="217" y="474"/>
                    </a:cxn>
                    <a:cxn ang="0">
                      <a:pos x="261" y="491"/>
                    </a:cxn>
                    <a:cxn ang="0">
                      <a:pos x="227" y="442"/>
                    </a:cxn>
                    <a:cxn ang="0">
                      <a:pos x="346" y="458"/>
                    </a:cxn>
                    <a:cxn ang="0">
                      <a:pos x="432" y="438"/>
                    </a:cxn>
                    <a:cxn ang="0">
                      <a:pos x="356" y="481"/>
                    </a:cxn>
                    <a:cxn ang="0">
                      <a:pos x="432" y="522"/>
                    </a:cxn>
                    <a:cxn ang="0">
                      <a:pos x="299" y="534"/>
                    </a:cxn>
                    <a:cxn ang="0">
                      <a:pos x="82" y="520"/>
                    </a:cxn>
                    <a:cxn ang="0">
                      <a:pos x="21" y="597"/>
                    </a:cxn>
                    <a:cxn ang="0">
                      <a:pos x="109" y="739"/>
                    </a:cxn>
                    <a:cxn ang="0">
                      <a:pos x="217" y="756"/>
                    </a:cxn>
                    <a:cxn ang="0">
                      <a:pos x="276" y="998"/>
                    </a:cxn>
                    <a:cxn ang="0">
                      <a:pos x="379" y="974"/>
                    </a:cxn>
                    <a:cxn ang="0">
                      <a:pos x="426" y="904"/>
                    </a:cxn>
                    <a:cxn ang="0">
                      <a:pos x="446" y="828"/>
                    </a:cxn>
                    <a:cxn ang="0">
                      <a:pos x="477" y="638"/>
                    </a:cxn>
                    <a:cxn ang="0">
                      <a:pos x="423" y="563"/>
                    </a:cxn>
                    <a:cxn ang="0">
                      <a:pos x="571" y="657"/>
                    </a:cxn>
                    <a:cxn ang="0">
                      <a:pos x="563" y="587"/>
                    </a:cxn>
                    <a:cxn ang="0">
                      <a:pos x="554" y="539"/>
                    </a:cxn>
                    <a:cxn ang="0">
                      <a:pos x="722" y="652"/>
                    </a:cxn>
                    <a:cxn ang="0">
                      <a:pos x="841" y="601"/>
                    </a:cxn>
                    <a:cxn ang="0">
                      <a:pos x="941" y="703"/>
                    </a:cxn>
                    <a:cxn ang="0">
                      <a:pos x="998" y="730"/>
                    </a:cxn>
                    <a:cxn ang="0">
                      <a:pos x="995" y="695"/>
                    </a:cxn>
                    <a:cxn ang="0">
                      <a:pos x="1027" y="650"/>
                    </a:cxn>
                    <a:cxn ang="0">
                      <a:pos x="980" y="602"/>
                    </a:cxn>
                    <a:cxn ang="0">
                      <a:pos x="1099" y="495"/>
                    </a:cxn>
                    <a:cxn ang="0">
                      <a:pos x="1062" y="444"/>
                    </a:cxn>
                    <a:cxn ang="0">
                      <a:pos x="1029" y="423"/>
                    </a:cxn>
                  </a:cxnLst>
                  <a:rect l="0" t="0" r="r" b="b"/>
                  <a:pathLst>
                    <a:path w="1373" h="1015">
                      <a:moveTo>
                        <a:pt x="1066" y="397"/>
                      </a:moveTo>
                      <a:lnTo>
                        <a:pt x="1125" y="450"/>
                      </a:lnTo>
                      <a:lnTo>
                        <a:pt x="1113" y="466"/>
                      </a:lnTo>
                      <a:lnTo>
                        <a:pt x="1125" y="471"/>
                      </a:lnTo>
                      <a:lnTo>
                        <a:pt x="1147" y="450"/>
                      </a:lnTo>
                      <a:lnTo>
                        <a:pt x="1119" y="425"/>
                      </a:lnTo>
                      <a:lnTo>
                        <a:pt x="1117" y="384"/>
                      </a:lnTo>
                      <a:lnTo>
                        <a:pt x="1145" y="382"/>
                      </a:lnTo>
                      <a:lnTo>
                        <a:pt x="1147" y="348"/>
                      </a:lnTo>
                      <a:lnTo>
                        <a:pt x="1129" y="334"/>
                      </a:lnTo>
                      <a:lnTo>
                        <a:pt x="1129" y="276"/>
                      </a:lnTo>
                      <a:lnTo>
                        <a:pt x="1111" y="261"/>
                      </a:lnTo>
                      <a:lnTo>
                        <a:pt x="1111" y="201"/>
                      </a:lnTo>
                      <a:lnTo>
                        <a:pt x="1145" y="180"/>
                      </a:lnTo>
                      <a:lnTo>
                        <a:pt x="1168" y="189"/>
                      </a:lnTo>
                      <a:lnTo>
                        <a:pt x="1191" y="174"/>
                      </a:lnTo>
                      <a:lnTo>
                        <a:pt x="1189" y="151"/>
                      </a:lnTo>
                      <a:lnTo>
                        <a:pt x="1205" y="148"/>
                      </a:lnTo>
                      <a:lnTo>
                        <a:pt x="1209" y="108"/>
                      </a:lnTo>
                      <a:lnTo>
                        <a:pt x="1237" y="107"/>
                      </a:lnTo>
                      <a:lnTo>
                        <a:pt x="1237" y="168"/>
                      </a:lnTo>
                      <a:lnTo>
                        <a:pt x="1223" y="172"/>
                      </a:lnTo>
                      <a:lnTo>
                        <a:pt x="1221" y="202"/>
                      </a:lnTo>
                      <a:lnTo>
                        <a:pt x="1237" y="220"/>
                      </a:lnTo>
                      <a:lnTo>
                        <a:pt x="1250" y="220"/>
                      </a:lnTo>
                      <a:lnTo>
                        <a:pt x="1250" y="247"/>
                      </a:lnTo>
                      <a:lnTo>
                        <a:pt x="1266" y="256"/>
                      </a:lnTo>
                      <a:lnTo>
                        <a:pt x="1266" y="202"/>
                      </a:lnTo>
                      <a:lnTo>
                        <a:pt x="1250" y="190"/>
                      </a:lnTo>
                      <a:lnTo>
                        <a:pt x="1249" y="141"/>
                      </a:lnTo>
                      <a:lnTo>
                        <a:pt x="1266" y="127"/>
                      </a:lnTo>
                      <a:lnTo>
                        <a:pt x="1322" y="81"/>
                      </a:lnTo>
                      <a:lnTo>
                        <a:pt x="1295" y="78"/>
                      </a:lnTo>
                      <a:lnTo>
                        <a:pt x="1291" y="66"/>
                      </a:lnTo>
                      <a:lnTo>
                        <a:pt x="1305" y="59"/>
                      </a:lnTo>
                      <a:lnTo>
                        <a:pt x="1291" y="47"/>
                      </a:lnTo>
                      <a:lnTo>
                        <a:pt x="1295" y="39"/>
                      </a:lnTo>
                      <a:lnTo>
                        <a:pt x="1307" y="25"/>
                      </a:lnTo>
                      <a:lnTo>
                        <a:pt x="1322" y="23"/>
                      </a:lnTo>
                      <a:lnTo>
                        <a:pt x="1341" y="41"/>
                      </a:lnTo>
                      <a:lnTo>
                        <a:pt x="1352" y="34"/>
                      </a:lnTo>
                      <a:lnTo>
                        <a:pt x="1360" y="37"/>
                      </a:lnTo>
                      <a:lnTo>
                        <a:pt x="1373" y="23"/>
                      </a:lnTo>
                      <a:lnTo>
                        <a:pt x="1344" y="0"/>
                      </a:lnTo>
                      <a:lnTo>
                        <a:pt x="1215" y="0"/>
                      </a:lnTo>
                      <a:lnTo>
                        <a:pt x="1205" y="13"/>
                      </a:lnTo>
                      <a:lnTo>
                        <a:pt x="1217" y="28"/>
                      </a:lnTo>
                      <a:lnTo>
                        <a:pt x="1213" y="35"/>
                      </a:lnTo>
                      <a:lnTo>
                        <a:pt x="1147" y="37"/>
                      </a:lnTo>
                      <a:lnTo>
                        <a:pt x="1129" y="22"/>
                      </a:lnTo>
                      <a:lnTo>
                        <a:pt x="1119" y="22"/>
                      </a:lnTo>
                      <a:lnTo>
                        <a:pt x="1109" y="14"/>
                      </a:lnTo>
                      <a:lnTo>
                        <a:pt x="1096" y="30"/>
                      </a:lnTo>
                      <a:lnTo>
                        <a:pt x="995" y="32"/>
                      </a:lnTo>
                      <a:lnTo>
                        <a:pt x="956" y="67"/>
                      </a:lnTo>
                      <a:lnTo>
                        <a:pt x="910" y="65"/>
                      </a:lnTo>
                      <a:lnTo>
                        <a:pt x="908" y="44"/>
                      </a:lnTo>
                      <a:lnTo>
                        <a:pt x="882" y="42"/>
                      </a:lnTo>
                      <a:lnTo>
                        <a:pt x="874" y="51"/>
                      </a:lnTo>
                      <a:lnTo>
                        <a:pt x="864" y="49"/>
                      </a:lnTo>
                      <a:lnTo>
                        <a:pt x="862" y="55"/>
                      </a:lnTo>
                      <a:lnTo>
                        <a:pt x="818" y="55"/>
                      </a:lnTo>
                      <a:lnTo>
                        <a:pt x="765" y="104"/>
                      </a:lnTo>
                      <a:lnTo>
                        <a:pt x="733" y="81"/>
                      </a:lnTo>
                      <a:lnTo>
                        <a:pt x="751" y="66"/>
                      </a:lnTo>
                      <a:lnTo>
                        <a:pt x="759" y="66"/>
                      </a:lnTo>
                      <a:lnTo>
                        <a:pt x="784" y="41"/>
                      </a:lnTo>
                      <a:lnTo>
                        <a:pt x="749" y="41"/>
                      </a:lnTo>
                      <a:lnTo>
                        <a:pt x="729" y="30"/>
                      </a:lnTo>
                      <a:lnTo>
                        <a:pt x="665" y="86"/>
                      </a:lnTo>
                      <a:lnTo>
                        <a:pt x="655" y="83"/>
                      </a:lnTo>
                      <a:lnTo>
                        <a:pt x="632" y="108"/>
                      </a:lnTo>
                      <a:lnTo>
                        <a:pt x="630" y="143"/>
                      </a:lnTo>
                      <a:lnTo>
                        <a:pt x="569" y="145"/>
                      </a:lnTo>
                      <a:lnTo>
                        <a:pt x="554" y="160"/>
                      </a:lnTo>
                      <a:lnTo>
                        <a:pt x="566" y="172"/>
                      </a:lnTo>
                      <a:lnTo>
                        <a:pt x="563" y="178"/>
                      </a:lnTo>
                      <a:lnTo>
                        <a:pt x="528" y="180"/>
                      </a:lnTo>
                      <a:lnTo>
                        <a:pt x="501" y="199"/>
                      </a:lnTo>
                      <a:lnTo>
                        <a:pt x="455" y="204"/>
                      </a:lnTo>
                      <a:lnTo>
                        <a:pt x="452" y="227"/>
                      </a:lnTo>
                      <a:lnTo>
                        <a:pt x="421" y="227"/>
                      </a:lnTo>
                      <a:lnTo>
                        <a:pt x="389" y="254"/>
                      </a:lnTo>
                      <a:lnTo>
                        <a:pt x="375" y="252"/>
                      </a:lnTo>
                      <a:lnTo>
                        <a:pt x="348" y="229"/>
                      </a:lnTo>
                      <a:lnTo>
                        <a:pt x="372" y="225"/>
                      </a:lnTo>
                      <a:lnTo>
                        <a:pt x="385" y="215"/>
                      </a:lnTo>
                      <a:lnTo>
                        <a:pt x="377" y="204"/>
                      </a:lnTo>
                      <a:lnTo>
                        <a:pt x="342" y="208"/>
                      </a:lnTo>
                      <a:lnTo>
                        <a:pt x="326" y="190"/>
                      </a:lnTo>
                      <a:lnTo>
                        <a:pt x="270" y="190"/>
                      </a:lnTo>
                      <a:lnTo>
                        <a:pt x="230" y="227"/>
                      </a:lnTo>
                      <a:lnTo>
                        <a:pt x="229" y="230"/>
                      </a:lnTo>
                      <a:lnTo>
                        <a:pt x="203" y="252"/>
                      </a:lnTo>
                      <a:lnTo>
                        <a:pt x="203" y="272"/>
                      </a:lnTo>
                      <a:lnTo>
                        <a:pt x="184" y="274"/>
                      </a:lnTo>
                      <a:lnTo>
                        <a:pt x="179" y="313"/>
                      </a:lnTo>
                      <a:lnTo>
                        <a:pt x="207" y="317"/>
                      </a:lnTo>
                      <a:lnTo>
                        <a:pt x="217" y="319"/>
                      </a:lnTo>
                      <a:lnTo>
                        <a:pt x="234" y="336"/>
                      </a:lnTo>
                      <a:lnTo>
                        <a:pt x="250" y="323"/>
                      </a:lnTo>
                      <a:lnTo>
                        <a:pt x="248" y="271"/>
                      </a:lnTo>
                      <a:lnTo>
                        <a:pt x="291" y="239"/>
                      </a:lnTo>
                      <a:lnTo>
                        <a:pt x="299" y="239"/>
                      </a:lnTo>
                      <a:lnTo>
                        <a:pt x="317" y="251"/>
                      </a:lnTo>
                      <a:lnTo>
                        <a:pt x="293" y="272"/>
                      </a:lnTo>
                      <a:lnTo>
                        <a:pt x="293" y="346"/>
                      </a:lnTo>
                      <a:lnTo>
                        <a:pt x="258" y="346"/>
                      </a:lnTo>
                      <a:lnTo>
                        <a:pt x="237" y="370"/>
                      </a:lnTo>
                      <a:lnTo>
                        <a:pt x="226" y="370"/>
                      </a:lnTo>
                      <a:lnTo>
                        <a:pt x="223" y="348"/>
                      </a:lnTo>
                      <a:lnTo>
                        <a:pt x="219" y="348"/>
                      </a:lnTo>
                      <a:lnTo>
                        <a:pt x="216" y="371"/>
                      </a:lnTo>
                      <a:lnTo>
                        <a:pt x="186" y="372"/>
                      </a:lnTo>
                      <a:lnTo>
                        <a:pt x="152" y="401"/>
                      </a:lnTo>
                      <a:lnTo>
                        <a:pt x="119" y="404"/>
                      </a:lnTo>
                      <a:lnTo>
                        <a:pt x="135" y="417"/>
                      </a:lnTo>
                      <a:lnTo>
                        <a:pt x="128" y="430"/>
                      </a:lnTo>
                      <a:lnTo>
                        <a:pt x="133" y="448"/>
                      </a:lnTo>
                      <a:lnTo>
                        <a:pt x="82" y="450"/>
                      </a:lnTo>
                      <a:lnTo>
                        <a:pt x="77" y="483"/>
                      </a:lnTo>
                      <a:lnTo>
                        <a:pt x="92" y="493"/>
                      </a:lnTo>
                      <a:lnTo>
                        <a:pt x="107" y="495"/>
                      </a:lnTo>
                      <a:lnTo>
                        <a:pt x="138" y="489"/>
                      </a:lnTo>
                      <a:lnTo>
                        <a:pt x="137" y="474"/>
                      </a:lnTo>
                      <a:lnTo>
                        <a:pt x="164" y="452"/>
                      </a:lnTo>
                      <a:lnTo>
                        <a:pt x="201" y="452"/>
                      </a:lnTo>
                      <a:lnTo>
                        <a:pt x="217" y="474"/>
                      </a:lnTo>
                      <a:lnTo>
                        <a:pt x="237" y="474"/>
                      </a:lnTo>
                      <a:lnTo>
                        <a:pt x="250" y="488"/>
                      </a:lnTo>
                      <a:lnTo>
                        <a:pt x="246" y="501"/>
                      </a:lnTo>
                      <a:lnTo>
                        <a:pt x="261" y="491"/>
                      </a:lnTo>
                      <a:lnTo>
                        <a:pt x="259" y="480"/>
                      </a:lnTo>
                      <a:lnTo>
                        <a:pt x="269" y="481"/>
                      </a:lnTo>
                      <a:lnTo>
                        <a:pt x="239" y="454"/>
                      </a:lnTo>
                      <a:lnTo>
                        <a:pt x="227" y="442"/>
                      </a:lnTo>
                      <a:lnTo>
                        <a:pt x="230" y="430"/>
                      </a:lnTo>
                      <a:lnTo>
                        <a:pt x="240" y="430"/>
                      </a:lnTo>
                      <a:lnTo>
                        <a:pt x="309" y="486"/>
                      </a:lnTo>
                      <a:lnTo>
                        <a:pt x="346" y="458"/>
                      </a:lnTo>
                      <a:lnTo>
                        <a:pt x="344" y="444"/>
                      </a:lnTo>
                      <a:lnTo>
                        <a:pt x="382" y="411"/>
                      </a:lnTo>
                      <a:lnTo>
                        <a:pt x="387" y="437"/>
                      </a:lnTo>
                      <a:lnTo>
                        <a:pt x="432" y="438"/>
                      </a:lnTo>
                      <a:lnTo>
                        <a:pt x="453" y="457"/>
                      </a:lnTo>
                      <a:lnTo>
                        <a:pt x="453" y="466"/>
                      </a:lnTo>
                      <a:lnTo>
                        <a:pt x="372" y="469"/>
                      </a:lnTo>
                      <a:lnTo>
                        <a:pt x="356" y="481"/>
                      </a:lnTo>
                      <a:lnTo>
                        <a:pt x="370" y="498"/>
                      </a:lnTo>
                      <a:lnTo>
                        <a:pt x="421" y="497"/>
                      </a:lnTo>
                      <a:lnTo>
                        <a:pt x="442" y="517"/>
                      </a:lnTo>
                      <a:lnTo>
                        <a:pt x="432" y="522"/>
                      </a:lnTo>
                      <a:lnTo>
                        <a:pt x="411" y="546"/>
                      </a:lnTo>
                      <a:lnTo>
                        <a:pt x="346" y="544"/>
                      </a:lnTo>
                      <a:lnTo>
                        <a:pt x="338" y="534"/>
                      </a:lnTo>
                      <a:lnTo>
                        <a:pt x="299" y="534"/>
                      </a:lnTo>
                      <a:lnTo>
                        <a:pt x="293" y="544"/>
                      </a:lnTo>
                      <a:lnTo>
                        <a:pt x="240" y="546"/>
                      </a:lnTo>
                      <a:lnTo>
                        <a:pt x="211" y="519"/>
                      </a:lnTo>
                      <a:lnTo>
                        <a:pt x="82" y="520"/>
                      </a:lnTo>
                      <a:lnTo>
                        <a:pt x="55" y="544"/>
                      </a:lnTo>
                      <a:lnTo>
                        <a:pt x="55" y="585"/>
                      </a:lnTo>
                      <a:lnTo>
                        <a:pt x="27" y="604"/>
                      </a:lnTo>
                      <a:lnTo>
                        <a:pt x="21" y="597"/>
                      </a:lnTo>
                      <a:lnTo>
                        <a:pt x="7" y="619"/>
                      </a:lnTo>
                      <a:lnTo>
                        <a:pt x="0" y="673"/>
                      </a:lnTo>
                      <a:lnTo>
                        <a:pt x="82" y="737"/>
                      </a:lnTo>
                      <a:lnTo>
                        <a:pt x="109" y="739"/>
                      </a:lnTo>
                      <a:lnTo>
                        <a:pt x="131" y="726"/>
                      </a:lnTo>
                      <a:lnTo>
                        <a:pt x="207" y="726"/>
                      </a:lnTo>
                      <a:lnTo>
                        <a:pt x="219" y="732"/>
                      </a:lnTo>
                      <a:lnTo>
                        <a:pt x="217" y="756"/>
                      </a:lnTo>
                      <a:lnTo>
                        <a:pt x="244" y="787"/>
                      </a:lnTo>
                      <a:lnTo>
                        <a:pt x="246" y="889"/>
                      </a:lnTo>
                      <a:lnTo>
                        <a:pt x="276" y="916"/>
                      </a:lnTo>
                      <a:lnTo>
                        <a:pt x="276" y="998"/>
                      </a:lnTo>
                      <a:lnTo>
                        <a:pt x="299" y="1015"/>
                      </a:lnTo>
                      <a:lnTo>
                        <a:pt x="312" y="1005"/>
                      </a:lnTo>
                      <a:lnTo>
                        <a:pt x="344" y="1005"/>
                      </a:lnTo>
                      <a:lnTo>
                        <a:pt x="379" y="974"/>
                      </a:lnTo>
                      <a:lnTo>
                        <a:pt x="397" y="973"/>
                      </a:lnTo>
                      <a:lnTo>
                        <a:pt x="399" y="943"/>
                      </a:lnTo>
                      <a:lnTo>
                        <a:pt x="428" y="941"/>
                      </a:lnTo>
                      <a:lnTo>
                        <a:pt x="426" y="904"/>
                      </a:lnTo>
                      <a:lnTo>
                        <a:pt x="438" y="906"/>
                      </a:lnTo>
                      <a:lnTo>
                        <a:pt x="463" y="882"/>
                      </a:lnTo>
                      <a:lnTo>
                        <a:pt x="465" y="843"/>
                      </a:lnTo>
                      <a:lnTo>
                        <a:pt x="446" y="828"/>
                      </a:lnTo>
                      <a:lnTo>
                        <a:pt x="448" y="790"/>
                      </a:lnTo>
                      <a:lnTo>
                        <a:pt x="557" y="689"/>
                      </a:lnTo>
                      <a:lnTo>
                        <a:pt x="481" y="689"/>
                      </a:lnTo>
                      <a:lnTo>
                        <a:pt x="477" y="638"/>
                      </a:lnTo>
                      <a:lnTo>
                        <a:pt x="467" y="626"/>
                      </a:lnTo>
                      <a:lnTo>
                        <a:pt x="457" y="630"/>
                      </a:lnTo>
                      <a:lnTo>
                        <a:pt x="391" y="566"/>
                      </a:lnTo>
                      <a:lnTo>
                        <a:pt x="423" y="563"/>
                      </a:lnTo>
                      <a:lnTo>
                        <a:pt x="463" y="599"/>
                      </a:lnTo>
                      <a:lnTo>
                        <a:pt x="513" y="638"/>
                      </a:lnTo>
                      <a:lnTo>
                        <a:pt x="515" y="657"/>
                      </a:lnTo>
                      <a:lnTo>
                        <a:pt x="571" y="657"/>
                      </a:lnTo>
                      <a:lnTo>
                        <a:pt x="569" y="642"/>
                      </a:lnTo>
                      <a:lnTo>
                        <a:pt x="620" y="597"/>
                      </a:lnTo>
                      <a:lnTo>
                        <a:pt x="575" y="593"/>
                      </a:lnTo>
                      <a:lnTo>
                        <a:pt x="563" y="587"/>
                      </a:lnTo>
                      <a:lnTo>
                        <a:pt x="554" y="587"/>
                      </a:lnTo>
                      <a:lnTo>
                        <a:pt x="515" y="551"/>
                      </a:lnTo>
                      <a:lnTo>
                        <a:pt x="532" y="532"/>
                      </a:lnTo>
                      <a:lnTo>
                        <a:pt x="554" y="539"/>
                      </a:lnTo>
                      <a:lnTo>
                        <a:pt x="585" y="568"/>
                      </a:lnTo>
                      <a:lnTo>
                        <a:pt x="688" y="568"/>
                      </a:lnTo>
                      <a:lnTo>
                        <a:pt x="718" y="595"/>
                      </a:lnTo>
                      <a:lnTo>
                        <a:pt x="722" y="652"/>
                      </a:lnTo>
                      <a:lnTo>
                        <a:pt x="769" y="687"/>
                      </a:lnTo>
                      <a:lnTo>
                        <a:pt x="804" y="662"/>
                      </a:lnTo>
                      <a:lnTo>
                        <a:pt x="802" y="634"/>
                      </a:lnTo>
                      <a:lnTo>
                        <a:pt x="841" y="601"/>
                      </a:lnTo>
                      <a:lnTo>
                        <a:pt x="872" y="601"/>
                      </a:lnTo>
                      <a:lnTo>
                        <a:pt x="908" y="630"/>
                      </a:lnTo>
                      <a:lnTo>
                        <a:pt x="941" y="632"/>
                      </a:lnTo>
                      <a:lnTo>
                        <a:pt x="941" y="703"/>
                      </a:lnTo>
                      <a:lnTo>
                        <a:pt x="973" y="728"/>
                      </a:lnTo>
                      <a:lnTo>
                        <a:pt x="980" y="726"/>
                      </a:lnTo>
                      <a:lnTo>
                        <a:pt x="992" y="736"/>
                      </a:lnTo>
                      <a:lnTo>
                        <a:pt x="998" y="730"/>
                      </a:lnTo>
                      <a:lnTo>
                        <a:pt x="954" y="693"/>
                      </a:lnTo>
                      <a:lnTo>
                        <a:pt x="954" y="664"/>
                      </a:lnTo>
                      <a:lnTo>
                        <a:pt x="961" y="664"/>
                      </a:lnTo>
                      <a:lnTo>
                        <a:pt x="995" y="695"/>
                      </a:lnTo>
                      <a:lnTo>
                        <a:pt x="1005" y="693"/>
                      </a:lnTo>
                      <a:lnTo>
                        <a:pt x="1017" y="685"/>
                      </a:lnTo>
                      <a:lnTo>
                        <a:pt x="1029" y="685"/>
                      </a:lnTo>
                      <a:lnTo>
                        <a:pt x="1027" y="650"/>
                      </a:lnTo>
                      <a:lnTo>
                        <a:pt x="1004" y="626"/>
                      </a:lnTo>
                      <a:lnTo>
                        <a:pt x="998" y="626"/>
                      </a:lnTo>
                      <a:lnTo>
                        <a:pt x="984" y="612"/>
                      </a:lnTo>
                      <a:lnTo>
                        <a:pt x="980" y="602"/>
                      </a:lnTo>
                      <a:lnTo>
                        <a:pt x="1007" y="580"/>
                      </a:lnTo>
                      <a:lnTo>
                        <a:pt x="1053" y="579"/>
                      </a:lnTo>
                      <a:lnTo>
                        <a:pt x="1099" y="530"/>
                      </a:lnTo>
                      <a:lnTo>
                        <a:pt x="1099" y="495"/>
                      </a:lnTo>
                      <a:lnTo>
                        <a:pt x="1086" y="481"/>
                      </a:lnTo>
                      <a:lnTo>
                        <a:pt x="1058" y="460"/>
                      </a:lnTo>
                      <a:lnTo>
                        <a:pt x="1068" y="448"/>
                      </a:lnTo>
                      <a:lnTo>
                        <a:pt x="1062" y="444"/>
                      </a:lnTo>
                      <a:lnTo>
                        <a:pt x="1055" y="450"/>
                      </a:lnTo>
                      <a:lnTo>
                        <a:pt x="1037" y="435"/>
                      </a:lnTo>
                      <a:lnTo>
                        <a:pt x="1031" y="435"/>
                      </a:lnTo>
                      <a:lnTo>
                        <a:pt x="1029" y="423"/>
                      </a:lnTo>
                      <a:lnTo>
                        <a:pt x="1066" y="397"/>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
                <p:cNvSpPr>
                  <a:spLocks/>
                </p:cNvSpPr>
                <p:nvPr userDrawn="1"/>
              </p:nvSpPr>
              <p:spPr bwMode="auto">
                <a:xfrm>
                  <a:off x="8747126" y="4297363"/>
                  <a:ext cx="101600" cy="130175"/>
                </a:xfrm>
                <a:custGeom>
                  <a:avLst/>
                  <a:gdLst/>
                  <a:ahLst/>
                  <a:cxnLst>
                    <a:cxn ang="0">
                      <a:pos x="0" y="45"/>
                    </a:cxn>
                    <a:cxn ang="0">
                      <a:pos x="27" y="44"/>
                    </a:cxn>
                    <a:cxn ang="0">
                      <a:pos x="31" y="0"/>
                    </a:cxn>
                    <a:cxn ang="0">
                      <a:pos x="62" y="0"/>
                    </a:cxn>
                    <a:cxn ang="0">
                      <a:pos x="64" y="28"/>
                    </a:cxn>
                    <a:cxn ang="0">
                      <a:pos x="51" y="38"/>
                    </a:cxn>
                    <a:cxn ang="0">
                      <a:pos x="52" y="47"/>
                    </a:cxn>
                    <a:cxn ang="0">
                      <a:pos x="60" y="47"/>
                    </a:cxn>
                    <a:cxn ang="0">
                      <a:pos x="27" y="80"/>
                    </a:cxn>
                    <a:cxn ang="0">
                      <a:pos x="0" y="82"/>
                    </a:cxn>
                    <a:cxn ang="0">
                      <a:pos x="0" y="45"/>
                    </a:cxn>
                  </a:cxnLst>
                  <a:rect l="0" t="0" r="r" b="b"/>
                  <a:pathLst>
                    <a:path w="64" h="82">
                      <a:moveTo>
                        <a:pt x="0" y="45"/>
                      </a:moveTo>
                      <a:lnTo>
                        <a:pt x="27" y="44"/>
                      </a:lnTo>
                      <a:lnTo>
                        <a:pt x="31" y="0"/>
                      </a:lnTo>
                      <a:lnTo>
                        <a:pt x="62" y="0"/>
                      </a:lnTo>
                      <a:lnTo>
                        <a:pt x="64" y="28"/>
                      </a:lnTo>
                      <a:lnTo>
                        <a:pt x="51" y="38"/>
                      </a:lnTo>
                      <a:lnTo>
                        <a:pt x="52" y="47"/>
                      </a:lnTo>
                      <a:lnTo>
                        <a:pt x="60" y="47"/>
                      </a:lnTo>
                      <a:lnTo>
                        <a:pt x="27" y="80"/>
                      </a:lnTo>
                      <a:lnTo>
                        <a:pt x="0" y="82"/>
                      </a:lnTo>
                      <a:lnTo>
                        <a:pt x="0" y="45"/>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3"/>
                <p:cNvSpPr>
                  <a:spLocks/>
                </p:cNvSpPr>
                <p:nvPr userDrawn="1"/>
              </p:nvSpPr>
              <p:spPr bwMode="auto">
                <a:xfrm>
                  <a:off x="8537576" y="4337051"/>
                  <a:ext cx="220663" cy="206375"/>
                </a:xfrm>
                <a:custGeom>
                  <a:avLst/>
                  <a:gdLst/>
                  <a:ahLst/>
                  <a:cxnLst>
                    <a:cxn ang="0">
                      <a:pos x="0" y="0"/>
                    </a:cxn>
                    <a:cxn ang="0">
                      <a:pos x="70" y="63"/>
                    </a:cxn>
                    <a:cxn ang="0">
                      <a:pos x="69" y="90"/>
                    </a:cxn>
                    <a:cxn ang="0">
                      <a:pos x="111" y="92"/>
                    </a:cxn>
                    <a:cxn ang="0">
                      <a:pos x="139" y="119"/>
                    </a:cxn>
                    <a:cxn ang="0">
                      <a:pos x="134" y="130"/>
                    </a:cxn>
                    <a:cxn ang="0">
                      <a:pos x="111" y="110"/>
                    </a:cxn>
                    <a:cxn ang="0">
                      <a:pos x="69" y="109"/>
                    </a:cxn>
                    <a:cxn ang="0">
                      <a:pos x="26" y="69"/>
                    </a:cxn>
                    <a:cxn ang="0">
                      <a:pos x="24" y="48"/>
                    </a:cxn>
                    <a:cxn ang="0">
                      <a:pos x="0" y="24"/>
                    </a:cxn>
                    <a:cxn ang="0">
                      <a:pos x="0" y="0"/>
                    </a:cxn>
                  </a:cxnLst>
                  <a:rect l="0" t="0" r="r" b="b"/>
                  <a:pathLst>
                    <a:path w="139" h="130">
                      <a:moveTo>
                        <a:pt x="0" y="0"/>
                      </a:moveTo>
                      <a:lnTo>
                        <a:pt x="70" y="63"/>
                      </a:lnTo>
                      <a:lnTo>
                        <a:pt x="69" y="90"/>
                      </a:lnTo>
                      <a:lnTo>
                        <a:pt x="111" y="92"/>
                      </a:lnTo>
                      <a:lnTo>
                        <a:pt x="139" y="119"/>
                      </a:lnTo>
                      <a:lnTo>
                        <a:pt x="134" y="130"/>
                      </a:lnTo>
                      <a:lnTo>
                        <a:pt x="111" y="110"/>
                      </a:lnTo>
                      <a:lnTo>
                        <a:pt x="69" y="109"/>
                      </a:lnTo>
                      <a:lnTo>
                        <a:pt x="26" y="69"/>
                      </a:lnTo>
                      <a:lnTo>
                        <a:pt x="24" y="48"/>
                      </a:lnTo>
                      <a:lnTo>
                        <a:pt x="0" y="24"/>
                      </a:lnTo>
                      <a:lnTo>
                        <a:pt x="0" y="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4"/>
                <p:cNvSpPr>
                  <a:spLocks/>
                </p:cNvSpPr>
                <p:nvPr userDrawn="1"/>
              </p:nvSpPr>
              <p:spPr bwMode="auto">
                <a:xfrm>
                  <a:off x="9028113" y="4403726"/>
                  <a:ext cx="198438" cy="130175"/>
                </a:xfrm>
                <a:custGeom>
                  <a:avLst/>
                  <a:gdLst/>
                  <a:ahLst/>
                  <a:cxnLst>
                    <a:cxn ang="0">
                      <a:pos x="2" y="2"/>
                    </a:cxn>
                    <a:cxn ang="0">
                      <a:pos x="21" y="0"/>
                    </a:cxn>
                    <a:cxn ang="0">
                      <a:pos x="22" y="19"/>
                    </a:cxn>
                    <a:cxn ang="0">
                      <a:pos x="58" y="19"/>
                    </a:cxn>
                    <a:cxn ang="0">
                      <a:pos x="69" y="12"/>
                    </a:cxn>
                    <a:cxn ang="0">
                      <a:pos x="125" y="60"/>
                    </a:cxn>
                    <a:cxn ang="0">
                      <a:pos x="118" y="82"/>
                    </a:cxn>
                    <a:cxn ang="0">
                      <a:pos x="92" y="57"/>
                    </a:cxn>
                    <a:cxn ang="0">
                      <a:pos x="75" y="72"/>
                    </a:cxn>
                    <a:cxn ang="0">
                      <a:pos x="50" y="48"/>
                    </a:cxn>
                    <a:cxn ang="0">
                      <a:pos x="51" y="35"/>
                    </a:cxn>
                    <a:cxn ang="0">
                      <a:pos x="37" y="37"/>
                    </a:cxn>
                    <a:cxn ang="0">
                      <a:pos x="0" y="13"/>
                    </a:cxn>
                    <a:cxn ang="0">
                      <a:pos x="2" y="2"/>
                    </a:cxn>
                  </a:cxnLst>
                  <a:rect l="0" t="0" r="r" b="b"/>
                  <a:pathLst>
                    <a:path w="125" h="82">
                      <a:moveTo>
                        <a:pt x="2" y="2"/>
                      </a:moveTo>
                      <a:lnTo>
                        <a:pt x="21" y="0"/>
                      </a:lnTo>
                      <a:lnTo>
                        <a:pt x="22" y="19"/>
                      </a:lnTo>
                      <a:lnTo>
                        <a:pt x="58" y="19"/>
                      </a:lnTo>
                      <a:lnTo>
                        <a:pt x="69" y="12"/>
                      </a:lnTo>
                      <a:lnTo>
                        <a:pt x="125" y="60"/>
                      </a:lnTo>
                      <a:lnTo>
                        <a:pt x="118" y="82"/>
                      </a:lnTo>
                      <a:lnTo>
                        <a:pt x="92" y="57"/>
                      </a:lnTo>
                      <a:lnTo>
                        <a:pt x="75" y="72"/>
                      </a:lnTo>
                      <a:lnTo>
                        <a:pt x="50" y="48"/>
                      </a:lnTo>
                      <a:lnTo>
                        <a:pt x="51" y="35"/>
                      </a:lnTo>
                      <a:lnTo>
                        <a:pt x="37" y="37"/>
                      </a:lnTo>
                      <a:lnTo>
                        <a:pt x="0" y="13"/>
                      </a:lnTo>
                      <a:lnTo>
                        <a:pt x="2" y="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5"/>
                <p:cNvSpPr>
                  <a:spLocks/>
                </p:cNvSpPr>
                <p:nvPr userDrawn="1"/>
              </p:nvSpPr>
              <p:spPr bwMode="auto">
                <a:xfrm>
                  <a:off x="8688388" y="4570413"/>
                  <a:ext cx="557213" cy="382588"/>
                </a:xfrm>
                <a:custGeom>
                  <a:avLst/>
                  <a:gdLst/>
                  <a:ahLst/>
                  <a:cxnLst>
                    <a:cxn ang="0">
                      <a:pos x="49" y="60"/>
                    </a:cxn>
                    <a:cxn ang="0">
                      <a:pos x="94" y="60"/>
                    </a:cxn>
                    <a:cxn ang="0">
                      <a:pos x="151" y="12"/>
                    </a:cxn>
                    <a:cxn ang="0">
                      <a:pos x="174" y="30"/>
                    </a:cxn>
                    <a:cxn ang="0">
                      <a:pos x="211" y="0"/>
                    </a:cxn>
                    <a:cxn ang="0">
                      <a:pos x="236" y="0"/>
                    </a:cxn>
                    <a:cxn ang="0">
                      <a:pos x="223" y="17"/>
                    </a:cxn>
                    <a:cxn ang="0">
                      <a:pos x="264" y="45"/>
                    </a:cxn>
                    <a:cxn ang="0">
                      <a:pos x="301" y="21"/>
                    </a:cxn>
                    <a:cxn ang="0">
                      <a:pos x="303" y="65"/>
                    </a:cxn>
                    <a:cxn ang="0">
                      <a:pos x="325" y="85"/>
                    </a:cxn>
                    <a:cxn ang="0">
                      <a:pos x="325" y="103"/>
                    </a:cxn>
                    <a:cxn ang="0">
                      <a:pos x="349" y="119"/>
                    </a:cxn>
                    <a:cxn ang="0">
                      <a:pos x="351" y="167"/>
                    </a:cxn>
                    <a:cxn ang="0">
                      <a:pos x="284" y="224"/>
                    </a:cxn>
                    <a:cxn ang="0">
                      <a:pos x="272" y="226"/>
                    </a:cxn>
                    <a:cxn ang="0">
                      <a:pos x="258" y="240"/>
                    </a:cxn>
                    <a:cxn ang="0">
                      <a:pos x="233" y="241"/>
                    </a:cxn>
                    <a:cxn ang="0">
                      <a:pos x="231" y="236"/>
                    </a:cxn>
                    <a:cxn ang="0">
                      <a:pos x="179" y="234"/>
                    </a:cxn>
                    <a:cxn ang="0">
                      <a:pos x="180" y="221"/>
                    </a:cxn>
                    <a:cxn ang="0">
                      <a:pos x="144" y="195"/>
                    </a:cxn>
                    <a:cxn ang="0">
                      <a:pos x="152" y="180"/>
                    </a:cxn>
                    <a:cxn ang="0">
                      <a:pos x="152" y="172"/>
                    </a:cxn>
                    <a:cxn ang="0">
                      <a:pos x="138" y="164"/>
                    </a:cxn>
                    <a:cxn ang="0">
                      <a:pos x="125" y="164"/>
                    </a:cxn>
                    <a:cxn ang="0">
                      <a:pos x="106" y="183"/>
                    </a:cxn>
                    <a:cxn ang="0">
                      <a:pos x="17" y="186"/>
                    </a:cxn>
                    <a:cxn ang="0">
                      <a:pos x="0" y="166"/>
                    </a:cxn>
                    <a:cxn ang="0">
                      <a:pos x="8" y="154"/>
                    </a:cxn>
                    <a:cxn ang="0">
                      <a:pos x="13" y="94"/>
                    </a:cxn>
                    <a:cxn ang="0">
                      <a:pos x="49" y="60"/>
                    </a:cxn>
                  </a:cxnLst>
                  <a:rect l="0" t="0" r="r" b="b"/>
                  <a:pathLst>
                    <a:path w="351" h="241">
                      <a:moveTo>
                        <a:pt x="49" y="60"/>
                      </a:moveTo>
                      <a:lnTo>
                        <a:pt x="94" y="60"/>
                      </a:lnTo>
                      <a:lnTo>
                        <a:pt x="151" y="12"/>
                      </a:lnTo>
                      <a:lnTo>
                        <a:pt x="174" y="30"/>
                      </a:lnTo>
                      <a:lnTo>
                        <a:pt x="211" y="0"/>
                      </a:lnTo>
                      <a:lnTo>
                        <a:pt x="236" y="0"/>
                      </a:lnTo>
                      <a:lnTo>
                        <a:pt x="223" y="17"/>
                      </a:lnTo>
                      <a:lnTo>
                        <a:pt x="264" y="45"/>
                      </a:lnTo>
                      <a:lnTo>
                        <a:pt x="301" y="21"/>
                      </a:lnTo>
                      <a:lnTo>
                        <a:pt x="303" y="65"/>
                      </a:lnTo>
                      <a:lnTo>
                        <a:pt x="325" y="85"/>
                      </a:lnTo>
                      <a:lnTo>
                        <a:pt x="325" y="103"/>
                      </a:lnTo>
                      <a:lnTo>
                        <a:pt x="349" y="119"/>
                      </a:lnTo>
                      <a:lnTo>
                        <a:pt x="351" y="167"/>
                      </a:lnTo>
                      <a:lnTo>
                        <a:pt x="284" y="224"/>
                      </a:lnTo>
                      <a:lnTo>
                        <a:pt x="272" y="226"/>
                      </a:lnTo>
                      <a:lnTo>
                        <a:pt x="258" y="240"/>
                      </a:lnTo>
                      <a:lnTo>
                        <a:pt x="233" y="241"/>
                      </a:lnTo>
                      <a:lnTo>
                        <a:pt x="231" y="236"/>
                      </a:lnTo>
                      <a:lnTo>
                        <a:pt x="179" y="234"/>
                      </a:lnTo>
                      <a:lnTo>
                        <a:pt x="180" y="221"/>
                      </a:lnTo>
                      <a:lnTo>
                        <a:pt x="144" y="195"/>
                      </a:lnTo>
                      <a:lnTo>
                        <a:pt x="152" y="180"/>
                      </a:lnTo>
                      <a:lnTo>
                        <a:pt x="152" y="172"/>
                      </a:lnTo>
                      <a:lnTo>
                        <a:pt x="138" y="164"/>
                      </a:lnTo>
                      <a:lnTo>
                        <a:pt x="125" y="164"/>
                      </a:lnTo>
                      <a:lnTo>
                        <a:pt x="106" y="183"/>
                      </a:lnTo>
                      <a:lnTo>
                        <a:pt x="17" y="186"/>
                      </a:lnTo>
                      <a:lnTo>
                        <a:pt x="0" y="166"/>
                      </a:lnTo>
                      <a:lnTo>
                        <a:pt x="8" y="154"/>
                      </a:lnTo>
                      <a:lnTo>
                        <a:pt x="13" y="94"/>
                      </a:lnTo>
                      <a:lnTo>
                        <a:pt x="49" y="6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0"/>
                <p:cNvSpPr>
                  <a:spLocks/>
                </p:cNvSpPr>
                <p:nvPr userDrawn="1"/>
              </p:nvSpPr>
              <p:spPr bwMode="auto">
                <a:xfrm>
                  <a:off x="8956676" y="3713163"/>
                  <a:ext cx="122238" cy="157163"/>
                </a:xfrm>
                <a:custGeom>
                  <a:avLst/>
                  <a:gdLst/>
                  <a:ahLst/>
                  <a:cxnLst>
                    <a:cxn ang="0">
                      <a:pos x="0" y="91"/>
                    </a:cxn>
                    <a:cxn ang="0">
                      <a:pos x="3" y="99"/>
                    </a:cxn>
                    <a:cxn ang="0">
                      <a:pos x="28" y="84"/>
                    </a:cxn>
                    <a:cxn ang="0">
                      <a:pos x="31" y="96"/>
                    </a:cxn>
                    <a:cxn ang="0">
                      <a:pos x="69" y="68"/>
                    </a:cxn>
                    <a:cxn ang="0">
                      <a:pos x="70" y="40"/>
                    </a:cxn>
                    <a:cxn ang="0">
                      <a:pos x="77" y="19"/>
                    </a:cxn>
                    <a:cxn ang="0">
                      <a:pos x="67" y="0"/>
                    </a:cxn>
                    <a:cxn ang="0">
                      <a:pos x="59" y="1"/>
                    </a:cxn>
                    <a:cxn ang="0">
                      <a:pos x="55" y="37"/>
                    </a:cxn>
                    <a:cxn ang="0">
                      <a:pos x="40" y="48"/>
                    </a:cxn>
                    <a:cxn ang="0">
                      <a:pos x="32" y="68"/>
                    </a:cxn>
                    <a:cxn ang="0">
                      <a:pos x="11" y="75"/>
                    </a:cxn>
                    <a:cxn ang="0">
                      <a:pos x="1" y="87"/>
                    </a:cxn>
                  </a:cxnLst>
                  <a:rect l="0" t="0" r="r" b="b"/>
                  <a:pathLst>
                    <a:path w="77" h="99">
                      <a:moveTo>
                        <a:pt x="0" y="91"/>
                      </a:moveTo>
                      <a:lnTo>
                        <a:pt x="3" y="99"/>
                      </a:lnTo>
                      <a:lnTo>
                        <a:pt x="28" y="84"/>
                      </a:lnTo>
                      <a:lnTo>
                        <a:pt x="31" y="96"/>
                      </a:lnTo>
                      <a:lnTo>
                        <a:pt x="69" y="68"/>
                      </a:lnTo>
                      <a:lnTo>
                        <a:pt x="70" y="40"/>
                      </a:lnTo>
                      <a:lnTo>
                        <a:pt x="77" y="19"/>
                      </a:lnTo>
                      <a:lnTo>
                        <a:pt x="67" y="0"/>
                      </a:lnTo>
                      <a:lnTo>
                        <a:pt x="59" y="1"/>
                      </a:lnTo>
                      <a:lnTo>
                        <a:pt x="55" y="37"/>
                      </a:lnTo>
                      <a:lnTo>
                        <a:pt x="40" y="48"/>
                      </a:lnTo>
                      <a:lnTo>
                        <a:pt x="32" y="68"/>
                      </a:lnTo>
                      <a:lnTo>
                        <a:pt x="11" y="75"/>
                      </a:lnTo>
                      <a:lnTo>
                        <a:pt x="1" y="87"/>
                      </a:lnTo>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2"/>
                <p:cNvSpPr>
                  <a:spLocks/>
                </p:cNvSpPr>
                <p:nvPr userDrawn="1"/>
              </p:nvSpPr>
              <p:spPr bwMode="auto">
                <a:xfrm>
                  <a:off x="9040813" y="3621088"/>
                  <a:ext cx="73025" cy="79375"/>
                </a:xfrm>
                <a:custGeom>
                  <a:avLst/>
                  <a:gdLst/>
                  <a:ahLst/>
                  <a:cxnLst>
                    <a:cxn ang="0">
                      <a:pos x="5" y="50"/>
                    </a:cxn>
                    <a:cxn ang="0">
                      <a:pos x="12" y="47"/>
                    </a:cxn>
                    <a:cxn ang="0">
                      <a:pos x="17" y="36"/>
                    </a:cxn>
                    <a:cxn ang="0">
                      <a:pos x="29" y="45"/>
                    </a:cxn>
                    <a:cxn ang="0">
                      <a:pos x="33" y="34"/>
                    </a:cxn>
                    <a:cxn ang="0">
                      <a:pos x="46" y="30"/>
                    </a:cxn>
                    <a:cxn ang="0">
                      <a:pos x="42" y="15"/>
                    </a:cxn>
                    <a:cxn ang="0">
                      <a:pos x="33" y="16"/>
                    </a:cxn>
                    <a:cxn ang="0">
                      <a:pos x="13" y="0"/>
                    </a:cxn>
                    <a:cxn ang="0">
                      <a:pos x="13" y="26"/>
                    </a:cxn>
                    <a:cxn ang="0">
                      <a:pos x="7" y="34"/>
                    </a:cxn>
                    <a:cxn ang="0">
                      <a:pos x="0" y="43"/>
                    </a:cxn>
                    <a:cxn ang="0">
                      <a:pos x="5" y="50"/>
                    </a:cxn>
                  </a:cxnLst>
                  <a:rect l="0" t="0" r="r" b="b"/>
                  <a:pathLst>
                    <a:path w="46" h="50">
                      <a:moveTo>
                        <a:pt x="5" y="50"/>
                      </a:moveTo>
                      <a:lnTo>
                        <a:pt x="12" y="47"/>
                      </a:lnTo>
                      <a:lnTo>
                        <a:pt x="17" y="36"/>
                      </a:lnTo>
                      <a:lnTo>
                        <a:pt x="29" y="45"/>
                      </a:lnTo>
                      <a:lnTo>
                        <a:pt x="33" y="34"/>
                      </a:lnTo>
                      <a:lnTo>
                        <a:pt x="46" y="30"/>
                      </a:lnTo>
                      <a:lnTo>
                        <a:pt x="42" y="15"/>
                      </a:lnTo>
                      <a:lnTo>
                        <a:pt x="33" y="16"/>
                      </a:lnTo>
                      <a:lnTo>
                        <a:pt x="13" y="0"/>
                      </a:lnTo>
                      <a:lnTo>
                        <a:pt x="13" y="26"/>
                      </a:lnTo>
                      <a:lnTo>
                        <a:pt x="7" y="34"/>
                      </a:lnTo>
                      <a:lnTo>
                        <a:pt x="0" y="43"/>
                      </a:lnTo>
                      <a:lnTo>
                        <a:pt x="5" y="50"/>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userDrawn="1"/>
              </p:nvSpPr>
              <p:spPr bwMode="auto">
                <a:xfrm>
                  <a:off x="9383713" y="4995863"/>
                  <a:ext cx="115888" cy="122238"/>
                </a:xfrm>
                <a:custGeom>
                  <a:avLst/>
                  <a:gdLst/>
                  <a:ahLst/>
                  <a:cxnLst>
                    <a:cxn ang="0">
                      <a:pos x="0" y="74"/>
                    </a:cxn>
                    <a:cxn ang="0">
                      <a:pos x="24" y="77"/>
                    </a:cxn>
                    <a:cxn ang="0">
                      <a:pos x="31" y="70"/>
                    </a:cxn>
                    <a:cxn ang="0">
                      <a:pos x="48" y="41"/>
                    </a:cxn>
                    <a:cxn ang="0">
                      <a:pos x="61" y="41"/>
                    </a:cxn>
                    <a:cxn ang="0">
                      <a:pos x="61" y="34"/>
                    </a:cxn>
                    <a:cxn ang="0">
                      <a:pos x="73" y="20"/>
                    </a:cxn>
                    <a:cxn ang="0">
                      <a:pos x="70" y="8"/>
                    </a:cxn>
                    <a:cxn ang="0">
                      <a:pos x="62" y="7"/>
                    </a:cxn>
                    <a:cxn ang="0">
                      <a:pos x="58" y="0"/>
                    </a:cxn>
                    <a:cxn ang="0">
                      <a:pos x="54" y="2"/>
                    </a:cxn>
                    <a:cxn ang="0">
                      <a:pos x="50" y="16"/>
                    </a:cxn>
                    <a:cxn ang="0">
                      <a:pos x="34" y="35"/>
                    </a:cxn>
                    <a:cxn ang="0">
                      <a:pos x="21" y="39"/>
                    </a:cxn>
                    <a:cxn ang="0">
                      <a:pos x="1" y="57"/>
                    </a:cxn>
                    <a:cxn ang="0">
                      <a:pos x="0" y="74"/>
                    </a:cxn>
                  </a:cxnLst>
                  <a:rect l="0" t="0" r="r" b="b"/>
                  <a:pathLst>
                    <a:path w="73" h="77">
                      <a:moveTo>
                        <a:pt x="0" y="74"/>
                      </a:moveTo>
                      <a:lnTo>
                        <a:pt x="24" y="77"/>
                      </a:lnTo>
                      <a:lnTo>
                        <a:pt x="31" y="70"/>
                      </a:lnTo>
                      <a:lnTo>
                        <a:pt x="48" y="41"/>
                      </a:lnTo>
                      <a:lnTo>
                        <a:pt x="61" y="41"/>
                      </a:lnTo>
                      <a:lnTo>
                        <a:pt x="61" y="34"/>
                      </a:lnTo>
                      <a:lnTo>
                        <a:pt x="73" y="20"/>
                      </a:lnTo>
                      <a:lnTo>
                        <a:pt x="70" y="8"/>
                      </a:lnTo>
                      <a:lnTo>
                        <a:pt x="62" y="7"/>
                      </a:lnTo>
                      <a:lnTo>
                        <a:pt x="58" y="0"/>
                      </a:lnTo>
                      <a:lnTo>
                        <a:pt x="54" y="2"/>
                      </a:lnTo>
                      <a:lnTo>
                        <a:pt x="50" y="16"/>
                      </a:lnTo>
                      <a:lnTo>
                        <a:pt x="34" y="35"/>
                      </a:lnTo>
                      <a:lnTo>
                        <a:pt x="21" y="39"/>
                      </a:lnTo>
                      <a:lnTo>
                        <a:pt x="1" y="57"/>
                      </a:lnTo>
                      <a:lnTo>
                        <a:pt x="0" y="7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userDrawn="1"/>
              </p:nvSpPr>
              <p:spPr bwMode="auto">
                <a:xfrm>
                  <a:off x="9490076" y="4900613"/>
                  <a:ext cx="73025" cy="119063"/>
                </a:xfrm>
                <a:custGeom>
                  <a:avLst/>
                  <a:gdLst/>
                  <a:ahLst/>
                  <a:cxnLst>
                    <a:cxn ang="0">
                      <a:pos x="3" y="56"/>
                    </a:cxn>
                    <a:cxn ang="0">
                      <a:pos x="12" y="58"/>
                    </a:cxn>
                    <a:cxn ang="0">
                      <a:pos x="13" y="72"/>
                    </a:cxn>
                    <a:cxn ang="0">
                      <a:pos x="18" y="75"/>
                    </a:cxn>
                    <a:cxn ang="0">
                      <a:pos x="46" y="45"/>
                    </a:cxn>
                    <a:cxn ang="0">
                      <a:pos x="41" y="32"/>
                    </a:cxn>
                    <a:cxn ang="0">
                      <a:pos x="32" y="35"/>
                    </a:cxn>
                    <a:cxn ang="0">
                      <a:pos x="23" y="22"/>
                    </a:cxn>
                    <a:cxn ang="0">
                      <a:pos x="17" y="22"/>
                    </a:cxn>
                    <a:cxn ang="0">
                      <a:pos x="14" y="11"/>
                    </a:cxn>
                    <a:cxn ang="0">
                      <a:pos x="2" y="0"/>
                    </a:cxn>
                    <a:cxn ang="0">
                      <a:pos x="0" y="12"/>
                    </a:cxn>
                    <a:cxn ang="0">
                      <a:pos x="9" y="22"/>
                    </a:cxn>
                    <a:cxn ang="0">
                      <a:pos x="14" y="36"/>
                    </a:cxn>
                    <a:cxn ang="0">
                      <a:pos x="12" y="43"/>
                    </a:cxn>
                    <a:cxn ang="0">
                      <a:pos x="3" y="45"/>
                    </a:cxn>
                    <a:cxn ang="0">
                      <a:pos x="3" y="56"/>
                    </a:cxn>
                  </a:cxnLst>
                  <a:rect l="0" t="0" r="r" b="b"/>
                  <a:pathLst>
                    <a:path w="46" h="75">
                      <a:moveTo>
                        <a:pt x="3" y="56"/>
                      </a:moveTo>
                      <a:lnTo>
                        <a:pt x="12" y="58"/>
                      </a:lnTo>
                      <a:lnTo>
                        <a:pt x="13" y="72"/>
                      </a:lnTo>
                      <a:lnTo>
                        <a:pt x="18" y="75"/>
                      </a:lnTo>
                      <a:lnTo>
                        <a:pt x="46" y="45"/>
                      </a:lnTo>
                      <a:lnTo>
                        <a:pt x="41" y="32"/>
                      </a:lnTo>
                      <a:lnTo>
                        <a:pt x="32" y="35"/>
                      </a:lnTo>
                      <a:lnTo>
                        <a:pt x="23" y="22"/>
                      </a:lnTo>
                      <a:lnTo>
                        <a:pt x="17" y="22"/>
                      </a:lnTo>
                      <a:lnTo>
                        <a:pt x="14" y="11"/>
                      </a:lnTo>
                      <a:lnTo>
                        <a:pt x="2" y="0"/>
                      </a:lnTo>
                      <a:lnTo>
                        <a:pt x="0" y="12"/>
                      </a:lnTo>
                      <a:lnTo>
                        <a:pt x="9" y="22"/>
                      </a:lnTo>
                      <a:lnTo>
                        <a:pt x="14" y="36"/>
                      </a:lnTo>
                      <a:lnTo>
                        <a:pt x="12" y="43"/>
                      </a:lnTo>
                      <a:lnTo>
                        <a:pt x="3" y="45"/>
                      </a:lnTo>
                      <a:lnTo>
                        <a:pt x="3" y="56"/>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1"/>
                <p:cNvSpPr>
                  <a:spLocks/>
                </p:cNvSpPr>
                <p:nvPr userDrawn="1"/>
              </p:nvSpPr>
              <p:spPr bwMode="auto">
                <a:xfrm>
                  <a:off x="7856538" y="4543426"/>
                  <a:ext cx="95250" cy="146050"/>
                </a:xfrm>
                <a:custGeom>
                  <a:avLst/>
                  <a:gdLst/>
                  <a:ahLst/>
                  <a:cxnLst>
                    <a:cxn ang="0">
                      <a:pos x="1" y="92"/>
                    </a:cxn>
                    <a:cxn ang="0">
                      <a:pos x="0" y="70"/>
                    </a:cxn>
                    <a:cxn ang="0">
                      <a:pos x="11" y="61"/>
                    </a:cxn>
                    <a:cxn ang="0">
                      <a:pos x="13" y="21"/>
                    </a:cxn>
                    <a:cxn ang="0">
                      <a:pos x="29" y="22"/>
                    </a:cxn>
                    <a:cxn ang="0">
                      <a:pos x="57" y="0"/>
                    </a:cxn>
                    <a:cxn ang="0">
                      <a:pos x="60" y="17"/>
                    </a:cxn>
                    <a:cxn ang="0">
                      <a:pos x="40" y="39"/>
                    </a:cxn>
                    <a:cxn ang="0">
                      <a:pos x="36" y="63"/>
                    </a:cxn>
                    <a:cxn ang="0">
                      <a:pos x="26" y="66"/>
                    </a:cxn>
                    <a:cxn ang="0">
                      <a:pos x="17" y="73"/>
                    </a:cxn>
                    <a:cxn ang="0">
                      <a:pos x="16" y="90"/>
                    </a:cxn>
                    <a:cxn ang="0">
                      <a:pos x="1" y="92"/>
                    </a:cxn>
                  </a:cxnLst>
                  <a:rect l="0" t="0" r="r" b="b"/>
                  <a:pathLst>
                    <a:path w="60" h="92">
                      <a:moveTo>
                        <a:pt x="1" y="92"/>
                      </a:moveTo>
                      <a:lnTo>
                        <a:pt x="0" y="70"/>
                      </a:lnTo>
                      <a:lnTo>
                        <a:pt x="11" y="61"/>
                      </a:lnTo>
                      <a:lnTo>
                        <a:pt x="13" y="21"/>
                      </a:lnTo>
                      <a:lnTo>
                        <a:pt x="29" y="22"/>
                      </a:lnTo>
                      <a:lnTo>
                        <a:pt x="57" y="0"/>
                      </a:lnTo>
                      <a:lnTo>
                        <a:pt x="60" y="17"/>
                      </a:lnTo>
                      <a:lnTo>
                        <a:pt x="40" y="39"/>
                      </a:lnTo>
                      <a:lnTo>
                        <a:pt x="36" y="63"/>
                      </a:lnTo>
                      <a:lnTo>
                        <a:pt x="26" y="66"/>
                      </a:lnTo>
                      <a:lnTo>
                        <a:pt x="17" y="73"/>
                      </a:lnTo>
                      <a:lnTo>
                        <a:pt x="16" y="90"/>
                      </a:lnTo>
                      <a:lnTo>
                        <a:pt x="1" y="9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6"/>
                <p:cNvSpPr>
                  <a:spLocks/>
                </p:cNvSpPr>
                <p:nvPr userDrawn="1"/>
              </p:nvSpPr>
              <p:spPr bwMode="auto">
                <a:xfrm>
                  <a:off x="7258051" y="3683001"/>
                  <a:ext cx="60325" cy="114300"/>
                </a:xfrm>
                <a:custGeom>
                  <a:avLst/>
                  <a:gdLst/>
                  <a:ahLst/>
                  <a:cxnLst>
                    <a:cxn ang="0">
                      <a:pos x="14" y="72"/>
                    </a:cxn>
                    <a:cxn ang="0">
                      <a:pos x="38" y="65"/>
                    </a:cxn>
                    <a:cxn ang="0">
                      <a:pos x="22" y="21"/>
                    </a:cxn>
                    <a:cxn ang="0">
                      <a:pos x="30" y="7"/>
                    </a:cxn>
                    <a:cxn ang="0">
                      <a:pos x="19" y="10"/>
                    </a:cxn>
                    <a:cxn ang="0">
                      <a:pos x="22" y="1"/>
                    </a:cxn>
                    <a:cxn ang="0">
                      <a:pos x="9" y="0"/>
                    </a:cxn>
                    <a:cxn ang="0">
                      <a:pos x="9" y="25"/>
                    </a:cxn>
                    <a:cxn ang="0">
                      <a:pos x="14" y="36"/>
                    </a:cxn>
                    <a:cxn ang="0">
                      <a:pos x="4" y="54"/>
                    </a:cxn>
                    <a:cxn ang="0">
                      <a:pos x="12" y="57"/>
                    </a:cxn>
                    <a:cxn ang="0">
                      <a:pos x="0" y="72"/>
                    </a:cxn>
                    <a:cxn ang="0">
                      <a:pos x="14" y="72"/>
                    </a:cxn>
                  </a:cxnLst>
                  <a:rect l="0" t="0" r="r" b="b"/>
                  <a:pathLst>
                    <a:path w="38" h="72">
                      <a:moveTo>
                        <a:pt x="14" y="72"/>
                      </a:moveTo>
                      <a:lnTo>
                        <a:pt x="38" y="65"/>
                      </a:lnTo>
                      <a:lnTo>
                        <a:pt x="22" y="21"/>
                      </a:lnTo>
                      <a:lnTo>
                        <a:pt x="30" y="7"/>
                      </a:lnTo>
                      <a:lnTo>
                        <a:pt x="19" y="10"/>
                      </a:lnTo>
                      <a:lnTo>
                        <a:pt x="22" y="1"/>
                      </a:lnTo>
                      <a:lnTo>
                        <a:pt x="9" y="0"/>
                      </a:lnTo>
                      <a:lnTo>
                        <a:pt x="9" y="25"/>
                      </a:lnTo>
                      <a:lnTo>
                        <a:pt x="14" y="36"/>
                      </a:lnTo>
                      <a:lnTo>
                        <a:pt x="4" y="54"/>
                      </a:lnTo>
                      <a:lnTo>
                        <a:pt x="12" y="57"/>
                      </a:lnTo>
                      <a:lnTo>
                        <a:pt x="0" y="72"/>
                      </a:lnTo>
                      <a:lnTo>
                        <a:pt x="14" y="72"/>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23"/>
                <p:cNvSpPr>
                  <a:spLocks/>
                </p:cNvSpPr>
                <p:nvPr userDrawn="1"/>
              </p:nvSpPr>
              <p:spPr bwMode="auto">
                <a:xfrm>
                  <a:off x="9393238" y="5130801"/>
                  <a:ext cx="20638" cy="22225"/>
                </a:xfrm>
                <a:custGeom>
                  <a:avLst/>
                  <a:gdLst/>
                  <a:ahLst/>
                  <a:cxnLst>
                    <a:cxn ang="0">
                      <a:pos x="7" y="14"/>
                    </a:cxn>
                    <a:cxn ang="0">
                      <a:pos x="13" y="10"/>
                    </a:cxn>
                    <a:cxn ang="0">
                      <a:pos x="10" y="1"/>
                    </a:cxn>
                    <a:cxn ang="0">
                      <a:pos x="0" y="0"/>
                    </a:cxn>
                    <a:cxn ang="0">
                      <a:pos x="2" y="9"/>
                    </a:cxn>
                    <a:cxn ang="0">
                      <a:pos x="1" y="13"/>
                    </a:cxn>
                    <a:cxn ang="0">
                      <a:pos x="7" y="14"/>
                    </a:cxn>
                  </a:cxnLst>
                  <a:rect l="0" t="0" r="r" b="b"/>
                  <a:pathLst>
                    <a:path w="13" h="14">
                      <a:moveTo>
                        <a:pt x="7" y="14"/>
                      </a:moveTo>
                      <a:lnTo>
                        <a:pt x="13" y="10"/>
                      </a:lnTo>
                      <a:lnTo>
                        <a:pt x="10" y="1"/>
                      </a:lnTo>
                      <a:lnTo>
                        <a:pt x="0" y="0"/>
                      </a:lnTo>
                      <a:lnTo>
                        <a:pt x="2" y="9"/>
                      </a:lnTo>
                      <a:lnTo>
                        <a:pt x="1" y="13"/>
                      </a:lnTo>
                      <a:lnTo>
                        <a:pt x="7" y="14"/>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noFill/>
                  </a:endParaRPr>
                </a:p>
              </p:txBody>
            </p:sp>
            <p:sp>
              <p:nvSpPr>
                <p:cNvPr id="209" name="Freeform 17"/>
                <p:cNvSpPr>
                  <a:spLocks/>
                </p:cNvSpPr>
                <p:nvPr userDrawn="1"/>
              </p:nvSpPr>
              <p:spPr bwMode="auto">
                <a:xfrm>
                  <a:off x="7213601" y="3740151"/>
                  <a:ext cx="44450" cy="41275"/>
                </a:xfrm>
                <a:custGeom>
                  <a:avLst/>
                  <a:gdLst/>
                  <a:ahLst/>
                  <a:cxnLst>
                    <a:cxn ang="0">
                      <a:pos x="20" y="3"/>
                    </a:cxn>
                    <a:cxn ang="0">
                      <a:pos x="28" y="9"/>
                    </a:cxn>
                    <a:cxn ang="0">
                      <a:pos x="22" y="23"/>
                    </a:cxn>
                    <a:cxn ang="0">
                      <a:pos x="3" y="26"/>
                    </a:cxn>
                    <a:cxn ang="0">
                      <a:pos x="1" y="19"/>
                    </a:cxn>
                    <a:cxn ang="0">
                      <a:pos x="5" y="16"/>
                    </a:cxn>
                    <a:cxn ang="0">
                      <a:pos x="0" y="13"/>
                    </a:cxn>
                    <a:cxn ang="0">
                      <a:pos x="1" y="6"/>
                    </a:cxn>
                    <a:cxn ang="0">
                      <a:pos x="7" y="6"/>
                    </a:cxn>
                    <a:cxn ang="0">
                      <a:pos x="11" y="0"/>
                    </a:cxn>
                    <a:cxn ang="0">
                      <a:pos x="17" y="0"/>
                    </a:cxn>
                    <a:cxn ang="0">
                      <a:pos x="20" y="3"/>
                    </a:cxn>
                  </a:cxnLst>
                  <a:rect l="0" t="0" r="r" b="b"/>
                  <a:pathLst>
                    <a:path w="28" h="26">
                      <a:moveTo>
                        <a:pt x="20" y="3"/>
                      </a:moveTo>
                      <a:lnTo>
                        <a:pt x="28" y="9"/>
                      </a:lnTo>
                      <a:lnTo>
                        <a:pt x="22" y="23"/>
                      </a:lnTo>
                      <a:lnTo>
                        <a:pt x="3" y="26"/>
                      </a:lnTo>
                      <a:lnTo>
                        <a:pt x="1" y="19"/>
                      </a:lnTo>
                      <a:lnTo>
                        <a:pt x="5" y="16"/>
                      </a:lnTo>
                      <a:lnTo>
                        <a:pt x="0" y="13"/>
                      </a:lnTo>
                      <a:lnTo>
                        <a:pt x="1" y="6"/>
                      </a:lnTo>
                      <a:lnTo>
                        <a:pt x="7" y="6"/>
                      </a:lnTo>
                      <a:lnTo>
                        <a:pt x="11" y="0"/>
                      </a:lnTo>
                      <a:lnTo>
                        <a:pt x="17" y="0"/>
                      </a:lnTo>
                      <a:lnTo>
                        <a:pt x="20" y="3"/>
                      </a:lnTo>
                      <a:close/>
                    </a:path>
                  </a:pathLst>
                </a:custGeom>
                <a:grp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88" name="Freeform 19"/>
              <p:cNvSpPr>
                <a:spLocks/>
              </p:cNvSpPr>
              <p:nvPr userDrawn="1"/>
            </p:nvSpPr>
            <p:spPr bwMode="auto">
              <a:xfrm>
                <a:off x="8873856" y="4479060"/>
                <a:ext cx="51328" cy="74792"/>
              </a:xfrm>
              <a:custGeom>
                <a:avLst/>
                <a:gdLst/>
                <a:ahLst/>
                <a:cxnLst>
                  <a:cxn ang="0">
                    <a:pos x="0" y="0"/>
                  </a:cxn>
                  <a:cxn ang="0">
                    <a:pos x="17" y="0"/>
                  </a:cxn>
                  <a:cxn ang="0">
                    <a:pos x="18" y="14"/>
                  </a:cxn>
                  <a:cxn ang="0">
                    <a:pos x="18" y="25"/>
                  </a:cxn>
                  <a:cxn ang="0">
                    <a:pos x="30" y="31"/>
                  </a:cxn>
                  <a:cxn ang="0">
                    <a:pos x="35" y="40"/>
                  </a:cxn>
                  <a:cxn ang="0">
                    <a:pos x="29" y="51"/>
                  </a:cxn>
                  <a:cxn ang="0">
                    <a:pos x="15" y="50"/>
                  </a:cxn>
                  <a:cxn ang="0">
                    <a:pos x="6" y="40"/>
                  </a:cxn>
                  <a:cxn ang="0">
                    <a:pos x="15" y="37"/>
                  </a:cxn>
                  <a:cxn ang="0">
                    <a:pos x="14" y="27"/>
                  </a:cxn>
                  <a:cxn ang="0">
                    <a:pos x="5" y="20"/>
                  </a:cxn>
                  <a:cxn ang="0">
                    <a:pos x="0" y="0"/>
                  </a:cxn>
                </a:cxnLst>
                <a:rect l="0" t="0" r="r" b="b"/>
                <a:pathLst>
                  <a:path w="35" h="51">
                    <a:moveTo>
                      <a:pt x="0" y="0"/>
                    </a:moveTo>
                    <a:lnTo>
                      <a:pt x="17" y="0"/>
                    </a:lnTo>
                    <a:lnTo>
                      <a:pt x="18" y="14"/>
                    </a:lnTo>
                    <a:lnTo>
                      <a:pt x="18" y="25"/>
                    </a:lnTo>
                    <a:lnTo>
                      <a:pt x="30" y="31"/>
                    </a:lnTo>
                    <a:lnTo>
                      <a:pt x="35" y="40"/>
                    </a:lnTo>
                    <a:lnTo>
                      <a:pt x="29" y="51"/>
                    </a:lnTo>
                    <a:lnTo>
                      <a:pt x="15" y="50"/>
                    </a:lnTo>
                    <a:lnTo>
                      <a:pt x="6" y="40"/>
                    </a:lnTo>
                    <a:lnTo>
                      <a:pt x="15" y="37"/>
                    </a:lnTo>
                    <a:lnTo>
                      <a:pt x="14" y="27"/>
                    </a:lnTo>
                    <a:lnTo>
                      <a:pt x="5" y="20"/>
                    </a:lnTo>
                    <a:lnTo>
                      <a:pt x="0"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1"/>
              <p:cNvSpPr>
                <a:spLocks/>
              </p:cNvSpPr>
              <p:nvPr userDrawn="1"/>
            </p:nvSpPr>
            <p:spPr bwMode="auto">
              <a:xfrm>
                <a:off x="8966245" y="4218023"/>
                <a:ext cx="24931" cy="43995"/>
              </a:xfrm>
              <a:custGeom>
                <a:avLst/>
                <a:gdLst/>
                <a:ahLst/>
                <a:cxnLst>
                  <a:cxn ang="0">
                    <a:pos x="15" y="30"/>
                  </a:cxn>
                  <a:cxn ang="0">
                    <a:pos x="6" y="16"/>
                  </a:cxn>
                  <a:cxn ang="0">
                    <a:pos x="0" y="7"/>
                  </a:cxn>
                  <a:cxn ang="0">
                    <a:pos x="7" y="0"/>
                  </a:cxn>
                  <a:cxn ang="0">
                    <a:pos x="17" y="8"/>
                  </a:cxn>
                  <a:cxn ang="0">
                    <a:pos x="15" y="30"/>
                  </a:cxn>
                </a:cxnLst>
                <a:rect l="0" t="0" r="r" b="b"/>
                <a:pathLst>
                  <a:path w="17" h="30">
                    <a:moveTo>
                      <a:pt x="15" y="30"/>
                    </a:moveTo>
                    <a:lnTo>
                      <a:pt x="6" y="16"/>
                    </a:lnTo>
                    <a:lnTo>
                      <a:pt x="0" y="7"/>
                    </a:lnTo>
                    <a:lnTo>
                      <a:pt x="7" y="0"/>
                    </a:lnTo>
                    <a:lnTo>
                      <a:pt x="17" y="8"/>
                    </a:lnTo>
                    <a:lnTo>
                      <a:pt x="15" y="3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Oval 68"/>
              <p:cNvSpPr>
                <a:spLocks noChangeArrowheads="1"/>
              </p:cNvSpPr>
              <p:nvPr userDrawn="1"/>
            </p:nvSpPr>
            <p:spPr bwMode="auto">
              <a:xfrm>
                <a:off x="8848925" y="4398402"/>
                <a:ext cx="29330" cy="30797"/>
              </a:xfrm>
              <a:prstGeom prst="ellipse">
                <a:avLst/>
              </a:prstGeom>
              <a:no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8"/>
              <p:cNvSpPr>
                <a:spLocks/>
              </p:cNvSpPr>
              <p:nvPr userDrawn="1"/>
            </p:nvSpPr>
            <p:spPr bwMode="auto">
              <a:xfrm>
                <a:off x="8841593" y="4394003"/>
                <a:ext cx="32263" cy="27864"/>
              </a:xfrm>
              <a:custGeom>
                <a:avLst/>
                <a:gdLst/>
                <a:ahLst/>
                <a:cxnLst>
                  <a:cxn ang="0">
                    <a:pos x="9" y="0"/>
                  </a:cxn>
                  <a:cxn ang="0">
                    <a:pos x="0" y="15"/>
                  </a:cxn>
                  <a:cxn ang="0">
                    <a:pos x="11" y="19"/>
                  </a:cxn>
                  <a:cxn ang="0">
                    <a:pos x="22" y="17"/>
                  </a:cxn>
                  <a:cxn ang="0">
                    <a:pos x="9" y="0"/>
                  </a:cxn>
                </a:cxnLst>
                <a:rect l="0" t="0" r="r" b="b"/>
                <a:pathLst>
                  <a:path w="22" h="19">
                    <a:moveTo>
                      <a:pt x="9" y="0"/>
                    </a:moveTo>
                    <a:lnTo>
                      <a:pt x="0" y="15"/>
                    </a:lnTo>
                    <a:lnTo>
                      <a:pt x="11" y="19"/>
                    </a:lnTo>
                    <a:lnTo>
                      <a:pt x="22" y="17"/>
                    </a:lnTo>
                    <a:lnTo>
                      <a:pt x="9" y="0"/>
                    </a:lnTo>
                    <a:close/>
                  </a:path>
                </a:pathLst>
              </a:custGeom>
              <a:noFill/>
              <a:ln w="4763" cap="rnd">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p:cNvGrpSpPr/>
            <p:nvPr userDrawn="1"/>
          </p:nvGrpSpPr>
          <p:grpSpPr>
            <a:xfrm>
              <a:off x="6087506" y="3983383"/>
              <a:ext cx="3425744" cy="1287587"/>
              <a:chOff x="6087506" y="3983383"/>
              <a:chExt cx="3425744" cy="1287587"/>
            </a:xfrm>
            <a:solidFill>
              <a:schemeClr val="accent6"/>
            </a:solidFill>
          </p:grpSpPr>
          <p:sp>
            <p:nvSpPr>
              <p:cNvPr id="79" name="Oval 26"/>
              <p:cNvSpPr>
                <a:spLocks noChangeArrowheads="1"/>
              </p:cNvSpPr>
              <p:nvPr userDrawn="1"/>
            </p:nvSpPr>
            <p:spPr bwMode="auto">
              <a:xfrm>
                <a:off x="6496659" y="4839819"/>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Oval 27"/>
              <p:cNvSpPr>
                <a:spLocks noChangeArrowheads="1"/>
              </p:cNvSpPr>
              <p:nvPr userDrawn="1"/>
            </p:nvSpPr>
            <p:spPr bwMode="auto">
              <a:xfrm>
                <a:off x="6437999" y="460224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28"/>
              <p:cNvSpPr>
                <a:spLocks noChangeArrowheads="1"/>
              </p:cNvSpPr>
              <p:nvPr userDrawn="1"/>
            </p:nvSpPr>
            <p:spPr bwMode="auto">
              <a:xfrm>
                <a:off x="9114362" y="503779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Oval 29"/>
              <p:cNvSpPr>
                <a:spLocks noChangeArrowheads="1"/>
              </p:cNvSpPr>
              <p:nvPr userDrawn="1"/>
            </p:nvSpPr>
            <p:spPr bwMode="auto">
              <a:xfrm>
                <a:off x="9483920" y="524017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Oval 30"/>
              <p:cNvSpPr>
                <a:spLocks noChangeArrowheads="1"/>
              </p:cNvSpPr>
              <p:nvPr userDrawn="1"/>
            </p:nvSpPr>
            <p:spPr bwMode="auto">
              <a:xfrm>
                <a:off x="8816662" y="466090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31"/>
              <p:cNvSpPr>
                <a:spLocks noChangeArrowheads="1"/>
              </p:cNvSpPr>
              <p:nvPr userDrawn="1"/>
            </p:nvSpPr>
            <p:spPr bwMode="auto">
              <a:xfrm>
                <a:off x="8643615" y="425028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Oval 32"/>
              <p:cNvSpPr>
                <a:spLocks noChangeArrowheads="1"/>
              </p:cNvSpPr>
              <p:nvPr userDrawn="1"/>
            </p:nvSpPr>
            <p:spPr bwMode="auto">
              <a:xfrm>
                <a:off x="8894387" y="4499591"/>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Oval 33"/>
              <p:cNvSpPr>
                <a:spLocks noChangeArrowheads="1"/>
              </p:cNvSpPr>
              <p:nvPr userDrawn="1"/>
            </p:nvSpPr>
            <p:spPr bwMode="auto">
              <a:xfrm>
                <a:off x="9061568" y="41564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Oval 34"/>
              <p:cNvSpPr>
                <a:spLocks noChangeArrowheads="1"/>
              </p:cNvSpPr>
              <p:nvPr userDrawn="1"/>
            </p:nvSpPr>
            <p:spPr bwMode="auto">
              <a:xfrm>
                <a:off x="8351782" y="4437998"/>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Oval 35"/>
              <p:cNvSpPr>
                <a:spLocks noChangeArrowheads="1"/>
              </p:cNvSpPr>
              <p:nvPr userDrawn="1"/>
            </p:nvSpPr>
            <p:spPr bwMode="auto">
              <a:xfrm>
                <a:off x="8086345" y="4451196"/>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Oval 36"/>
              <p:cNvSpPr>
                <a:spLocks noChangeArrowheads="1"/>
              </p:cNvSpPr>
              <p:nvPr userDrawn="1"/>
            </p:nvSpPr>
            <p:spPr bwMode="auto">
              <a:xfrm>
                <a:off x="7666926" y="503339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Oval 37"/>
              <p:cNvSpPr>
                <a:spLocks noChangeArrowheads="1"/>
              </p:cNvSpPr>
              <p:nvPr userDrawn="1"/>
            </p:nvSpPr>
            <p:spPr bwMode="auto">
              <a:xfrm>
                <a:off x="7436686" y="4118301"/>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Oval 38"/>
              <p:cNvSpPr>
                <a:spLocks noChangeArrowheads="1"/>
              </p:cNvSpPr>
              <p:nvPr userDrawn="1"/>
            </p:nvSpPr>
            <p:spPr bwMode="auto">
              <a:xfrm>
                <a:off x="7376559" y="410363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Oval 39"/>
              <p:cNvSpPr>
                <a:spLocks noChangeArrowheads="1"/>
              </p:cNvSpPr>
              <p:nvPr userDrawn="1"/>
            </p:nvSpPr>
            <p:spPr bwMode="auto">
              <a:xfrm>
                <a:off x="7556939" y="407723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Oval 40"/>
              <p:cNvSpPr>
                <a:spLocks noChangeArrowheads="1"/>
              </p:cNvSpPr>
              <p:nvPr userDrawn="1"/>
            </p:nvSpPr>
            <p:spPr bwMode="auto">
              <a:xfrm>
                <a:off x="7457217" y="417549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Oval 41"/>
              <p:cNvSpPr>
                <a:spLocks noChangeArrowheads="1"/>
              </p:cNvSpPr>
              <p:nvPr userDrawn="1"/>
            </p:nvSpPr>
            <p:spPr bwMode="auto">
              <a:xfrm>
                <a:off x="7549606" y="416962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Oval 42"/>
              <p:cNvSpPr>
                <a:spLocks noChangeArrowheads="1"/>
              </p:cNvSpPr>
              <p:nvPr userDrawn="1"/>
            </p:nvSpPr>
            <p:spPr bwMode="auto">
              <a:xfrm>
                <a:off x="7568671" y="413589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Oval 43"/>
              <p:cNvSpPr>
                <a:spLocks noChangeArrowheads="1"/>
              </p:cNvSpPr>
              <p:nvPr userDrawn="1"/>
            </p:nvSpPr>
            <p:spPr bwMode="auto">
              <a:xfrm>
                <a:off x="7405889" y="4247353"/>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Oval 44"/>
              <p:cNvSpPr>
                <a:spLocks noChangeArrowheads="1"/>
              </p:cNvSpPr>
              <p:nvPr userDrawn="1"/>
            </p:nvSpPr>
            <p:spPr bwMode="auto">
              <a:xfrm>
                <a:off x="7351629" y="4357340"/>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Oval 45"/>
              <p:cNvSpPr>
                <a:spLocks noChangeArrowheads="1"/>
              </p:cNvSpPr>
              <p:nvPr userDrawn="1"/>
            </p:nvSpPr>
            <p:spPr bwMode="auto">
              <a:xfrm>
                <a:off x="7561338" y="423415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Oval 46"/>
              <p:cNvSpPr>
                <a:spLocks noChangeArrowheads="1"/>
              </p:cNvSpPr>
              <p:nvPr userDrawn="1"/>
            </p:nvSpPr>
            <p:spPr bwMode="auto">
              <a:xfrm>
                <a:off x="7592135" y="4171095"/>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Oval 47"/>
              <p:cNvSpPr>
                <a:spLocks noChangeArrowheads="1"/>
              </p:cNvSpPr>
              <p:nvPr userDrawn="1"/>
            </p:nvSpPr>
            <p:spPr bwMode="auto">
              <a:xfrm>
                <a:off x="7627331" y="4152030"/>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Oval 48"/>
              <p:cNvSpPr>
                <a:spLocks noChangeArrowheads="1"/>
              </p:cNvSpPr>
              <p:nvPr userDrawn="1"/>
            </p:nvSpPr>
            <p:spPr bwMode="auto">
              <a:xfrm>
                <a:off x="7627331" y="4190159"/>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Oval 49"/>
              <p:cNvSpPr>
                <a:spLocks noChangeArrowheads="1"/>
              </p:cNvSpPr>
              <p:nvPr userDrawn="1"/>
            </p:nvSpPr>
            <p:spPr bwMode="auto">
              <a:xfrm>
                <a:off x="7707988" y="423268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50"/>
              <p:cNvSpPr>
                <a:spLocks noChangeArrowheads="1"/>
              </p:cNvSpPr>
              <p:nvPr userDrawn="1"/>
            </p:nvSpPr>
            <p:spPr bwMode="auto">
              <a:xfrm>
                <a:off x="7669859" y="4209224"/>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Oval 51"/>
              <p:cNvSpPr>
                <a:spLocks noChangeArrowheads="1"/>
              </p:cNvSpPr>
              <p:nvPr userDrawn="1"/>
            </p:nvSpPr>
            <p:spPr bwMode="auto">
              <a:xfrm>
                <a:off x="7659594" y="411243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Oval 52"/>
              <p:cNvSpPr>
                <a:spLocks noChangeArrowheads="1"/>
              </p:cNvSpPr>
              <p:nvPr userDrawn="1"/>
            </p:nvSpPr>
            <p:spPr bwMode="auto">
              <a:xfrm>
                <a:off x="7707988" y="4191626"/>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Oval 53"/>
              <p:cNvSpPr>
                <a:spLocks noChangeArrowheads="1"/>
              </p:cNvSpPr>
              <p:nvPr userDrawn="1"/>
            </p:nvSpPr>
            <p:spPr bwMode="auto">
              <a:xfrm>
                <a:off x="7665460" y="4157896"/>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Oval 54"/>
              <p:cNvSpPr>
                <a:spLocks noChangeArrowheads="1"/>
              </p:cNvSpPr>
              <p:nvPr userDrawn="1"/>
            </p:nvSpPr>
            <p:spPr bwMode="auto">
              <a:xfrm>
                <a:off x="7360428" y="4253219"/>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55"/>
              <p:cNvSpPr>
                <a:spLocks noChangeArrowheads="1"/>
              </p:cNvSpPr>
              <p:nvPr userDrawn="1"/>
            </p:nvSpPr>
            <p:spPr bwMode="auto">
              <a:xfrm>
                <a:off x="6597848" y="3983383"/>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Oval 56"/>
              <p:cNvSpPr>
                <a:spLocks noChangeArrowheads="1"/>
              </p:cNvSpPr>
              <p:nvPr userDrawn="1"/>
            </p:nvSpPr>
            <p:spPr bwMode="auto">
              <a:xfrm>
                <a:off x="6143233" y="4068440"/>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Oval 57"/>
              <p:cNvSpPr>
                <a:spLocks noChangeArrowheads="1"/>
              </p:cNvSpPr>
              <p:nvPr userDrawn="1"/>
            </p:nvSpPr>
            <p:spPr bwMode="auto">
              <a:xfrm>
                <a:off x="6087506" y="4358807"/>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Oval 58"/>
              <p:cNvSpPr>
                <a:spLocks noChangeArrowheads="1"/>
              </p:cNvSpPr>
              <p:nvPr userDrawn="1"/>
            </p:nvSpPr>
            <p:spPr bwMode="auto">
              <a:xfrm>
                <a:off x="6251754" y="4467328"/>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59"/>
              <p:cNvSpPr>
                <a:spLocks noChangeArrowheads="1"/>
              </p:cNvSpPr>
              <p:nvPr userDrawn="1"/>
            </p:nvSpPr>
            <p:spPr bwMode="auto">
              <a:xfrm>
                <a:off x="6709302" y="4745963"/>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Oval 60"/>
              <p:cNvSpPr>
                <a:spLocks noChangeArrowheads="1"/>
              </p:cNvSpPr>
              <p:nvPr userDrawn="1"/>
            </p:nvSpPr>
            <p:spPr bwMode="auto">
              <a:xfrm>
                <a:off x="6565585" y="5001134"/>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Oval 61"/>
              <p:cNvSpPr>
                <a:spLocks noChangeArrowheads="1"/>
              </p:cNvSpPr>
              <p:nvPr userDrawn="1"/>
            </p:nvSpPr>
            <p:spPr bwMode="auto">
              <a:xfrm>
                <a:off x="7537874" y="4128566"/>
                <a:ext cx="30797"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Oval 62"/>
              <p:cNvSpPr>
                <a:spLocks noChangeArrowheads="1"/>
              </p:cNvSpPr>
              <p:nvPr userDrawn="1"/>
            </p:nvSpPr>
            <p:spPr bwMode="auto">
              <a:xfrm>
                <a:off x="7520276" y="398778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Oval 63"/>
              <p:cNvSpPr>
                <a:spLocks noChangeArrowheads="1"/>
              </p:cNvSpPr>
              <p:nvPr userDrawn="1"/>
            </p:nvSpPr>
            <p:spPr bwMode="auto">
              <a:xfrm>
                <a:off x="7574537" y="4002447"/>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Oval 64"/>
              <p:cNvSpPr>
                <a:spLocks noChangeArrowheads="1"/>
              </p:cNvSpPr>
              <p:nvPr userDrawn="1"/>
            </p:nvSpPr>
            <p:spPr bwMode="auto">
              <a:xfrm>
                <a:off x="7688924" y="3990715"/>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Oval 65"/>
              <p:cNvSpPr>
                <a:spLocks noChangeArrowheads="1"/>
              </p:cNvSpPr>
              <p:nvPr userDrawn="1"/>
            </p:nvSpPr>
            <p:spPr bwMode="auto">
              <a:xfrm>
                <a:off x="7595068" y="411830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Oval 66"/>
              <p:cNvSpPr>
                <a:spLocks noChangeArrowheads="1"/>
              </p:cNvSpPr>
              <p:nvPr userDrawn="1"/>
            </p:nvSpPr>
            <p:spPr bwMode="auto">
              <a:xfrm>
                <a:off x="8692010" y="4637442"/>
                <a:ext cx="29330"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Oval 67"/>
              <p:cNvSpPr>
                <a:spLocks noChangeArrowheads="1"/>
              </p:cNvSpPr>
              <p:nvPr userDrawn="1"/>
            </p:nvSpPr>
            <p:spPr bwMode="auto">
              <a:xfrm>
                <a:off x="8724273" y="4525988"/>
                <a:ext cx="30797" cy="3079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Oval 69"/>
              <p:cNvSpPr>
                <a:spLocks noChangeArrowheads="1"/>
              </p:cNvSpPr>
              <p:nvPr userDrawn="1"/>
            </p:nvSpPr>
            <p:spPr bwMode="auto">
              <a:xfrm>
                <a:off x="8001288" y="4436531"/>
                <a:ext cx="29330" cy="2933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4" name="Rectangle 73">
            <a:hlinkClick r:id="rId7"/>
          </p:cNvPr>
          <p:cNvSpPr/>
          <p:nvPr userDrawn="1"/>
        </p:nvSpPr>
        <p:spPr>
          <a:xfrm>
            <a:off x="1447800" y="51085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hlinkClick r:id="rId7"/>
          </p:cNvPr>
          <p:cNvSpPr/>
          <p:nvPr userDrawn="1"/>
        </p:nvSpPr>
        <p:spPr>
          <a:xfrm>
            <a:off x="4962525" y="49815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hlinkClick r:id="rId8"/>
          </p:cNvPr>
          <p:cNvSpPr/>
          <p:nvPr userDrawn="1"/>
        </p:nvSpPr>
        <p:spPr>
          <a:xfrm>
            <a:off x="4419599" y="51339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hlinkClick r:id="rId9"/>
          </p:cNvPr>
          <p:cNvSpPr/>
          <p:nvPr userDrawn="1"/>
        </p:nvSpPr>
        <p:spPr>
          <a:xfrm>
            <a:off x="2800350" y="54991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31188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632950" name="think-cell Slide" r:id="rId4" imgW="360" imgH="360" progId="">
                  <p:embed/>
                </p:oleObj>
              </mc:Choice>
              <mc:Fallback>
                <p:oleObj name="think-cell Slide" r:id="rId4" imgW="360" imgH="360" progId="">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9"/>
          <p:cNvSpPr>
            <a:spLocks noChangeArrowheads="1"/>
          </p:cNvSpPr>
          <p:nvPr userDrawn="1">
            <p:custDataLst>
              <p:tags r:id="rId2"/>
            </p:custDataLst>
          </p:nvPr>
        </p:nvSpPr>
        <p:spPr bwMode="gray">
          <a:xfrm>
            <a:off x="5309494" y="291246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rnd" cmpd="sng" algn="ctr">
            <a:gradFill flip="none" rotWithShape="1">
              <a:gsLst>
                <a:gs pos="0">
                  <a:schemeClr val="tx1">
                    <a:lumMod val="40000"/>
                    <a:lumOff val="60000"/>
                  </a:schemeClr>
                </a:gs>
                <a:gs pos="50000">
                  <a:schemeClr val="accent2">
                    <a:lumMod val="20000"/>
                    <a:lumOff val="80000"/>
                  </a:schemeClr>
                </a:gs>
                <a:gs pos="100000">
                  <a:schemeClr val="accent2">
                    <a:lumMod val="60000"/>
                    <a:lumOff val="40000"/>
                  </a:schemeClr>
                </a:gs>
              </a:gsLst>
              <a:lin ang="0" scaled="1"/>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spcBef>
                <a:spcPts val="600"/>
              </a:spcBef>
            </a:pPr>
            <a:r>
              <a:rPr lang="en-US" sz="1000" dirty="0" smtClean="0">
                <a:solidFill>
                  <a:schemeClr val="bg1"/>
                </a:solidFill>
                <a:latin typeface="Arial" pitchFamily="34" charset="0"/>
                <a:cs typeface="Arial" pitchFamily="34" charset="0"/>
              </a:rPr>
              <a:t>With almost 145,000 people in over 40 countries, Capgemini is one of the world's foremost providers of consulting, technology and outsourcing services. The Group reported 2014 global revenues of EUR 10.573 billion.</a:t>
            </a:r>
          </a:p>
          <a:p>
            <a:pPr marL="0" indent="0" algn="just">
              <a:spcBef>
                <a:spcPts val="600"/>
              </a:spcBef>
            </a:pPr>
            <a:r>
              <a:rPr lang="en-US" sz="1000" dirty="0" smtClean="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a:t>
            </a:r>
            <a:r>
              <a:rPr lang="en-US" sz="1000" u="sng" dirty="0" smtClean="0">
                <a:solidFill>
                  <a:schemeClr val="bg1"/>
                </a:solidFill>
                <a:latin typeface="Arial" pitchFamily="34" charset="0"/>
                <a:cs typeface="Arial" pitchFamily="34" charset="0"/>
              </a:rPr>
              <a:t>the Collaborative Business Experience™</a:t>
            </a:r>
            <a:r>
              <a:rPr lang="en-US" sz="1000" dirty="0" smtClean="0">
                <a:solidFill>
                  <a:schemeClr val="bg1"/>
                </a:solidFill>
                <a:latin typeface="Arial" pitchFamily="34" charset="0"/>
                <a:cs typeface="Arial" pitchFamily="34" charset="0"/>
              </a:rPr>
              <a:t>, and draws on </a:t>
            </a:r>
            <a:r>
              <a:rPr lang="en-US" sz="1000" u="sng" dirty="0" err="1" smtClean="0">
                <a:solidFill>
                  <a:schemeClr val="bg1"/>
                </a:solidFill>
                <a:latin typeface="Arial" pitchFamily="34" charset="0"/>
                <a:cs typeface="Arial" pitchFamily="34" charset="0"/>
              </a:rPr>
              <a:t>Rightshore</a:t>
            </a:r>
            <a:r>
              <a:rPr lang="en-US" sz="1000" u="sng" baseline="30000" dirty="0" smtClean="0">
                <a:solidFill>
                  <a:schemeClr val="bg1"/>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indent="0" algn="just">
              <a:spcBef>
                <a:spcPts val="600"/>
              </a:spcBef>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bg1"/>
                </a:solidFill>
                <a:latin typeface="Arial" pitchFamily="34" charset="0"/>
                <a:cs typeface="Arial" pitchFamily="34" charset="0"/>
              </a:rPr>
              <a:t>www.capgemini.com</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p:txBody>
      </p:sp>
      <p:pic>
        <p:nvPicPr>
          <p:cNvPr id="15" name="Image 337" descr="CBE_Label_ppt.png"/>
          <p:cNvPicPr>
            <a:picLocks noChangeAspect="1"/>
          </p:cNvPicPr>
          <p:nvPr userDrawn="1"/>
        </p:nvPicPr>
        <p:blipFill>
          <a:blip r:embed="rId6" cstate="screen"/>
          <a:stretch>
            <a:fillRect/>
          </a:stretch>
        </p:blipFill>
        <p:spPr>
          <a:xfrm>
            <a:off x="5059256" y="2763611"/>
            <a:ext cx="519572" cy="522508"/>
          </a:xfrm>
          <a:prstGeom prst="rect">
            <a:avLst/>
          </a:prstGeom>
        </p:spPr>
      </p:pic>
      <p:sp>
        <p:nvSpPr>
          <p:cNvPr id="16" name="Rectangle 15">
            <a:hlinkClick r:id="rId7"/>
          </p:cNvPr>
          <p:cNvSpPr/>
          <p:nvPr userDrawn="1"/>
        </p:nvSpPr>
        <p:spPr>
          <a:xfrm>
            <a:off x="5639331" y="4588375"/>
            <a:ext cx="2133600" cy="20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hlinkClick r:id="rId7"/>
          </p:cNvPr>
          <p:cNvSpPr/>
          <p:nvPr userDrawn="1"/>
        </p:nvSpPr>
        <p:spPr>
          <a:xfrm>
            <a:off x="9154056" y="4461375"/>
            <a:ext cx="228600" cy="168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hlinkClick r:id="rId8"/>
          </p:cNvPr>
          <p:cNvSpPr/>
          <p:nvPr userDrawn="1"/>
        </p:nvSpPr>
        <p:spPr>
          <a:xfrm>
            <a:off x="8611130" y="4613775"/>
            <a:ext cx="7080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hlinkClick r:id="rId9"/>
          </p:cNvPr>
          <p:cNvSpPr/>
          <p:nvPr userDrawn="1"/>
        </p:nvSpPr>
        <p:spPr>
          <a:xfrm>
            <a:off x="6991881" y="4978900"/>
            <a:ext cx="1266825" cy="183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6636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3974" name="think-cell Slide" r:id="rId3" imgW="360" imgH="360" progId="">
                  <p:embed/>
                </p:oleObj>
              </mc:Choice>
              <mc:Fallback>
                <p:oleObj name="think-cell Slide" r:id="rId3" imgW="360" imgH="360" progId="">
                  <p:embed/>
                  <p:pic>
                    <p:nvPicPr>
                      <p:cNvPr id="0" name="Picture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35025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a14="http://schemas.microsoft.com/office/drawing/2010/main"/>
              </a:ext>
            </a:extLst>
          </a:blip>
          <a:srcRect r="2413"/>
          <a:stretch/>
        </p:blipFill>
        <p:spPr>
          <a:xfrm>
            <a:off x="-2052" y="1348661"/>
            <a:ext cx="9908052" cy="5513714"/>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7044" name="think-cell Slide" r:id="rId5" imgW="360" imgH="360" progId="">
                  <p:embed/>
                </p:oleObj>
              </mc:Choice>
              <mc:Fallback>
                <p:oleObj name="think-cell Slide" r:id="rId5" imgW="360" imgH="360" progId="">
                  <p:embed/>
                  <p:pic>
                    <p:nvPicPr>
                      <p:cNvPr id="0" name="Picture 1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1" name="Rectangle 10"/>
          <p:cNvSpPr/>
          <p:nvPr userDrawn="1"/>
        </p:nvSpPr>
        <p:spPr>
          <a:xfrm>
            <a:off x="1776792" y="4601752"/>
            <a:ext cx="1242328" cy="436017"/>
          </a:xfrm>
          <a:prstGeom prst="rect">
            <a:avLst/>
          </a:prstGeom>
          <a:effectLst>
            <a:outerShdw blurRad="38100" dist="25400" dir="2700000" algn="tl" rotWithShape="0">
              <a:schemeClr val="bg1">
                <a:alpha val="65000"/>
              </a:schemeClr>
            </a:outerShdw>
          </a:effectLst>
        </p:spPr>
        <p:txBody>
          <a:bodyPr wrap="none" lIns="0" tIns="0" rIns="0" bIns="0">
            <a:spAutoFit/>
          </a:bodyPr>
          <a:lstStyle/>
          <a:p>
            <a:pPr algn="l">
              <a:lnSpc>
                <a:spcPts val="1700"/>
              </a:lnSpc>
            </a:pPr>
            <a:r>
              <a:rPr lang="en-US" sz="1800" b="1" kern="1100" spc="0" baseline="0" dirty="0" smtClean="0">
                <a:solidFill>
                  <a:schemeClr val="accent6"/>
                </a:solidFill>
                <a:latin typeface="Arial Narrow" pitchFamily="34" charset="0"/>
                <a:ea typeface="+mn-ea"/>
                <a:cs typeface="+mn-cs"/>
              </a:rPr>
              <a:t>Learning and </a:t>
            </a:r>
            <a:br>
              <a:rPr lang="en-US" sz="1800" b="1" kern="1100" spc="0" baseline="0" dirty="0" smtClean="0">
                <a:solidFill>
                  <a:schemeClr val="accent6"/>
                </a:solidFill>
                <a:latin typeface="Arial Narrow" pitchFamily="34" charset="0"/>
                <a:ea typeface="+mn-ea"/>
                <a:cs typeface="+mn-cs"/>
              </a:rPr>
            </a:b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1776792" y="5023940"/>
            <a:ext cx="1173398" cy="338554"/>
          </a:xfrm>
          <a:prstGeom prst="rect">
            <a:avLst/>
          </a:prstGeom>
          <a:effectLst/>
        </p:spPr>
        <p:txBody>
          <a:bodyPr wrap="none" lIns="0" tIns="0" rIns="0" bIns="0">
            <a:spAutoFit/>
          </a:bodyPr>
          <a:lstStyle/>
          <a:p>
            <a:pPr algn="l"/>
            <a:r>
              <a:rPr lang="en-US" sz="1100" b="0" kern="1100" spc="0" baseline="0" dirty="0" smtClean="0">
                <a:solidFill>
                  <a:schemeClr val="accent1">
                    <a:lumMod val="50000"/>
                  </a:schemeClr>
                </a:solidFill>
                <a:latin typeface="Arial Narrow" pitchFamily="34" charset="0"/>
                <a:ea typeface="+mn-ea"/>
                <a:cs typeface="+mn-cs"/>
              </a:rPr>
              <a:t>Enabling development,</a:t>
            </a:r>
          </a:p>
          <a:p>
            <a:pPr algn="l"/>
            <a:r>
              <a:rPr lang="en-US" sz="1100" b="0" kern="1100" spc="0" baseline="0" dirty="0" smtClean="0">
                <a:solidFill>
                  <a:schemeClr val="accent1">
                    <a:lumMod val="50000"/>
                  </a:schemeClr>
                </a:solidFill>
                <a:latin typeface="Arial Narrow" pitchFamily="34" charset="0"/>
                <a:ea typeface="+mn-ea"/>
                <a:cs typeface="+mn-cs"/>
              </a:rPr>
              <a:t>Impacting growth…</a:t>
            </a:r>
            <a:endParaRPr lang="en-US" sz="1100" b="0" kern="1100" spc="0" baseline="0" dirty="0">
              <a:solidFill>
                <a:schemeClr val="accent1">
                  <a:lumMod val="50000"/>
                </a:schemeClr>
              </a:solidFill>
              <a:latin typeface="Arial Narrow" pitchFamily="34" charset="0"/>
            </a:endParaRPr>
          </a:p>
        </p:txBody>
      </p:sp>
    </p:spTree>
    <p:extLst>
      <p:ext uri="{BB962C8B-B14F-4D97-AF65-F5344CB8AC3E}">
        <p14:creationId xmlns:p14="http://schemas.microsoft.com/office/powerpoint/2010/main" val="2727275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7" name="Image 5"/>
          <p:cNvPicPr>
            <a:picLocks noChangeAspect="1"/>
          </p:cNvPicPr>
          <p:nvPr userDrawn="1"/>
        </p:nvPicPr>
        <p:blipFill rotWithShape="1">
          <a:blip r:embed="rId4" cstate="screen">
            <a:extLst>
              <a:ext uri="{28A0092B-C50C-407E-A947-70E740481C1C}">
                <a14:useLocalDpi xmlns:a14="http://schemas.microsoft.com/office/drawing/2010/main" val="0"/>
              </a:ext>
            </a:extLst>
          </a:blip>
          <a:stretch/>
        </p:blipFill>
        <p:spPr>
          <a:xfrm>
            <a:off x="-2054" y="237618"/>
            <a:ext cx="9908054" cy="6620382"/>
          </a:xfrm>
          <a:prstGeom prst="rect">
            <a:avLst/>
          </a:prstGeom>
          <a:noFill/>
          <a:ln>
            <a:noFill/>
          </a:ln>
        </p:spPr>
      </p:pic>
      <p:sp>
        <p:nvSpPr>
          <p:cNvPr id="8" name="Rectangle 7"/>
          <p:cNvSpPr/>
          <p:nvPr userDrawn="1">
            <p:custDataLst>
              <p:tags r:id="rId2"/>
            </p:custDataLst>
          </p:nvPr>
        </p:nvSpPr>
        <p:spPr bwMode="auto">
          <a:xfrm>
            <a:off x="-2054" y="711"/>
            <a:ext cx="9910493" cy="29195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 name="connsiteX0" fmla="*/ 212879 w 10562341"/>
              <a:gd name="connsiteY0" fmla="*/ 517211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2879 w 10562341"/>
              <a:gd name="connsiteY7" fmla="*/ 517211 h 3670550"/>
              <a:gd name="connsiteX0" fmla="*/ 2189 w 10562341"/>
              <a:gd name="connsiteY0" fmla="*/ 451575 h 3670550"/>
              <a:gd name="connsiteX1" fmla="*/ 10562072 w 10562341"/>
              <a:gd name="connsiteY1" fmla="*/ 0 h 3670550"/>
              <a:gd name="connsiteX2" fmla="*/ 10561157 w 10562341"/>
              <a:gd name="connsiteY2" fmla="*/ 2188720 h 3670550"/>
              <a:gd name="connsiteX3" fmla="*/ 9288594 w 10562341"/>
              <a:gd name="connsiteY3" fmla="*/ 2865485 h 3670550"/>
              <a:gd name="connsiteX4" fmla="*/ 2317558 w 10562341"/>
              <a:gd name="connsiteY4" fmla="*/ 2871894 h 3670550"/>
              <a:gd name="connsiteX5" fmla="*/ 1180889 w 10562341"/>
              <a:gd name="connsiteY5" fmla="*/ 3670550 h 3670550"/>
              <a:gd name="connsiteX6" fmla="*/ 0 w 10562341"/>
              <a:gd name="connsiteY6" fmla="*/ 2886447 h 3670550"/>
              <a:gd name="connsiteX7" fmla="*/ 2189 w 10562341"/>
              <a:gd name="connsiteY7" fmla="*/ 451575 h 3670550"/>
              <a:gd name="connsiteX0" fmla="*/ 2189 w 10561158"/>
              <a:gd name="connsiteY0" fmla="*/ 0 h 3218975"/>
              <a:gd name="connsiteX1" fmla="*/ 9838619 w 10561158"/>
              <a:gd name="connsiteY1" fmla="*/ 674738 h 3218975"/>
              <a:gd name="connsiteX2" fmla="*/ 10561157 w 10561158"/>
              <a:gd name="connsiteY2" fmla="*/ 1737145 h 3218975"/>
              <a:gd name="connsiteX3" fmla="*/ 9288594 w 10561158"/>
              <a:gd name="connsiteY3" fmla="*/ 2413910 h 3218975"/>
              <a:gd name="connsiteX4" fmla="*/ 2317558 w 10561158"/>
              <a:gd name="connsiteY4" fmla="*/ 2420319 h 3218975"/>
              <a:gd name="connsiteX5" fmla="*/ 1180889 w 10561158"/>
              <a:gd name="connsiteY5" fmla="*/ 3218975 h 3218975"/>
              <a:gd name="connsiteX6" fmla="*/ 0 w 10561158"/>
              <a:gd name="connsiteY6" fmla="*/ 2434872 h 3218975"/>
              <a:gd name="connsiteX7" fmla="*/ 2189 w 10561158"/>
              <a:gd name="connsiteY7" fmla="*/ 0 h 3218975"/>
              <a:gd name="connsiteX0" fmla="*/ 2189 w 10564674"/>
              <a:gd name="connsiteY0" fmla="*/ 0 h 3218975"/>
              <a:gd name="connsiteX1" fmla="*/ 10564611 w 10564674"/>
              <a:gd name="connsiteY1" fmla="*/ 0 h 3218975"/>
              <a:gd name="connsiteX2" fmla="*/ 10561157 w 10564674"/>
              <a:gd name="connsiteY2" fmla="*/ 1737145 h 3218975"/>
              <a:gd name="connsiteX3" fmla="*/ 9288594 w 10564674"/>
              <a:gd name="connsiteY3" fmla="*/ 2413910 h 3218975"/>
              <a:gd name="connsiteX4" fmla="*/ 2317558 w 10564674"/>
              <a:gd name="connsiteY4" fmla="*/ 2420319 h 3218975"/>
              <a:gd name="connsiteX5" fmla="*/ 1180889 w 10564674"/>
              <a:gd name="connsiteY5" fmla="*/ 3218975 h 3218975"/>
              <a:gd name="connsiteX6" fmla="*/ 0 w 10564674"/>
              <a:gd name="connsiteY6" fmla="*/ 2434872 h 3218975"/>
              <a:gd name="connsiteX7" fmla="*/ 2189 w 10564674"/>
              <a:gd name="connsiteY7" fmla="*/ 0 h 321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4674" h="3218975">
                <a:moveTo>
                  <a:pt x="2189" y="0"/>
                </a:moveTo>
                <a:lnTo>
                  <a:pt x="10564611" y="0"/>
                </a:lnTo>
                <a:cubicBezTo>
                  <a:pt x="10565124" y="67600"/>
                  <a:pt x="10562411" y="1693730"/>
                  <a:pt x="10561157" y="1737145"/>
                </a:cubicBezTo>
                <a:cubicBezTo>
                  <a:pt x="10083761" y="2409154"/>
                  <a:pt x="9705180" y="2419230"/>
                  <a:pt x="9288594" y="2413910"/>
                </a:cubicBezTo>
                <a:lnTo>
                  <a:pt x="2317558" y="2420319"/>
                </a:lnTo>
                <a:cubicBezTo>
                  <a:pt x="1740344" y="2453461"/>
                  <a:pt x="1372498" y="2756153"/>
                  <a:pt x="1180889" y="3218975"/>
                </a:cubicBezTo>
                <a:cubicBezTo>
                  <a:pt x="882535" y="2515198"/>
                  <a:pt x="278640" y="2433994"/>
                  <a:pt x="0" y="2434872"/>
                </a:cubicBezTo>
                <a:cubicBezTo>
                  <a:pt x="2067" y="2399359"/>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788" name="think-cell Slide" r:id="rId5" imgW="360" imgH="360" progId="">
                  <p:embed/>
                </p:oleObj>
              </mc:Choice>
              <mc:Fallback>
                <p:oleObj name="think-cell Slide" r:id="rId5" imgW="360" imgH="360" progId="">
                  <p:embed/>
                  <p:pic>
                    <p:nvPicPr>
                      <p:cNvPr id="0" name="Picture 1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Placeholder 10"/>
          <p:cNvSpPr>
            <a:spLocks noGrp="1"/>
          </p:cNvSpPr>
          <p:nvPr>
            <p:ph type="body" sz="quarter" idx="10"/>
          </p:nvPr>
        </p:nvSpPr>
        <p:spPr>
          <a:xfrm>
            <a:off x="0" y="533400"/>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10" name="Rectangle 9"/>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1" name="Rectangle 10"/>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val="721729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pic>
        <p:nvPicPr>
          <p:cNvPr id="8" name="Image 5"/>
          <p:cNvPicPr>
            <a:picLocks noChangeAspect="1"/>
          </p:cNvPicPr>
          <p:nvPr userDrawn="1"/>
        </p:nvPicPr>
        <p:blipFill rotWithShape="1">
          <a:blip r:embed="rId4" cstate="screen">
            <a:extLst>
              <a:ext uri="{28A0092B-C50C-407E-A947-70E740481C1C}">
                <a14:useLocalDpi xmlns:a14="http://schemas.microsoft.com/office/drawing/2010/main" val="0"/>
              </a:ext>
            </a:extLst>
          </a:blip>
          <a:stretch/>
        </p:blipFill>
        <p:spPr>
          <a:xfrm>
            <a:off x="-1175" y="2649"/>
            <a:ext cx="9907176" cy="5665103"/>
          </a:xfrm>
          <a:prstGeom prst="rect">
            <a:avLst/>
          </a:prstGeom>
          <a:noFill/>
          <a:ln>
            <a:noFill/>
          </a:ln>
        </p:spPr>
      </p:pic>
      <p:sp>
        <p:nvSpPr>
          <p:cNvPr id="7" name="Rectangle 7"/>
          <p:cNvSpPr/>
          <p:nvPr userDrawn="1">
            <p:custDataLst>
              <p:tags r:id="rId2"/>
            </p:custDataLst>
          </p:nvPr>
        </p:nvSpPr>
        <p:spPr bwMode="auto">
          <a:xfrm flipV="1">
            <a:off x="-1175" y="3384911"/>
            <a:ext cx="990717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639" name="think-cell Slide" r:id="rId5" imgW="360" imgH="360" progId="">
                  <p:embed/>
                </p:oleObj>
              </mc:Choice>
              <mc:Fallback>
                <p:oleObj name="think-cell Slide" r:id="rId5" imgW="360" imgH="360" progId="">
                  <p:embed/>
                  <p:pic>
                    <p:nvPicPr>
                      <p:cNvPr id="0" name="Picture 1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Placeholder 10"/>
          <p:cNvSpPr>
            <a:spLocks noGrp="1"/>
          </p:cNvSpPr>
          <p:nvPr>
            <p:ph type="body" sz="quarter" idx="10"/>
          </p:nvPr>
        </p:nvSpPr>
        <p:spPr>
          <a:xfrm>
            <a:off x="0" y="5194192"/>
            <a:ext cx="9906000" cy="1143000"/>
          </a:xfrm>
          <a:prstGeom prst="rect">
            <a:avLst/>
          </a:prstGeom>
        </p:spPr>
        <p:txBody>
          <a:bodyPr lIns="329184" tIns="36576" rIns="36576" bIns="36576" anchor="ctr"/>
          <a:lstStyle>
            <a:lvl1pPr>
              <a:buFontTx/>
              <a:buNone/>
              <a:defRPr sz="4000">
                <a:solidFill>
                  <a:schemeClr val="tx1"/>
                </a:solidFill>
              </a:defRPr>
            </a:lvl1pPr>
          </a:lstStyle>
          <a:p>
            <a:pPr lvl="0"/>
            <a:r>
              <a:rPr lang="en-US" dirty="0" smtClean="0"/>
              <a:t>Click to edit Master text style</a:t>
            </a:r>
          </a:p>
        </p:txBody>
      </p:sp>
      <p:sp>
        <p:nvSpPr>
          <p:cNvPr id="9" name="Rectangle 8"/>
          <p:cNvSpPr/>
          <p:nvPr userDrawn="1"/>
        </p:nvSpPr>
        <p:spPr>
          <a:xfrm>
            <a:off x="698392" y="3539645"/>
            <a:ext cx="2585072" cy="218008"/>
          </a:xfrm>
          <a:prstGeom prst="rect">
            <a:avLst/>
          </a:prstGeom>
          <a:effectLst>
            <a:outerShdw blurRad="38100" dist="12700" dir="2700000" algn="tl" rotWithShape="0">
              <a:srgbClr val="000000">
                <a:alpha val="63000"/>
              </a:srgbClr>
            </a:outerShdw>
          </a:effectLst>
        </p:spPr>
        <p:txBody>
          <a:bodyPr wrap="square" lIns="0" tIns="0" rIns="0" bIns="0">
            <a:spAutoFit/>
          </a:bodyPr>
          <a:lstStyle/>
          <a:p>
            <a:pPr algn="l">
              <a:lnSpc>
                <a:spcPts val="1700"/>
              </a:lnSpc>
            </a:pPr>
            <a:r>
              <a:rPr lang="en-US" sz="1800" b="1" kern="1100" spc="0" baseline="0" dirty="0" smtClean="0">
                <a:solidFill>
                  <a:schemeClr val="bg1"/>
                </a:solidFill>
                <a:latin typeface="Arial Narrow" pitchFamily="34" charset="0"/>
                <a:ea typeface="+mn-ea"/>
                <a:cs typeface="+mn-cs"/>
              </a:rPr>
              <a:t>Learning and </a:t>
            </a:r>
            <a:r>
              <a:rPr lang="en-US" sz="1800" b="1" kern="1100" spc="0" baseline="0" dirty="0" smtClean="0">
                <a:solidFill>
                  <a:schemeClr val="bg1"/>
                </a:solidFill>
                <a:latin typeface="Arial Narrow" pitchFamily="34" charset="0"/>
              </a:rPr>
              <a:t>Development</a:t>
            </a:r>
            <a:endParaRPr lang="en-US" sz="1800" b="1" kern="1100" spc="0" baseline="0" dirty="0">
              <a:solidFill>
                <a:schemeClr val="bg1"/>
              </a:solidFill>
              <a:latin typeface="Arial Narrow" pitchFamily="34" charset="0"/>
            </a:endParaRPr>
          </a:p>
        </p:txBody>
      </p:sp>
      <p:sp>
        <p:nvSpPr>
          <p:cNvPr id="13" name="Rectangle 12"/>
          <p:cNvSpPr/>
          <p:nvPr userDrawn="1"/>
        </p:nvSpPr>
        <p:spPr>
          <a:xfrm>
            <a:off x="698392" y="3755063"/>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a14="http://schemas.microsoft.com/office/drawing/2010/main" val="0"/>
              </a:ext>
            </a:extLst>
          </a:blip>
          <a:srcRect t="1404"/>
          <a:stretch/>
        </p:blipFill>
        <p:spPr>
          <a:xfrm>
            <a:off x="-2054" y="79513"/>
            <a:ext cx="9908054" cy="6778487"/>
          </a:xfrm>
          <a:prstGeom prst="rect">
            <a:avLst/>
          </a:prstGeom>
          <a:noFill/>
          <a:ln>
            <a:noFill/>
          </a:ln>
        </p:spPr>
      </p:pic>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622747" name="think-cell Slide" r:id="rId7" imgW="360" imgH="360" progId="">
                  <p:embed/>
                </p:oleObj>
              </mc:Choice>
              <mc:Fallback>
                <p:oleObj name="think-cell Slide" r:id="rId7" imgW="360" imgH="360" progId="">
                  <p:embed/>
                  <p:pic>
                    <p:nvPicPr>
                      <p:cNvPr id="0" name="Picture 1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4951973" y="3008823"/>
            <a:ext cx="4612715" cy="724977"/>
          </a:xfrm>
          <a:effectLst>
            <a:outerShdw blurRad="25400" dist="12700" dir="2700000" algn="tl" rotWithShape="0">
              <a:prstClr val="black">
                <a:alpha val="40000"/>
              </a:prstClr>
            </a:outerShdw>
          </a:effectLst>
        </p:spPr>
        <p:txBody>
          <a:bodyPr lIns="0" tIns="33059" rIns="0" bIns="33059" anchor="ctr"/>
          <a:lstStyle>
            <a:lvl1pPr algn="r">
              <a:lnSpc>
                <a:spcPct val="100000"/>
              </a:lnSpc>
              <a:defRPr sz="2800" b="0">
                <a:solidFill>
                  <a:schemeClr val="bg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5410200" y="3733800"/>
            <a:ext cx="4154488" cy="381000"/>
          </a:xfrm>
          <a:effectLst>
            <a:outerShdw blurRad="12700" dist="12700" dir="2700000" sx="133000" sy="133000" algn="tl" rotWithShape="0">
              <a:schemeClr val="bg1">
                <a:alpha val="80000"/>
              </a:schemeClr>
            </a:outerShdw>
          </a:effectLst>
        </p:spPr>
        <p:txBody>
          <a:bodyPr lIns="0" tIns="33059" rIns="0" bIns="33059" anchor="ctr"/>
          <a:lstStyle>
            <a:lvl1pPr marL="0" indent="0" algn="r">
              <a:lnSpc>
                <a:spcPct val="100000"/>
              </a:lnSpc>
              <a:buNone/>
              <a:defRPr sz="1800" b="0">
                <a:solidFill>
                  <a:schemeClr val="accent2">
                    <a:lumMod val="60000"/>
                    <a:lumOff val="40000"/>
                  </a:schemeClr>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8" name="Picture 26" descr="D:\Users\bkp\My Work\TEMPLATES\LOGO Library\Capgemini_Logo_Set\Capgemini Logo Set\ppt\Logo_Capgemini_RGB.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0" descr="D:\Users\bkp\My Work\TEMPLATES\LOGO Library\Capgemini_Logo_Set\Slogan_PMRC_cmyk_Capgemini.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666750" y="5486400"/>
            <a:ext cx="1189428" cy="436017"/>
          </a:xfrm>
          <a:prstGeom prst="rect">
            <a:avLst/>
          </a:prstGeom>
          <a:effectLst>
            <a:outerShdw blurRad="38100" dist="12700" dir="2700000" algn="tl" rotWithShape="0">
              <a:srgbClr val="000000">
                <a:alpha val="50000"/>
              </a:srgbClr>
            </a:outerShdw>
          </a:effectLst>
        </p:spPr>
        <p:txBody>
          <a:bodyPr wrap="none" lIns="0" tIns="0" rIns="0" bIns="0">
            <a:spAutoFit/>
          </a:bodyPr>
          <a:lstStyle/>
          <a:p>
            <a:pPr algn="l">
              <a:lnSpc>
                <a:spcPts val="1700"/>
              </a:lnSpc>
            </a:pPr>
            <a:r>
              <a:rPr lang="en-US" sz="1800" b="1" kern="1100" spc="0" baseline="0" dirty="0" smtClean="0">
                <a:solidFill>
                  <a:schemeClr val="accent2">
                    <a:lumMod val="60000"/>
                    <a:lumOff val="40000"/>
                  </a:schemeClr>
                </a:solidFill>
                <a:latin typeface="Arial Narrow" pitchFamily="34" charset="0"/>
                <a:ea typeface="+mn-ea"/>
                <a:cs typeface="+mn-cs"/>
              </a:rPr>
              <a:t>Learning and</a:t>
            </a:r>
            <a:br>
              <a:rPr lang="en-US" sz="1800" b="1" kern="1100" spc="0" baseline="0" dirty="0" smtClean="0">
                <a:solidFill>
                  <a:schemeClr val="accent2">
                    <a:lumMod val="60000"/>
                    <a:lumOff val="40000"/>
                  </a:schemeClr>
                </a:solidFill>
                <a:latin typeface="Arial Narrow" pitchFamily="34" charset="0"/>
                <a:ea typeface="+mn-ea"/>
                <a:cs typeface="+mn-cs"/>
              </a:rPr>
            </a:br>
            <a:r>
              <a:rPr lang="en-US" sz="1800" b="1" kern="1100" spc="0" baseline="0" dirty="0" smtClean="0">
                <a:solidFill>
                  <a:schemeClr val="accent2">
                    <a:lumMod val="60000"/>
                    <a:lumOff val="40000"/>
                  </a:schemeClr>
                </a:solidFill>
                <a:latin typeface="Arial Narrow" pitchFamily="34" charset="0"/>
              </a:rPr>
              <a:t>Development</a:t>
            </a:r>
            <a:endParaRPr lang="en-US" sz="1800" b="1" kern="1100" spc="0" baseline="0" dirty="0">
              <a:solidFill>
                <a:schemeClr val="accent2">
                  <a:lumMod val="60000"/>
                  <a:lumOff val="40000"/>
                </a:schemeClr>
              </a:solidFill>
              <a:latin typeface="Arial Narrow" pitchFamily="34" charset="0"/>
            </a:endParaRPr>
          </a:p>
        </p:txBody>
      </p:sp>
      <p:sp>
        <p:nvSpPr>
          <p:cNvPr id="10" name="Rectangle 9"/>
          <p:cNvSpPr/>
          <p:nvPr userDrawn="1"/>
        </p:nvSpPr>
        <p:spPr>
          <a:xfrm>
            <a:off x="666750" y="5922417"/>
            <a:ext cx="1173398" cy="338554"/>
          </a:xfrm>
          <a:prstGeom prst="rect">
            <a:avLst/>
          </a:prstGeom>
          <a:effectLst>
            <a:outerShdw blurRad="25400" dist="12700" dir="2700000" algn="tl" rotWithShape="0">
              <a:prstClr val="black">
                <a:alpha val="70000"/>
              </a:prstClr>
            </a:outerShdw>
          </a:effectLst>
        </p:spPr>
        <p:txBody>
          <a:bodyPr wrap="none" lIns="0" tIns="0" rIns="0" bIns="0">
            <a:spAutoFit/>
          </a:bodyPr>
          <a:lstStyle/>
          <a:p>
            <a:pPr algn="l"/>
            <a:r>
              <a:rPr lang="en-US" sz="1100" b="0" kern="1100" spc="0" baseline="0" dirty="0" smtClean="0">
                <a:solidFill>
                  <a:schemeClr val="bg1"/>
                </a:solidFill>
                <a:latin typeface="Arial Narrow" pitchFamily="34" charset="0"/>
                <a:ea typeface="+mn-ea"/>
                <a:cs typeface="+mn-cs"/>
              </a:rPr>
              <a:t>Enabling development,</a:t>
            </a:r>
          </a:p>
          <a:p>
            <a:pPr algn="l"/>
            <a:r>
              <a:rPr lang="en-US" sz="1100" b="0" kern="1100" spc="0" baseline="0" dirty="0" smtClean="0">
                <a:solidFill>
                  <a:schemeClr val="bg1"/>
                </a:solidFill>
                <a:latin typeface="Arial Narrow" pitchFamily="34" charset="0"/>
                <a:ea typeface="+mn-ea"/>
                <a:cs typeface="+mn-cs"/>
              </a:rPr>
              <a:t>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val="26972392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pic>
        <p:nvPicPr>
          <p:cNvPr id="12" name="Image 5"/>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0" y="1334528"/>
            <a:ext cx="9906483" cy="5523472"/>
          </a:xfrm>
          <a:prstGeom prst="rect">
            <a:avLst/>
          </a:prstGeom>
          <a:noFill/>
          <a:ln>
            <a:noFill/>
          </a:ln>
        </p:spPr>
      </p:pic>
      <p:sp>
        <p:nvSpPr>
          <p:cNvPr id="11" name="Rectangle 10"/>
          <p:cNvSpPr/>
          <p:nvPr userDrawn="1"/>
        </p:nvSpPr>
        <p:spPr>
          <a:xfrm rot="10800000">
            <a:off x="-3" y="5381624"/>
            <a:ext cx="5895975" cy="1476375"/>
          </a:xfrm>
          <a:prstGeom prst="rect">
            <a:avLst/>
          </a:prstGeom>
          <a:gradFill flip="none" rotWithShape="1">
            <a:gsLst>
              <a:gs pos="0">
                <a:schemeClr val="bg1">
                  <a:alpha val="83000"/>
                </a:schemeClr>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6569" tIns="43285" rIns="86569" bIns="43285" rtlCol="0" anchor="ctr"/>
          <a:lstStyle/>
          <a:p>
            <a:pPr algn="ctr"/>
            <a:endParaRPr lang="en-US" sz="2268" dirty="0" smtClean="0">
              <a:solidFill>
                <a:schemeClr val="tx2">
                  <a:lumMod val="50000"/>
                </a:schemeClr>
              </a:solidFill>
            </a:endParaRPr>
          </a:p>
        </p:txBody>
      </p:sp>
      <p:sp>
        <p:nvSpPr>
          <p:cNvPr id="17" name="Rectangle 7"/>
          <p:cNvSpPr/>
          <p:nvPr userDrawn="1">
            <p:custDataLst>
              <p:tags r:id="rId2"/>
            </p:custDataLst>
          </p:nvPr>
        </p:nvSpPr>
        <p:spPr bwMode="auto">
          <a:xfrm>
            <a:off x="-2052" y="0"/>
            <a:ext cx="990853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958168">
                <a:moveTo>
                  <a:pt x="2189" y="0"/>
                </a:moveTo>
                <a:lnTo>
                  <a:pt x="10562072" y="0"/>
                </a:lnTo>
                <a:cubicBezTo>
                  <a:pt x="10562585"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3461" y="95582"/>
                  <a:pt x="2189" y="0"/>
                </a:cubicBezTo>
                <a:close/>
              </a:path>
            </a:pathLst>
          </a:custGeom>
          <a:solidFill>
            <a:schemeClr val="bg1"/>
          </a:soli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623773" name="think-cell Slide" r:id="rId7" imgW="360" imgH="360" progId="">
                  <p:embed/>
                </p:oleObj>
              </mc:Choice>
              <mc:Fallback>
                <p:oleObj name="think-cell Slide" r:id="rId7" imgW="360" imgH="360" progId="">
                  <p:embed/>
                  <p:pic>
                    <p:nvPicPr>
                      <p:cNvPr id="0" name="Picture 1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349250" y="5534025"/>
            <a:ext cx="4727575" cy="724977"/>
          </a:xfrm>
          <a:effectLst>
            <a:outerShdw blurRad="12700" dist="12700" dir="2700000" sx="133000" sy="133000" algn="tl" rotWithShape="0">
              <a:schemeClr val="bg1">
                <a:alpha val="80000"/>
              </a:schemeClr>
            </a:outerShdw>
          </a:effectLst>
        </p:spPr>
        <p:txBody>
          <a:bodyPr lIns="0" tIns="33059" rIns="33059" bIns="33059" anchor="ctr"/>
          <a:lstStyle>
            <a:lvl1pPr algn="l">
              <a:lnSpc>
                <a:spcPct val="100000"/>
              </a:lnSpc>
              <a:defRPr sz="2800" b="0">
                <a:solidFill>
                  <a:schemeClr val="tx1"/>
                </a:solidFill>
                <a:effectLst/>
                <a:latin typeface="Arial Narrow" pitchFamily="34" charset="0"/>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349249" y="6267450"/>
            <a:ext cx="5861051" cy="381000"/>
          </a:xfrm>
          <a:effectLst>
            <a:outerShdw blurRad="12700" dist="12700" dir="2700000" sx="133000" sy="133000" algn="tl" rotWithShape="0">
              <a:schemeClr val="bg1">
                <a:alpha val="80000"/>
              </a:schemeClr>
            </a:outerShdw>
          </a:effectLst>
        </p:spPr>
        <p:txBody>
          <a:bodyPr lIns="0" tIns="33059" rIns="33059" bIns="33059" anchor="ctr"/>
          <a:lstStyle>
            <a:lvl1pPr marL="0" indent="0" algn="l">
              <a:lnSpc>
                <a:spcPct val="100000"/>
              </a:lnSpc>
              <a:buNone/>
              <a:defRPr sz="1800" b="0">
                <a:solidFill>
                  <a:schemeClr val="accent2"/>
                </a:solidFill>
                <a:effectLst/>
                <a:latin typeface="Arial Narrow" pitchFamily="34" charset="0"/>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6" name="Picture 26" descr="D:\Users\bkp\My Work\TEMPLATES\LOGO Library\Capgemini_Logo_Set\Capgemini Logo Set\ppt\Logo_Capgemini_RGB.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658799" y="633766"/>
            <a:ext cx="2926080" cy="6781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D:\Users\bkp\My Work\TEMPLATES\LOGO Library\Capgemini_Logo_Set\Slogan_PMRC_cmyk_Capgemini.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311583" y="821745"/>
            <a:ext cx="2926080" cy="24001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a:xfrm>
            <a:off x="6629400" y="5964783"/>
            <a:ext cx="2585072" cy="218008"/>
          </a:xfrm>
          <a:prstGeom prst="rect">
            <a:avLst/>
          </a:prstGeom>
          <a:effectLst>
            <a:outerShdw blurRad="38100" dist="12700" dir="2700000" algn="tl" rotWithShape="0">
              <a:schemeClr val="bg1">
                <a:alpha val="50000"/>
              </a:schemeClr>
            </a:outerShdw>
          </a:effectLst>
        </p:spPr>
        <p:txBody>
          <a:bodyPr wrap="square" lIns="0" tIns="0" rIns="0" bIns="0">
            <a:spAutoFit/>
          </a:bodyPr>
          <a:lstStyle/>
          <a:p>
            <a:pPr algn="r">
              <a:lnSpc>
                <a:spcPts val="1700"/>
              </a:lnSpc>
            </a:pPr>
            <a:r>
              <a:rPr lang="en-US" sz="1800" b="1" kern="1100" spc="0" baseline="0" dirty="0" smtClean="0">
                <a:solidFill>
                  <a:schemeClr val="accent6"/>
                </a:solidFill>
                <a:latin typeface="Arial Narrow" pitchFamily="34" charset="0"/>
                <a:ea typeface="+mn-ea"/>
                <a:cs typeface="+mn-cs"/>
              </a:rPr>
              <a:t>Learning and </a:t>
            </a:r>
            <a:r>
              <a:rPr lang="en-US" sz="1800" b="1" kern="1100" spc="0" baseline="0" dirty="0" smtClean="0">
                <a:solidFill>
                  <a:schemeClr val="accent6"/>
                </a:solidFill>
                <a:latin typeface="Arial Narrow" pitchFamily="34" charset="0"/>
              </a:rPr>
              <a:t>Development</a:t>
            </a:r>
            <a:endParaRPr lang="en-US" sz="1800" b="1" kern="1100" spc="0" baseline="0" dirty="0">
              <a:solidFill>
                <a:schemeClr val="accent6"/>
              </a:solidFill>
              <a:latin typeface="Arial Narrow" pitchFamily="34" charset="0"/>
            </a:endParaRPr>
          </a:p>
        </p:txBody>
      </p:sp>
      <p:sp>
        <p:nvSpPr>
          <p:cNvPr id="13" name="Rectangle 12"/>
          <p:cNvSpPr/>
          <p:nvPr userDrawn="1"/>
        </p:nvSpPr>
        <p:spPr>
          <a:xfrm>
            <a:off x="6781800" y="6214646"/>
            <a:ext cx="2432672" cy="169277"/>
          </a:xfrm>
          <a:prstGeom prst="rect">
            <a:avLst/>
          </a:prstGeom>
          <a:effectLst>
            <a:outerShdw blurRad="25400" dist="12700" dir="2700000" algn="tl" rotWithShape="0">
              <a:prstClr val="black">
                <a:alpha val="70000"/>
              </a:prstClr>
            </a:outerShdw>
          </a:effectLst>
        </p:spPr>
        <p:txBody>
          <a:bodyPr wrap="square" lIns="0" tIns="0" rIns="0" bIns="0">
            <a:spAutoFit/>
          </a:bodyPr>
          <a:lstStyle/>
          <a:p>
            <a:pPr algn="r"/>
            <a:r>
              <a:rPr lang="en-US" sz="1100" b="0" kern="1100" spc="0" baseline="0" dirty="0" smtClean="0">
                <a:solidFill>
                  <a:schemeClr val="bg1"/>
                </a:solidFill>
                <a:latin typeface="Arial Narrow" pitchFamily="34" charset="0"/>
                <a:ea typeface="+mn-ea"/>
                <a:cs typeface="+mn-cs"/>
              </a:rPr>
              <a:t>Enabling development, Impacting growth…</a:t>
            </a:r>
            <a:endParaRPr lang="en-US" sz="1100" b="0" kern="1100" spc="0" baseline="0" dirty="0">
              <a:solidFill>
                <a:schemeClr val="bg1"/>
              </a:solidFill>
              <a:latin typeface="Arial Narrow" pitchFamily="34" charset="0"/>
            </a:endParaRPr>
          </a:p>
        </p:txBody>
      </p:sp>
    </p:spTree>
    <p:extLst>
      <p:ext uri="{BB962C8B-B14F-4D97-AF65-F5344CB8AC3E}">
        <p14:creationId xmlns:p14="http://schemas.microsoft.com/office/powerpoint/2010/main" val="30727360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9878" name="think-cell Slide" r:id="rId7" imgW="360" imgH="360" progId="">
                  <p:embed/>
                </p:oleObj>
              </mc:Choice>
              <mc:Fallback>
                <p:oleObj name="think-cell Slide" r:id="rId7" imgW="360" imgH="360" progId="">
                  <p:embed/>
                  <p:pic>
                    <p:nvPicPr>
                      <p:cNvPr id="0" name="Picture 1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solidFill>
                  <a:schemeClr val="accent2"/>
                </a:solidFill>
              </a:defRPr>
            </a:lvl1pPr>
          </a:lstStyle>
          <a:p>
            <a:r>
              <a:rPr lang="en-US" dirty="0" smtClean="0"/>
              <a:t>Click to edit Master title style</a:t>
            </a:r>
            <a:endParaRPr lang="en-US" dirty="0"/>
          </a:p>
        </p:txBody>
      </p:sp>
      <p:cxnSp>
        <p:nvCxnSpPr>
          <p:cNvPr id="10" name="Straight Connector 5"/>
          <p:cNvCxnSpPr/>
          <p:nvPr userDrawn="1">
            <p:custDataLst>
              <p:tags r:id="rId3"/>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5"/>
          <p:cNvCxnSpPr/>
          <p:nvPr userDrawn="1">
            <p:custDataLst>
              <p:tags r:id="rId4"/>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 name="Espace réservé du contenu 5"/>
          <p:cNvSpPr>
            <a:spLocks noGrp="1"/>
          </p:cNvSpPr>
          <p:nvPr userDrawn="1">
            <p:ph sz="quarter" idx="10"/>
            <p:custDataLst>
              <p:tags r:id="rId5"/>
            </p:custDataLst>
          </p:nvPr>
        </p:nvSpPr>
        <p:spPr>
          <a:xfrm>
            <a:off x="341313" y="1255713"/>
            <a:ext cx="8650287" cy="3196515"/>
          </a:xfrm>
        </p:spPr>
        <p:txBody>
          <a:bodyPr lIns="91440"/>
          <a:lstStyle>
            <a:lvl1pPr marL="228600" indent="-228600">
              <a:spcAft>
                <a:spcPts val="1200"/>
              </a:spcAft>
              <a:buClr>
                <a:schemeClr val="accent2"/>
              </a:buClr>
              <a:defRPr>
                <a:solidFill>
                  <a:schemeClr val="tx1"/>
                </a:solidFill>
              </a:defRPr>
            </a:lvl1pPr>
            <a:lvl2pPr marL="457200" indent="-228600">
              <a:spcAft>
                <a:spcPts val="1200"/>
              </a:spcAft>
              <a:buClr>
                <a:schemeClr val="accent2"/>
              </a:buClr>
              <a:defRPr>
                <a:solidFill>
                  <a:schemeClr val="tx1"/>
                </a:solidFill>
              </a:defRPr>
            </a:lvl2pPr>
            <a:lvl3pPr marL="685800" indent="-228600">
              <a:spcAft>
                <a:spcPts val="1200"/>
              </a:spcAft>
              <a:buClr>
                <a:schemeClr val="accent2"/>
              </a:buClr>
              <a:defRPr>
                <a:solidFill>
                  <a:schemeClr val="tx1"/>
                </a:solidFill>
              </a:defRPr>
            </a:lvl3pPr>
            <a:lvl4pPr>
              <a:buClr>
                <a:schemeClr val="accent2"/>
              </a:buClr>
              <a:defRPr>
                <a:solidFill>
                  <a:schemeClr val="tx1"/>
                </a:solidFill>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25350398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8936" name="think-cell Slide" r:id="rId5" imgW="360" imgH="360" progId="">
                  <p:embed/>
                </p:oleObj>
              </mc:Choice>
              <mc:Fallback>
                <p:oleObj name="think-cell Slide" r:id="rId5" imgW="360" imgH="360" progId="">
                  <p:embed/>
                  <p:pic>
                    <p:nvPicPr>
                      <p:cNvPr id="0" name="Picture 1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p:custDataLst>
              <p:tags r:id="rId3"/>
            </p:custDataLst>
          </p:nvPr>
        </p:nvSpPr>
        <p:spPr>
          <a:xfrm>
            <a:off x="341313" y="1255713"/>
            <a:ext cx="9223375" cy="5011737"/>
          </a:xfrm>
        </p:spPr>
        <p:txBody>
          <a:bodyPr/>
          <a:lstStyle>
            <a:lvl1pPr>
              <a:defRPr b="0"/>
            </a:lvl1pPr>
            <a:lvl2pPr marL="457200" indent="-228600">
              <a:defRPr/>
            </a:lvl2pPr>
            <a:lvl3pPr marL="685800" indent="-228600">
              <a:defRPr/>
            </a:lvl3pPr>
            <a:lvl4pPr>
              <a:defRPr/>
            </a:lvl4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9960" name="think-cell Slide" r:id="rId6" imgW="360" imgH="360" progId="">
                  <p:embed/>
                </p:oleObj>
              </mc:Choice>
              <mc:Fallback>
                <p:oleObj name="think-cell Slide" r:id="rId6" imgW="360" imgH="360" progId="">
                  <p:embed/>
                  <p:pic>
                    <p:nvPicPr>
                      <p:cNvPr id="0" name="Picture 1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p:txBody>
          <a:bodyPr/>
          <a:lstStyle>
            <a:lvl1pPr>
              <a:defRPr>
                <a:solidFill>
                  <a:schemeClr val="tx1"/>
                </a:solidFill>
              </a:defRPr>
            </a:lvl1pPr>
          </a:lstStyle>
          <a:p>
            <a:r>
              <a:rPr lang="en-US" noProof="0" smtClean="0"/>
              <a:t>Click to edit Master title style</a:t>
            </a:r>
            <a:endParaRPr lang="en-US" dirty="0"/>
          </a:p>
        </p:txBody>
      </p:sp>
      <p:sp>
        <p:nvSpPr>
          <p:cNvPr id="3" name="Content Placeholder 2"/>
          <p:cNvSpPr>
            <a:spLocks noGrp="1"/>
          </p:cNvSpPr>
          <p:nvPr>
            <p:ph idx="1"/>
            <p:custDataLst>
              <p:tags r:id="rId3"/>
            </p:custDataLst>
          </p:nvPr>
        </p:nvSpPr>
        <p:spPr>
          <a:xfrm>
            <a:off x="341313" y="1828800"/>
            <a:ext cx="9223376" cy="4438649"/>
          </a:xfrm>
        </p:spPr>
        <p:txBody>
          <a:bodyPr/>
          <a:lstStyle>
            <a:lvl1pPr>
              <a:defRPr b="0"/>
            </a:lvl1pPr>
            <a:lvl2pPr marL="457200" indent="-223838">
              <a:defRPr/>
            </a:lvl2pPr>
            <a:lvl3pPr>
              <a:defRPr/>
            </a:lvl3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custDataLst>
              <p:tags r:id="rId4"/>
            </p:custDataLst>
          </p:nvPr>
        </p:nvSpPr>
        <p:spPr>
          <a:xfrm>
            <a:off x="341313" y="1255713"/>
            <a:ext cx="9223376" cy="548640"/>
          </a:xfrm>
        </p:spPr>
        <p:txBody>
          <a:bodyPr/>
          <a:lstStyle>
            <a:lvl1pPr marL="0" indent="0">
              <a:buNone/>
              <a:defRPr sz="2000" b="1">
                <a:solidFill>
                  <a:srgbClr val="E47E1A"/>
                </a:solidFill>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055" name="think-cell Slide" r:id="rId6" imgW="360" imgH="360" progId="">
                  <p:embed/>
                </p:oleObj>
              </mc:Choice>
              <mc:Fallback>
                <p:oleObj name="think-cell Slide" r:id="rId6" imgW="360" imgH="360" progId="">
                  <p:embed/>
                  <p:pic>
                    <p:nvPicPr>
                      <p:cNvPr id="0" name="Picture 1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255713"/>
            <a:ext cx="4487862" cy="4993230"/>
          </a:xfrm>
        </p:spPr>
        <p:txBody>
          <a:bodyPr/>
          <a:lstStyle>
            <a:lvl1pPr>
              <a:defRPr/>
            </a:lvl1pPr>
            <a:lvl2pPr marL="457200" indent="-228600">
              <a:defRPr/>
            </a:lvl2pPr>
            <a:lvl3pPr marL="685800" indent="-228600">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255713"/>
            <a:ext cx="4487863" cy="5011737"/>
          </a:xfrm>
        </p:spPr>
        <p:txBody>
          <a:bodyPr/>
          <a:lstStyle>
            <a:lvl1pPr>
              <a:defRPr/>
            </a:lvl1pPr>
            <a:lvl2pPr marL="457200" indent="-228600">
              <a:defRPr/>
            </a:lvl2pPr>
            <a:lvl3pPr>
              <a:defRPr/>
            </a:lvl3pPr>
            <a:lvl4pPr>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031" name="think-cell Slide" r:id="rId8" imgW="360" imgH="360" progId="">
                  <p:embed/>
                </p:oleObj>
              </mc:Choice>
              <mc:Fallback>
                <p:oleObj name="think-cell Slide" r:id="rId8" imgW="360" imgH="360" progId="">
                  <p:embed/>
                  <p:pic>
                    <p:nvPicPr>
                      <p:cNvPr id="0" name="Picture 1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3"/>
            </p:custDataLst>
          </p:nvPr>
        </p:nvSpPr>
        <p:spPr>
          <a:xfrm>
            <a:off x="341313" y="1828800"/>
            <a:ext cx="4487862" cy="4438649"/>
          </a:xfrm>
        </p:spPr>
        <p:txBody>
          <a:bodyPr/>
          <a:lstStyle>
            <a:lvl1pPr>
              <a:defRPr sz="2000"/>
            </a:lvl1pPr>
            <a:lvl2pPr>
              <a:defRPr sz="1800"/>
            </a:lvl2pPr>
            <a:lvl3pPr>
              <a:defRPr sz="1600"/>
            </a:lvl3pPr>
            <a:lvl4pPr>
              <a:defRPr sz="14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custDataLst>
              <p:tags r:id="rId4"/>
            </p:custDataLst>
          </p:nvPr>
        </p:nvSpPr>
        <p:spPr>
          <a:xfrm>
            <a:off x="5076825" y="1828800"/>
            <a:ext cx="4487863" cy="4438649"/>
          </a:xfrm>
        </p:spPr>
        <p:txBody>
          <a:bodyPr/>
          <a:lstStyle>
            <a:lvl1pPr>
              <a:defRPr sz="2000"/>
            </a:lvl1pPr>
            <a:lvl2pPr>
              <a:defRPr sz="1800"/>
            </a:lvl2pPr>
            <a:lvl3pPr>
              <a:defRPr sz="1600"/>
            </a:lvl3pPr>
            <a:lvl4pPr>
              <a:defRPr sz="13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hasCustomPrompt="1"/>
            <p:custDataLst>
              <p:tags r:id="rId5"/>
            </p:custDataLst>
          </p:nvPr>
        </p:nvSpPr>
        <p:spPr>
          <a:xfrm>
            <a:off x="341313" y="1255713"/>
            <a:ext cx="4487862"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
        <p:nvSpPr>
          <p:cNvPr id="9" name="Espace réservé du texte 8"/>
          <p:cNvSpPr>
            <a:spLocks noGrp="1"/>
          </p:cNvSpPr>
          <p:nvPr>
            <p:ph type="body" sz="quarter" idx="13" hasCustomPrompt="1"/>
            <p:custDataLst>
              <p:tags r:id="rId6"/>
            </p:custDataLst>
          </p:nvPr>
        </p:nvSpPr>
        <p:spPr>
          <a:xfrm>
            <a:off x="5076825" y="1255713"/>
            <a:ext cx="4487863" cy="548640"/>
          </a:xfrm>
        </p:spPr>
        <p:txBody>
          <a:bodyPr vert="horz" lIns="0" tIns="33059" rIns="33059" bIns="33059" rtlCol="0">
            <a:noAutofit/>
          </a:bodyPr>
          <a:lstStyle>
            <a:lvl1pPr algn="l">
              <a:buNone/>
              <a:defRPr lang="en-US" sz="2000" b="1" kern="1200" noProof="0" dirty="0" smtClean="0">
                <a:solidFill>
                  <a:srgbClr val="E47E1A"/>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006" name="think-cell Slide" r:id="rId4" imgW="360" imgH="360" progId="">
                  <p:embed/>
                </p:oleObj>
              </mc:Choice>
              <mc:Fallback>
                <p:oleObj name="think-cell Slide" r:id="rId4" imgW="360" imgH="360" progId="">
                  <p:embed/>
                  <p:pic>
                    <p:nvPicPr>
                      <p:cNvPr id="0" name="Picture 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image" Target="../media/image8.png"/><Relationship Id="rId26" Type="http://schemas.openxmlformats.org/officeDocument/2006/relationships/image" Target="../media/image12.gif"/><Relationship Id="rId3" Type="http://schemas.openxmlformats.org/officeDocument/2006/relationships/slideLayout" Target="../slideLayouts/slideLayout14.xml"/><Relationship Id="rId21" Type="http://schemas.openxmlformats.org/officeDocument/2006/relationships/hyperlink" Target="http://www.twitter.com/capgemini" TargetMode="Externa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hyperlink" Target="http://www.facebook.com/Capgemini" TargetMode="External"/><Relationship Id="rId25" Type="http://schemas.openxmlformats.org/officeDocument/2006/relationships/hyperlink" Target="http://www.slideshare.net/capgemini" TargetMode="External"/><Relationship Id="rId2" Type="http://schemas.openxmlformats.org/officeDocument/2006/relationships/slideLayout" Target="../slideLayouts/slideLayout13.xml"/><Relationship Id="rId16" Type="http://schemas.openxmlformats.org/officeDocument/2006/relationships/hyperlink" Target="http://www.capgemini.com/" TargetMode="External"/><Relationship Id="rId20"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tags" Target="../tags/tag36.xml"/><Relationship Id="rId11" Type="http://schemas.openxmlformats.org/officeDocument/2006/relationships/tags" Target="../tags/tag41.xml"/><Relationship Id="rId24" Type="http://schemas.openxmlformats.org/officeDocument/2006/relationships/image" Target="../media/image11.png"/><Relationship Id="rId5" Type="http://schemas.openxmlformats.org/officeDocument/2006/relationships/vmlDrawing" Target="../drawings/vmlDrawing13.vml"/><Relationship Id="rId15" Type="http://schemas.openxmlformats.org/officeDocument/2006/relationships/image" Target="../media/image1.emf"/><Relationship Id="rId23" Type="http://schemas.openxmlformats.org/officeDocument/2006/relationships/hyperlink" Target="http://www.youtube.com/capgemini" TargetMode="External"/><Relationship Id="rId28" Type="http://schemas.openxmlformats.org/officeDocument/2006/relationships/image" Target="../media/image4.png"/><Relationship Id="rId10" Type="http://schemas.openxmlformats.org/officeDocument/2006/relationships/tags" Target="../tags/tag40.xml"/><Relationship Id="rId19" Type="http://schemas.openxmlformats.org/officeDocument/2006/relationships/hyperlink" Target="http://www.linkedin.com/company/capgemini" TargetMode="External"/><Relationship Id="rId4" Type="http://schemas.openxmlformats.org/officeDocument/2006/relationships/theme" Target="../theme/theme2.xml"/><Relationship Id="rId9" Type="http://schemas.openxmlformats.org/officeDocument/2006/relationships/tags" Target="../tags/tag39.xml"/><Relationship Id="rId14" Type="http://schemas.openxmlformats.org/officeDocument/2006/relationships/oleObject" Target="../embeddings/oleObject13.bin"/><Relationship Id="rId22" Type="http://schemas.openxmlformats.org/officeDocument/2006/relationships/image" Target="../media/image10.png"/><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oleObject" Target="../embeddings/oleObject17.bin"/><Relationship Id="rId5" Type="http://schemas.openxmlformats.org/officeDocument/2006/relationships/vmlDrawing" Target="../drawings/vmlDrawing17.v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248" name="think-cell Slide" r:id="rId19" imgW="360" imgH="360" progId="">
                  <p:embed/>
                </p:oleObj>
              </mc:Choice>
              <mc:Fallback>
                <p:oleObj name="think-cell Slide" r:id="rId19" imgW="360" imgH="360" progId="">
                  <p:embed/>
                  <p:pic>
                    <p:nvPicPr>
                      <p:cNvPr id="0" name="Picture 19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1"/>
            <a:ext cx="9905999" cy="801924"/>
          </a:xfrm>
          <a:prstGeom prst="rect">
            <a:avLst/>
          </a:prstGeom>
        </p:spPr>
        <p:txBody>
          <a:bodyPr vert="horz" lIns="297529" tIns="33059" rIns="165294" bIns="33059" rtlCol="0" anchor="ctr">
            <a:noAutofit/>
          </a:bodyPr>
          <a:lstStyle/>
          <a:p>
            <a:r>
              <a:rPr lang="en-US" noProof="0" smtClean="0"/>
              <a:t>Click to edit Master title style</a:t>
            </a:r>
            <a:endParaRPr lang="en-US" noProof="0" dirty="0"/>
          </a:p>
        </p:txBody>
      </p:sp>
      <p:sp>
        <p:nvSpPr>
          <p:cNvPr id="3" name="Text Placeholder 2"/>
          <p:cNvSpPr>
            <a:spLocks noGrp="1"/>
          </p:cNvSpPr>
          <p:nvPr>
            <p:ph type="body" idx="1"/>
            <p:custDataLst>
              <p:tags r:id="rId15"/>
            </p:custDataLst>
          </p:nvPr>
        </p:nvSpPr>
        <p:spPr>
          <a:xfrm>
            <a:off x="341313" y="1255714"/>
            <a:ext cx="9223375" cy="5011736"/>
          </a:xfrm>
          <a:prstGeom prst="rect">
            <a:avLst/>
          </a:prstGeom>
        </p:spPr>
        <p:txBody>
          <a:bodyPr vert="horz" lIns="0" tIns="33059" rIns="33059" bIns="33059"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Freeform 4"/>
          <p:cNvSpPr>
            <a:spLocks/>
          </p:cNvSpPr>
          <p:nvPr>
            <p:custDataLst>
              <p:tags r:id="rId16"/>
            </p:custDataLst>
          </p:nvPr>
        </p:nvSpPr>
        <p:spPr bwMode="auto">
          <a:xfrm>
            <a:off x="2" y="437863"/>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sp>
        <p:nvSpPr>
          <p:cNvPr id="12" name="Rectangle 11"/>
          <p:cNvSpPr>
            <a:spLocks noChangeArrowheads="1"/>
          </p:cNvSpPr>
          <p:nvPr>
            <p:custDataLst>
              <p:tags r:id="rId17"/>
            </p:custDataLst>
          </p:nvPr>
        </p:nvSpPr>
        <p:spPr bwMode="auto">
          <a:xfrm>
            <a:off x="6522388" y="6456451"/>
            <a:ext cx="2855624" cy="350455"/>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900" b="0" i="0" noProof="0" dirty="0" smtClean="0">
                <a:solidFill>
                  <a:schemeClr val="tx2"/>
                </a:solidFill>
                <a:latin typeface="+mj-lt"/>
                <a:cs typeface="Helvetica Light"/>
              </a:rPr>
              <a:t>Copyright © Capgemini 2016. All Rights Reserved</a:t>
            </a:r>
          </a:p>
        </p:txBody>
      </p:sp>
      <p:cxnSp>
        <p:nvCxnSpPr>
          <p:cNvPr id="14" name="Straight Connector 5"/>
          <p:cNvCxnSpPr/>
          <p:nvPr>
            <p:custDataLst>
              <p:tags r:id="rId18"/>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6" name="Picture 26" descr="D:\Users\bkp\My Work\TEMPLATES\LOGO Library\Capgemini_Logo_Set\Capgemini Logo Set\ppt\Logo_Capgemini_RGB.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9250" y="6456451"/>
            <a:ext cx="1362456" cy="31575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98" r:id="rId1"/>
    <p:sldLayoutId id="2147483990" r:id="rId2"/>
    <p:sldLayoutId id="2147483991" r:id="rId3"/>
    <p:sldLayoutId id="2147483997" r:id="rId4"/>
    <p:sldLayoutId id="2147483965" r:id="rId5"/>
    <p:sldLayoutId id="2147483966" r:id="rId6"/>
    <p:sldLayoutId id="2147483962" r:id="rId7"/>
    <p:sldLayoutId id="2147483963" r:id="rId8"/>
    <p:sldLayoutId id="2147483964" r:id="rId9"/>
    <p:sldLayoutId id="2147483934" r:id="rId10"/>
    <p:sldLayoutId id="2147484001" r:id="rId11"/>
  </p:sldLayoutIdLst>
  <p:timing>
    <p:tnLst>
      <p:par>
        <p:cTn id="1" dur="indefinite" restart="never" nodeType="tmRoot"/>
      </p:par>
    </p:tnLst>
  </p:timing>
  <p:txStyles>
    <p:titleStyle>
      <a:lvl1pPr algn="l" defTabSz="914342" rtl="0" eaLnBrk="1" latinLnBrk="0" hangingPunct="1">
        <a:lnSpc>
          <a:spcPct val="85000"/>
        </a:lnSpc>
        <a:spcBef>
          <a:spcPct val="0"/>
        </a:spcBef>
        <a:buNone/>
        <a:defRPr sz="2800" b="0" kern="1200">
          <a:solidFill>
            <a:schemeClr val="tx1"/>
          </a:solidFill>
          <a:latin typeface="Arial Narrow" pitchFamily="34" charset="0"/>
          <a:ea typeface="+mj-ea"/>
          <a:cs typeface="+mj-cs"/>
        </a:defRPr>
      </a:lvl1pPr>
    </p:titleStyle>
    <p:bodyStyle>
      <a:lvl1pPr marL="228600" indent="-228600" algn="l" defTabSz="914342" rtl="0" eaLnBrk="1" latinLnBrk="0" hangingPunct="1">
        <a:spcBef>
          <a:spcPts val="0"/>
        </a:spcBef>
        <a:spcAft>
          <a:spcPts val="600"/>
        </a:spcAft>
        <a:buClr>
          <a:schemeClr val="accent2"/>
        </a:buClr>
        <a:buFont typeface="Wingdings" pitchFamily="2" charset="2"/>
        <a:buChar char="§"/>
        <a:defRPr sz="2000" b="0" kern="1200">
          <a:solidFill>
            <a:schemeClr val="tx2">
              <a:lumMod val="50000"/>
            </a:schemeClr>
          </a:solidFill>
          <a:latin typeface="+mn-lt"/>
          <a:ea typeface="+mn-ea"/>
          <a:cs typeface="+mn-cs"/>
        </a:defRPr>
      </a:lvl1pPr>
      <a:lvl2pPr marL="457200" indent="-228600" algn="l" defTabSz="914342" rtl="0" eaLnBrk="1" latinLnBrk="0" hangingPunct="1">
        <a:spcBef>
          <a:spcPts val="0"/>
        </a:spcBef>
        <a:spcAft>
          <a:spcPts val="600"/>
        </a:spcAft>
        <a:buClr>
          <a:schemeClr val="accent2"/>
        </a:buClr>
        <a:buFont typeface="Arial" pitchFamily="34" charset="0"/>
        <a:buChar char="•"/>
        <a:defRPr sz="1800" b="0" kern="1200">
          <a:solidFill>
            <a:schemeClr val="tx2">
              <a:lumMod val="50000"/>
            </a:schemeClr>
          </a:solidFill>
          <a:latin typeface="+mn-lt"/>
          <a:ea typeface="+mn-ea"/>
          <a:cs typeface="+mn-cs"/>
        </a:defRPr>
      </a:lvl2pPr>
      <a:lvl3pPr marL="685800" indent="-228600" algn="l" defTabSz="914342" rtl="0" eaLnBrk="1" latinLnBrk="0" hangingPunct="1">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914400" marR="0" indent="-228600" algn="l" defTabSz="914342" rtl="0" eaLnBrk="1" fontAlgn="auto" latinLnBrk="0" hangingPunct="1">
        <a:lnSpc>
          <a:spcPct val="100000"/>
        </a:lnSpc>
        <a:spcBef>
          <a:spcPts val="0"/>
        </a:spcBef>
        <a:spcAft>
          <a:spcPts val="0"/>
        </a:spcAft>
        <a:buClr>
          <a:schemeClr val="accent2"/>
        </a:buClr>
        <a:buSzTx/>
        <a:buFont typeface="Courier New" pitchFamily="49" charset="0"/>
        <a:buChar char="o"/>
        <a:tabLst/>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0902" name="think-cell Slide" r:id="rId14" imgW="360" imgH="360" progId="">
                  <p:embed/>
                </p:oleObj>
              </mc:Choice>
              <mc:Fallback>
                <p:oleObj name="think-cell Slide" r:id="rId14" imgW="360" imgH="360" progId="">
                  <p:embed/>
                  <p:pic>
                    <p:nvPicPr>
                      <p:cNvPr id="0" name="Picture 1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6"/>
            </p:custDataLst>
          </p:nvPr>
        </p:nvSpPr>
        <p:spPr bwMode="auto">
          <a:xfrm flipV="1">
            <a:off x="0" y="1685925"/>
            <a:ext cx="9906000" cy="51720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132036 w 10564614"/>
              <a:gd name="connsiteY6" fmla="*/ 20806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363945 w 10564614"/>
              <a:gd name="connsiteY5" fmla="*/ 427792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646636 w 10564614"/>
              <a:gd name="connsiteY6" fmla="*/ 395326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349559 w 10564614"/>
              <a:gd name="connsiteY0" fmla="*/ 166453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0 w 10564614"/>
              <a:gd name="connsiteY5" fmla="*/ 4795927 h 5657661"/>
              <a:gd name="connsiteX6" fmla="*/ 0 w 10564614"/>
              <a:gd name="connsiteY6" fmla="*/ 0 h 5657661"/>
              <a:gd name="connsiteX0" fmla="*/ 10562847 w 10563360"/>
              <a:gd name="connsiteY0" fmla="*/ 0 h 5657661"/>
              <a:gd name="connsiteX1" fmla="*/ 10563360 w 10563360"/>
              <a:gd name="connsiteY1" fmla="*/ 5657661 h 5657661"/>
              <a:gd name="connsiteX2" fmla="*/ 9024770 w 10563360"/>
              <a:gd name="connsiteY2" fmla="*/ 4808920 h 5657661"/>
              <a:gd name="connsiteX3" fmla="*/ 2295231 w 10563360"/>
              <a:gd name="connsiteY3" fmla="*/ 4794064 h 5657661"/>
              <a:gd name="connsiteX4" fmla="*/ 1200559 w 10563360"/>
              <a:gd name="connsiteY4" fmla="*/ 4072264 h 5657661"/>
              <a:gd name="connsiteX5" fmla="*/ 0 w 10563360"/>
              <a:gd name="connsiteY5" fmla="*/ 4795927 h 5657661"/>
              <a:gd name="connsiteX6" fmla="*/ 0 w 10563360"/>
              <a:gd name="connsiteY6" fmla="*/ 0 h 5657661"/>
              <a:gd name="connsiteX0" fmla="*/ 10562847 w 10562847"/>
              <a:gd name="connsiteY0" fmla="*/ 0 h 5064672"/>
              <a:gd name="connsiteX1" fmla="*/ 10198903 w 10562847"/>
              <a:gd name="connsiteY1" fmla="*/ 5064672 h 5064672"/>
              <a:gd name="connsiteX2" fmla="*/ 9024770 w 10562847"/>
              <a:gd name="connsiteY2" fmla="*/ 4808920 h 5064672"/>
              <a:gd name="connsiteX3" fmla="*/ 2295231 w 10562847"/>
              <a:gd name="connsiteY3" fmla="*/ 4794064 h 5064672"/>
              <a:gd name="connsiteX4" fmla="*/ 1200559 w 10562847"/>
              <a:gd name="connsiteY4" fmla="*/ 4072264 h 5064672"/>
              <a:gd name="connsiteX5" fmla="*/ 0 w 10562847"/>
              <a:gd name="connsiteY5" fmla="*/ 4795927 h 5064672"/>
              <a:gd name="connsiteX6" fmla="*/ 0 w 10562847"/>
              <a:gd name="connsiteY6" fmla="*/ 0 h 5064672"/>
              <a:gd name="connsiteX0" fmla="*/ 10562847 w 10562847"/>
              <a:gd name="connsiteY0" fmla="*/ 0 h 5648998"/>
              <a:gd name="connsiteX1" fmla="*/ 10562847 w 10562847"/>
              <a:gd name="connsiteY1" fmla="*/ 5648998 h 5648998"/>
              <a:gd name="connsiteX2" fmla="*/ 9024770 w 10562847"/>
              <a:gd name="connsiteY2" fmla="*/ 4808920 h 5648998"/>
              <a:gd name="connsiteX3" fmla="*/ 2295231 w 10562847"/>
              <a:gd name="connsiteY3" fmla="*/ 4794064 h 5648998"/>
              <a:gd name="connsiteX4" fmla="*/ 1200559 w 10562847"/>
              <a:gd name="connsiteY4" fmla="*/ 4072264 h 5648998"/>
              <a:gd name="connsiteX5" fmla="*/ 0 w 10562847"/>
              <a:gd name="connsiteY5" fmla="*/ 4795927 h 5648998"/>
              <a:gd name="connsiteX6" fmla="*/ 0 w 10562847"/>
              <a:gd name="connsiteY6" fmla="*/ 0 h 564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2847" h="5648998">
                <a:moveTo>
                  <a:pt x="10562847" y="0"/>
                </a:moveTo>
                <a:lnTo>
                  <a:pt x="10562847" y="5648998"/>
                </a:lnTo>
                <a:cubicBezTo>
                  <a:pt x="10190428" y="4911661"/>
                  <a:pt x="9462356" y="4792975"/>
                  <a:pt x="9024770" y="4808920"/>
                </a:cubicBezTo>
                <a:lnTo>
                  <a:pt x="2295231" y="4794064"/>
                </a:lnTo>
                <a:cubicBezTo>
                  <a:pt x="1854598" y="4794612"/>
                  <a:pt x="1423669" y="4544310"/>
                  <a:pt x="1200559" y="4072264"/>
                </a:cubicBezTo>
                <a:cubicBezTo>
                  <a:pt x="965203" y="4750718"/>
                  <a:pt x="278640" y="4795049"/>
                  <a:pt x="0" y="4795927"/>
                </a:cubicBezTo>
                <a:lnTo>
                  <a:pt x="0" y="0"/>
                </a:lnTo>
              </a:path>
            </a:pathLst>
          </a:custGeom>
          <a:gradFill>
            <a:gsLst>
              <a:gs pos="0">
                <a:schemeClr val="tx1"/>
              </a:gs>
              <a:gs pos="100000">
                <a:schemeClr val="accent2"/>
              </a:gs>
              <a:gs pos="100000">
                <a:schemeClr val="accent5"/>
              </a:gs>
            </a:gsLst>
            <a:lin ang="18900000" scaled="1"/>
          </a:gradFill>
          <a:ln w="12700" cmpd="sng" algn="ctr">
            <a:noFill/>
            <a:miter lim="800000"/>
            <a:headEnd/>
            <a:tailEnd/>
          </a:ln>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sp>
        <p:nvSpPr>
          <p:cNvPr id="22" name="Rectangle 21"/>
          <p:cNvSpPr/>
          <p:nvPr>
            <p:custDataLst>
              <p:tags r:id="rId7"/>
            </p:custDataLst>
          </p:nvPr>
        </p:nvSpPr>
        <p:spPr>
          <a:xfrm>
            <a:off x="5523917" y="6271946"/>
            <a:ext cx="4382083" cy="389929"/>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br>
              <a:rPr lang="en-US" sz="700" dirty="0" smtClean="0">
                <a:solidFill>
                  <a:schemeClr val="bg1"/>
                </a:solidFill>
                <a:latin typeface="Arial"/>
                <a:cs typeface="Arial"/>
              </a:rPr>
            </a:br>
            <a:r>
              <a:rPr lang="en-US" sz="700" dirty="0" smtClean="0">
                <a:solidFill>
                  <a:schemeClr val="bg1"/>
                </a:solidFill>
                <a:latin typeface="Arial"/>
                <a:cs typeface="Arial"/>
              </a:rPr>
              <a:t>Copyright © 2015 Capgemini. </a:t>
            </a:r>
            <a:r>
              <a:rPr lang="en-US" sz="700" dirty="0">
                <a:solidFill>
                  <a:schemeClr val="bg1"/>
                </a:solidFill>
                <a:latin typeface="Arial"/>
                <a:cs typeface="Arial"/>
              </a:rPr>
              <a:t>All rights </a:t>
            </a:r>
            <a:r>
              <a:rPr lang="en-US" sz="700" dirty="0" smtClean="0">
                <a:solidFill>
                  <a:schemeClr val="bg1"/>
                </a:solidFill>
                <a:latin typeface="Arial"/>
                <a:cs typeface="Arial"/>
              </a:rPr>
              <a:t>reserved.</a:t>
            </a:r>
          </a:p>
          <a:p>
            <a:pPr marL="0" marR="0" indent="0" algn="r" defTabSz="957756" rtl="0" eaLnBrk="1" fontAlgn="auto" latinLnBrk="0" hangingPunct="1">
              <a:lnSpc>
                <a:spcPct val="100000"/>
              </a:lnSpc>
              <a:spcBef>
                <a:spcPts val="0"/>
              </a:spcBef>
              <a:spcAft>
                <a:spcPts val="0"/>
              </a:spcAft>
              <a:buClrTx/>
              <a:buSzTx/>
              <a:buFontTx/>
              <a:buNone/>
              <a:tabLst/>
              <a:defRPr/>
            </a:pPr>
            <a:r>
              <a:rPr lang="en-US" sz="700" dirty="0" err="1" smtClean="0">
                <a:solidFill>
                  <a:schemeClr val="bg1"/>
                </a:solidFill>
                <a:latin typeface="Arial"/>
                <a:cs typeface="Arial"/>
              </a:rPr>
              <a:t>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Capgemini.</a:t>
            </a:r>
          </a:p>
        </p:txBody>
      </p:sp>
      <p:sp>
        <p:nvSpPr>
          <p:cNvPr id="23" name="Rectangle 22">
            <a:hlinkClick r:id="rId16"/>
          </p:cNvPr>
          <p:cNvSpPr/>
          <p:nvPr>
            <p:custDataLst>
              <p:tags r:id="rId8"/>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24" name="Picture 3" descr="C:\Users\UserSim\Desktop\DS_icons\128x128 shadows\facebook.png">
            <a:hlinkClick r:id="rId17"/>
          </p:cNvPr>
          <p:cNvPicPr>
            <a:picLocks noChangeAspect="1" noChangeArrowheads="1"/>
          </p:cNvPicPr>
          <p:nvPr>
            <p:custDataLst>
              <p:tags r:id="rId9"/>
            </p:custDataLst>
          </p:nvPr>
        </p:nvPicPr>
        <p:blipFill>
          <a:blip r:embed="rId18" cstate="email"/>
          <a:srcRect/>
          <a:stretch>
            <a:fillRect/>
          </a:stretch>
        </p:blipFill>
        <p:spPr bwMode="auto">
          <a:xfrm>
            <a:off x="7939252" y="5932547"/>
            <a:ext cx="278223" cy="263770"/>
          </a:xfrm>
          <a:prstGeom prst="rect">
            <a:avLst/>
          </a:prstGeom>
          <a:noFill/>
        </p:spPr>
      </p:pic>
      <p:pic>
        <p:nvPicPr>
          <p:cNvPr id="25" name="Picture 4" descr="C:\Users\UserSim\Desktop\DS_icons\128x128 shadows\linkedin.png">
            <a:hlinkClick r:id="rId19"/>
          </p:cNvPr>
          <p:cNvPicPr>
            <a:picLocks noChangeAspect="1" noChangeArrowheads="1"/>
          </p:cNvPicPr>
          <p:nvPr>
            <p:custDataLst>
              <p:tags r:id="rId10"/>
            </p:custDataLst>
          </p:nvPr>
        </p:nvPicPr>
        <p:blipFill>
          <a:blip r:embed="rId20" cstate="email"/>
          <a:srcRect/>
          <a:stretch>
            <a:fillRect/>
          </a:stretch>
        </p:blipFill>
        <p:spPr bwMode="auto">
          <a:xfrm>
            <a:off x="8274665" y="5932547"/>
            <a:ext cx="281313" cy="266700"/>
          </a:xfrm>
          <a:prstGeom prst="rect">
            <a:avLst/>
          </a:prstGeom>
          <a:noFill/>
        </p:spPr>
      </p:pic>
      <p:pic>
        <p:nvPicPr>
          <p:cNvPr id="26" name="Picture 5" descr="C:\Users\UserSim\Desktop\DS_icons\128x128 shadows\twitter.png">
            <a:hlinkClick r:id="rId21"/>
          </p:cNvPr>
          <p:cNvPicPr>
            <a:picLocks noChangeAspect="1" noChangeArrowheads="1"/>
          </p:cNvPicPr>
          <p:nvPr>
            <p:custDataLst>
              <p:tags r:id="rId11"/>
            </p:custDataLst>
          </p:nvPr>
        </p:nvPicPr>
        <p:blipFill>
          <a:blip r:embed="rId22" cstate="email"/>
          <a:srcRect/>
          <a:stretch>
            <a:fillRect/>
          </a:stretch>
        </p:blipFill>
        <p:spPr bwMode="auto">
          <a:xfrm>
            <a:off x="8903720" y="5932547"/>
            <a:ext cx="281313" cy="266700"/>
          </a:xfrm>
          <a:prstGeom prst="rect">
            <a:avLst/>
          </a:prstGeom>
          <a:noFill/>
        </p:spPr>
      </p:pic>
      <p:pic>
        <p:nvPicPr>
          <p:cNvPr id="27" name="Picture 6" descr="C:\Users\UserSim\Desktop\DS_icons\128x128 shadows\youtube.png">
            <a:hlinkClick r:id="rId23"/>
          </p:cNvPr>
          <p:cNvPicPr>
            <a:picLocks noChangeAspect="1" noChangeArrowheads="1"/>
          </p:cNvPicPr>
          <p:nvPr>
            <p:custDataLst>
              <p:tags r:id="rId12"/>
            </p:custDataLst>
          </p:nvPr>
        </p:nvPicPr>
        <p:blipFill>
          <a:blip r:embed="rId24" cstate="email"/>
          <a:srcRect/>
          <a:stretch>
            <a:fillRect/>
          </a:stretch>
        </p:blipFill>
        <p:spPr bwMode="auto">
          <a:xfrm>
            <a:off x="9242223" y="5932547"/>
            <a:ext cx="281313" cy="266700"/>
          </a:xfrm>
          <a:prstGeom prst="rect">
            <a:avLst/>
          </a:prstGeom>
          <a:noFill/>
        </p:spPr>
      </p:pic>
      <p:pic>
        <p:nvPicPr>
          <p:cNvPr id="28" name="Image 22" descr="Picto_Slideshare.gif">
            <a:hlinkClick r:id="rId25"/>
          </p:cNvPr>
          <p:cNvPicPr preferRelativeResize="0">
            <a:picLocks/>
          </p:cNvPicPr>
          <p:nvPr>
            <p:custDataLst>
              <p:tags r:id="rId13"/>
            </p:custDataLst>
          </p:nvPr>
        </p:nvPicPr>
        <p:blipFill>
          <a:blip r:embed="rId26"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pic>
        <p:nvPicPr>
          <p:cNvPr id="261139" name="Picture 19" descr="D:\Users\bkp\My Work\TEMPLATES\LOGO Library\Capgemini_Logo_Set\Capgemini Logo Set\ppt\Logo_Capgemini_RGB.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66750" y="844452"/>
            <a:ext cx="3154680" cy="731113"/>
          </a:xfrm>
          <a:prstGeom prst="rect">
            <a:avLst/>
          </a:prstGeom>
          <a:noFill/>
          <a:extLst>
            <a:ext uri="{909E8E84-426E-40DD-AFC4-6F175D3DCCD1}">
              <a14:hiddenFill xmlns:a14="http://schemas.microsoft.com/office/drawing/2010/main">
                <a:solidFill>
                  <a:srgbClr val="FFFFFF"/>
                </a:solidFill>
              </a14:hiddenFill>
            </a:ext>
          </a:extLst>
        </p:spPr>
      </p:pic>
      <p:pic>
        <p:nvPicPr>
          <p:cNvPr id="261140" name="Picture 20" descr="D:\Users\bkp\My Work\TEMPLATES\LOGO Library\Capgemini_Logo_Set\Slogan_PMRC_cmyk_Capgemini.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87543" y="1106840"/>
            <a:ext cx="3154680" cy="25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2901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189" name="think-cell Slide" r:id="rId6" imgW="360" imgH="360" progId="">
                  <p:embed/>
                </p:oleObj>
              </mc:Choice>
              <mc:Fallback>
                <p:oleObj name="think-cell Slide" r:id="rId6" imgW="360" imgH="360" progId="">
                  <p:embed/>
                  <p:pic>
                    <p:nvPicPr>
                      <p:cNvPr id="0" name="Picture 1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4000" r:id="rId1"/>
    <p:sldLayoutId id="2147483992" r:id="rId2"/>
    <p:sldLayoutId id="2147483980"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1.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638061" name="think-cell Slide" r:id="rId6" imgW="360" imgH="360" progId="">
                  <p:embed/>
                </p:oleObj>
              </mc:Choice>
              <mc:Fallback>
                <p:oleObj name="think-cell Slide" r:id="rId6" imgW="360" imgH="360" progId="">
                  <p:embed/>
                  <p:pic>
                    <p:nvPicPr>
                      <p:cNvPr id="0" name="Picture 10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9"/>
          <p:cNvSpPr>
            <a:spLocks noGrp="1"/>
          </p:cNvSpPr>
          <p:nvPr>
            <p:ph type="ctrTitle"/>
            <p:custDataLst>
              <p:tags r:id="rId2"/>
            </p:custDataLst>
          </p:nvPr>
        </p:nvSpPr>
        <p:spPr>
          <a:xfrm>
            <a:off x="304800" y="4648200"/>
            <a:ext cx="4727575" cy="724977"/>
          </a:xfrm>
        </p:spPr>
        <p:txBody>
          <a:bodyPr/>
          <a:lstStyle/>
          <a:p>
            <a:r>
              <a:rPr lang="en-US" sz="2400" b="1" dirty="0" smtClean="0"/>
              <a:t>Learning &amp; Development </a:t>
            </a:r>
            <a:br>
              <a:rPr lang="en-US" sz="2400" b="1" dirty="0" smtClean="0"/>
            </a:br>
            <a:r>
              <a:rPr lang="en-US" sz="1600" i="1" kern="1100" dirty="0">
                <a:solidFill>
                  <a:schemeClr val="accent1">
                    <a:lumMod val="50000"/>
                  </a:schemeClr>
                </a:solidFill>
              </a:rPr>
              <a:t>Enabling development, Impacting growth</a:t>
            </a:r>
            <a:r>
              <a:rPr lang="en-US" sz="1600" i="1" kern="1100" dirty="0" smtClean="0">
                <a:solidFill>
                  <a:schemeClr val="accent1">
                    <a:lumMod val="50000"/>
                  </a:schemeClr>
                </a:solidFill>
              </a:rPr>
              <a:t>…</a:t>
            </a:r>
            <a:endParaRPr lang="en-US" sz="2400" b="1" i="1" dirty="0"/>
          </a:p>
        </p:txBody>
      </p:sp>
      <p:sp>
        <p:nvSpPr>
          <p:cNvPr id="13" name="Subtitle 12"/>
          <p:cNvSpPr>
            <a:spLocks noGrp="1"/>
          </p:cNvSpPr>
          <p:nvPr>
            <p:ph type="subTitle" idx="1"/>
            <p:custDataLst>
              <p:tags r:id="rId3"/>
            </p:custDataLst>
          </p:nvPr>
        </p:nvSpPr>
        <p:spPr>
          <a:xfrm>
            <a:off x="311149" y="5600700"/>
            <a:ext cx="5861051" cy="571500"/>
          </a:xfrm>
        </p:spPr>
        <p:txBody>
          <a:bodyPr/>
          <a:lstStyle/>
          <a:p>
            <a:r>
              <a:rPr lang="en-US" sz="3200" spc="30" dirty="0">
                <a:latin typeface="Calibri" pitchFamily="34" charset="0"/>
                <a:cs typeface="Calibri" pitchFamily="34" charset="0"/>
              </a:rPr>
              <a:t>Hive</a:t>
            </a:r>
            <a:r>
              <a:rPr lang="en-US" sz="3200" spc="75" dirty="0">
                <a:latin typeface="Calibri" pitchFamily="34" charset="0"/>
                <a:cs typeface="Calibri" pitchFamily="34" charset="0"/>
              </a:rPr>
              <a:t> </a:t>
            </a:r>
            <a:r>
              <a:rPr lang="en-US" sz="3200" spc="35" dirty="0" smtClean="0">
                <a:latin typeface="Calibri" pitchFamily="34" charset="0"/>
                <a:cs typeface="Calibri" pitchFamily="34" charset="0"/>
              </a:rPr>
              <a:t>Programming_Module_1</a:t>
            </a:r>
            <a:endParaRPr lang="fr-FR" sz="3200" b="1" dirty="0" smtClean="0">
              <a:latin typeface="Calibri" pitchFamily="34" charset="0"/>
              <a:cs typeface="Calibri" pitchFamily="34" charset="0"/>
            </a:endParaRPr>
          </a:p>
        </p:txBody>
      </p:sp>
    </p:spTree>
    <p:extLst>
      <p:ext uri="{BB962C8B-B14F-4D97-AF65-F5344CB8AC3E}">
        <p14:creationId xmlns:p14="http://schemas.microsoft.com/office/powerpoint/2010/main" val="3817146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err="1" smtClean="0">
                <a:latin typeface="Calibri" pitchFamily="34" charset="0"/>
                <a:cs typeface="Calibri" pitchFamily="34" charset="0"/>
              </a:rPr>
              <a:t>Vs</a:t>
            </a:r>
            <a:r>
              <a:rPr lang="en-US" dirty="0" smtClean="0">
                <a:latin typeface="Calibri" pitchFamily="34" charset="0"/>
                <a:cs typeface="Calibri" pitchFamily="34" charset="0"/>
              </a:rPr>
              <a:t> RDBMS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p:txBody>
      </p:sp>
      <p:pic>
        <p:nvPicPr>
          <p:cNvPr id="6389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08" t="18702" r="12662" b="12381"/>
          <a:stretch/>
        </p:blipFill>
        <p:spPr bwMode="auto">
          <a:xfrm>
            <a:off x="228600" y="1219200"/>
            <a:ext cx="9448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236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Your Cluster is not your database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438649"/>
          </a:xfrm>
        </p:spPr>
        <p:txBody>
          <a:bodyPr/>
          <a:lstStyle/>
          <a:p>
            <a:r>
              <a:rPr lang="en-US" dirty="0" smtClean="0">
                <a:latin typeface="Calibri" pitchFamily="34" charset="0"/>
                <a:cs typeface="Calibri" pitchFamily="34" charset="0"/>
              </a:rPr>
              <a:t>Client-server base RDBMS database management systems have many strengths</a:t>
            </a:r>
          </a:p>
          <a:p>
            <a:pPr lvl="1"/>
            <a:r>
              <a:rPr lang="en-US" sz="2000" dirty="0" smtClean="0">
                <a:latin typeface="Calibri" pitchFamily="34" charset="0"/>
                <a:cs typeface="Calibri" pitchFamily="34" charset="0"/>
              </a:rPr>
              <a:t>Very fast response time</a:t>
            </a:r>
          </a:p>
          <a:p>
            <a:pPr lvl="1"/>
            <a:r>
              <a:rPr lang="en-US" sz="2000" dirty="0" smtClean="0">
                <a:latin typeface="Calibri" pitchFamily="34" charset="0"/>
                <a:cs typeface="Calibri" pitchFamily="34" charset="0"/>
              </a:rPr>
              <a:t>support for transactions</a:t>
            </a:r>
          </a:p>
          <a:p>
            <a:pPr lvl="1"/>
            <a:r>
              <a:rPr lang="en-US" sz="2000" dirty="0" smtClean="0">
                <a:latin typeface="Calibri" pitchFamily="34" charset="0"/>
                <a:cs typeface="Calibri" pitchFamily="34" charset="0"/>
              </a:rPr>
              <a:t>Allows modification of existing records</a:t>
            </a:r>
          </a:p>
          <a:p>
            <a:pPr lvl="1"/>
            <a:r>
              <a:rPr lang="en-US" sz="2000" dirty="0" smtClean="0">
                <a:latin typeface="Calibri" pitchFamily="34" charset="0"/>
                <a:cs typeface="Calibri" pitchFamily="34" charset="0"/>
              </a:rPr>
              <a:t>Can serve thousands of simultaneous clients</a:t>
            </a:r>
          </a:p>
          <a:p>
            <a:r>
              <a:rPr lang="en-US" dirty="0" smtClean="0">
                <a:latin typeface="Calibri" pitchFamily="34" charset="0"/>
                <a:cs typeface="Calibri" pitchFamily="34" charset="0"/>
              </a:rPr>
              <a:t>Hive does not turn your Hadoop cluster into an RDBMS</a:t>
            </a:r>
          </a:p>
          <a:p>
            <a:r>
              <a:rPr lang="en-US" dirty="0" smtClean="0">
                <a:latin typeface="Calibri" pitchFamily="34" charset="0"/>
                <a:cs typeface="Calibri" pitchFamily="34" charset="0"/>
              </a:rPr>
              <a:t>It simply produce MapReduce jobs from HiveQL queries</a:t>
            </a:r>
          </a:p>
          <a:p>
            <a:r>
              <a:rPr lang="en-US" dirty="0" smtClean="0">
                <a:latin typeface="Calibri" pitchFamily="34" charset="0"/>
                <a:cs typeface="Calibri" pitchFamily="34" charset="0"/>
              </a:rPr>
              <a:t>Limitations of HDFS and MapReduce still apply</a:t>
            </a:r>
          </a:p>
          <a:p>
            <a:r>
              <a:rPr lang="en-US" dirty="0" smtClean="0">
                <a:latin typeface="Calibri" pitchFamily="34" charset="0"/>
                <a:cs typeface="Calibri" pitchFamily="34" charset="0"/>
              </a:rPr>
              <a:t>Hive is best suited for Data Warehousing applications where data is structured, static and formatted</a:t>
            </a:r>
            <a:r>
              <a:rPr lang="en-US" dirty="0" smtClean="0"/>
              <a:t>.</a:t>
            </a:r>
          </a:p>
          <a:p>
            <a:r>
              <a:rPr lang="en-US" dirty="0" smtClean="0">
                <a:latin typeface="Calibri" pitchFamily="34" charset="0"/>
                <a:cs typeface="Calibri" pitchFamily="34" charset="0"/>
              </a:rPr>
              <a:t>Hive queries have higher latency due to start up overhead as most Hive queries turn out into Map Reduce jobs</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953649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Architecture</a:t>
            </a:r>
            <a:endParaRPr lang="en-US" dirty="0">
              <a:latin typeface="Calibri" pitchFamily="34" charset="0"/>
              <a:cs typeface="Calibri" pitchFamily="34" charset="0"/>
            </a:endParaRPr>
          </a:p>
        </p:txBody>
      </p:sp>
      <p:pic>
        <p:nvPicPr>
          <p:cNvPr id="3" name="Picture 2"/>
          <p:cNvPicPr>
            <a:picLocks noChangeAspect="1" noChangeArrowheads="1"/>
          </p:cNvPicPr>
          <p:nvPr/>
        </p:nvPicPr>
        <p:blipFill>
          <a:blip r:embed="rId3" cstate="print"/>
          <a:srcRect t="14729"/>
          <a:stretch>
            <a:fillRect/>
          </a:stretch>
        </p:blipFill>
        <p:spPr bwMode="auto">
          <a:xfrm>
            <a:off x="498144" y="1219200"/>
            <a:ext cx="6810375" cy="4052888"/>
          </a:xfrm>
          <a:prstGeom prst="rect">
            <a:avLst/>
          </a:prstGeom>
          <a:noFill/>
          <a:ln w="9525">
            <a:noFill/>
            <a:miter lim="800000"/>
            <a:headEnd/>
            <a:tailEnd/>
          </a:ln>
        </p:spPr>
      </p:pic>
    </p:spTree>
    <p:extLst>
      <p:ext uri="{BB962C8B-B14F-4D97-AF65-F5344CB8AC3E}">
        <p14:creationId xmlns:p14="http://schemas.microsoft.com/office/powerpoint/2010/main" val="2029254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configuration property</a:t>
            </a:r>
            <a:r>
              <a:rPr lang="en-US" dirty="0"/>
              <a:t> 						</a:t>
            </a:r>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r>
              <a:rPr lang="en-US" dirty="0" smtClean="0">
                <a:latin typeface="Calibri" pitchFamily="34" charset="0"/>
                <a:cs typeface="Calibri" pitchFamily="34" charset="0"/>
              </a:rPr>
              <a:t>Hive configuration files are Primarily written in XML</a:t>
            </a:r>
          </a:p>
          <a:p>
            <a:r>
              <a:rPr lang="en-US" dirty="0" smtClean="0">
                <a:latin typeface="Calibri" pitchFamily="34" charset="0"/>
                <a:cs typeface="Calibri" pitchFamily="34" charset="0"/>
              </a:rPr>
              <a:t>A </a:t>
            </a:r>
            <a:r>
              <a:rPr lang="en-US" dirty="0">
                <a:latin typeface="Calibri" pitchFamily="34" charset="0"/>
                <a:cs typeface="Calibri" pitchFamily="34" charset="0"/>
              </a:rPr>
              <a:t>number of configuration variables in Hive can be used by the </a:t>
            </a:r>
            <a:r>
              <a:rPr lang="en-US" dirty="0" smtClean="0">
                <a:latin typeface="Calibri" pitchFamily="34" charset="0"/>
                <a:cs typeface="Calibri" pitchFamily="34" charset="0"/>
              </a:rPr>
              <a:t>Hive administrator , few of those are mentioned below:</a:t>
            </a:r>
          </a:p>
          <a:p>
            <a:r>
              <a:rPr lang="en-US" dirty="0" smtClean="0">
                <a:latin typeface="Calibri" pitchFamily="34" charset="0"/>
                <a:cs typeface="Calibri" pitchFamily="34" charset="0"/>
              </a:rPr>
              <a:t>Hive configuration file name is </a:t>
            </a:r>
            <a:r>
              <a:rPr lang="en-US" dirty="0">
                <a:latin typeface="Calibri" pitchFamily="34" charset="0"/>
                <a:cs typeface="Calibri" pitchFamily="34" charset="0"/>
              </a:rPr>
              <a:t> </a:t>
            </a:r>
            <a:r>
              <a:rPr lang="en-US" b="1" dirty="0">
                <a:latin typeface="Calibri" pitchFamily="34" charset="0"/>
                <a:cs typeface="Calibri" pitchFamily="34" charset="0"/>
              </a:rPr>
              <a:t>hive-site.xml</a:t>
            </a:r>
            <a:r>
              <a:rPr lang="en-US" dirty="0">
                <a:latin typeface="Calibri" pitchFamily="34" charset="0"/>
                <a:cs typeface="Calibri" pitchFamily="34" charset="0"/>
              </a:rPr>
              <a:t>. </a:t>
            </a:r>
            <a:endParaRPr lang="en-US" dirty="0" smtClean="0">
              <a:latin typeface="Calibri" pitchFamily="34" charset="0"/>
              <a:cs typeface="Calibri" pitchFamily="34" charset="0"/>
            </a:endParaRPr>
          </a:p>
          <a:p>
            <a:r>
              <a:rPr lang="en-US" dirty="0">
                <a:latin typeface="Calibri" pitchFamily="34" charset="0"/>
                <a:cs typeface="Calibri" pitchFamily="34" charset="0"/>
              </a:rPr>
              <a:t>In hive-site.xml. This is used for setting values for the entire Hive configuration </a:t>
            </a:r>
            <a:r>
              <a:rPr lang="en-US" dirty="0" smtClean="0">
                <a:latin typeface="Calibri" pitchFamily="34" charset="0"/>
                <a:cs typeface="Calibri" pitchFamily="34" charset="0"/>
              </a:rPr>
              <a:t>For </a:t>
            </a:r>
            <a:r>
              <a:rPr lang="en-US" dirty="0">
                <a:latin typeface="Calibri" pitchFamily="34" charset="0"/>
                <a:cs typeface="Calibri" pitchFamily="34" charset="0"/>
              </a:rPr>
              <a:t>example:</a:t>
            </a: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&lt;property&gt;</a:t>
            </a:r>
          </a:p>
          <a:p>
            <a:pPr marL="0" indent="0">
              <a:buNone/>
            </a:pPr>
            <a:r>
              <a:rPr lang="en-US" i="1" dirty="0">
                <a:latin typeface="Calibri" pitchFamily="34" charset="0"/>
                <a:cs typeface="Calibri" pitchFamily="34" charset="0"/>
              </a:rPr>
              <a:t>    &lt;name&gt;</a:t>
            </a:r>
            <a:r>
              <a:rPr lang="en-US" i="1" dirty="0" err="1">
                <a:latin typeface="Calibri" pitchFamily="34" charset="0"/>
                <a:cs typeface="Calibri" pitchFamily="34" charset="0"/>
              </a:rPr>
              <a:t>hive.exec.scratchdir</a:t>
            </a:r>
            <a:r>
              <a:rPr lang="en-US" i="1" dirty="0">
                <a:latin typeface="Calibri" pitchFamily="34" charset="0"/>
                <a:cs typeface="Calibri" pitchFamily="34" charset="0"/>
              </a:rPr>
              <a:t>&lt;/name&gt;</a:t>
            </a:r>
          </a:p>
          <a:p>
            <a:pPr marL="0" indent="0">
              <a:buNone/>
            </a:pPr>
            <a:r>
              <a:rPr lang="en-US" i="1" dirty="0">
                <a:latin typeface="Calibri" pitchFamily="34" charset="0"/>
                <a:cs typeface="Calibri" pitchFamily="34" charset="0"/>
              </a:rPr>
              <a:t>    &lt;value&gt;/</a:t>
            </a:r>
            <a:r>
              <a:rPr lang="en-US" i="1" dirty="0" err="1">
                <a:latin typeface="Calibri" pitchFamily="34" charset="0"/>
                <a:cs typeface="Calibri" pitchFamily="34" charset="0"/>
              </a:rPr>
              <a:t>tmp</a:t>
            </a:r>
            <a:r>
              <a:rPr lang="en-US" i="1" dirty="0">
                <a:latin typeface="Calibri" pitchFamily="34" charset="0"/>
                <a:cs typeface="Calibri" pitchFamily="34" charset="0"/>
              </a:rPr>
              <a:t>/</a:t>
            </a:r>
            <a:r>
              <a:rPr lang="en-US" i="1" dirty="0" err="1">
                <a:latin typeface="Calibri" pitchFamily="34" charset="0"/>
                <a:cs typeface="Calibri" pitchFamily="34" charset="0"/>
              </a:rPr>
              <a:t>mydir</a:t>
            </a:r>
            <a:r>
              <a:rPr lang="en-US" i="1" dirty="0">
                <a:latin typeface="Calibri" pitchFamily="34" charset="0"/>
                <a:cs typeface="Calibri" pitchFamily="34" charset="0"/>
              </a:rPr>
              <a:t>&lt;/value&gt;</a:t>
            </a:r>
          </a:p>
          <a:p>
            <a:pPr marL="0" indent="0">
              <a:buNone/>
            </a:pPr>
            <a:r>
              <a:rPr lang="en-US" i="1" dirty="0">
                <a:latin typeface="Calibri" pitchFamily="34" charset="0"/>
                <a:cs typeface="Calibri" pitchFamily="34" charset="0"/>
              </a:rPr>
              <a:t>    &lt;description&gt;Scratch space for Hive jobs&lt;/description&gt;</a:t>
            </a:r>
          </a:p>
          <a:p>
            <a:pPr marL="0" indent="0">
              <a:buNone/>
            </a:pPr>
            <a:r>
              <a:rPr lang="en-US" i="1" dirty="0">
                <a:latin typeface="Calibri" pitchFamily="34" charset="0"/>
                <a:cs typeface="Calibri" pitchFamily="34" charset="0"/>
              </a:rPr>
              <a:t>  &lt;/property&gt;</a:t>
            </a:r>
          </a:p>
          <a:p>
            <a:endParaRPr lang="en-US" dirty="0"/>
          </a:p>
        </p:txBody>
      </p:sp>
    </p:spTree>
    <p:extLst>
      <p:ext uri="{BB962C8B-B14F-4D97-AF65-F5344CB8AC3E}">
        <p14:creationId xmlns:p14="http://schemas.microsoft.com/office/powerpoint/2010/main" val="2276166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SELECT Queries</a:t>
            </a:r>
            <a:endParaRPr lang="en-US" dirty="0"/>
          </a:p>
        </p:txBody>
      </p:sp>
      <p:sp>
        <p:nvSpPr>
          <p:cNvPr id="3" name="Content Placeholder 2"/>
          <p:cNvSpPr>
            <a:spLocks noGrp="1"/>
          </p:cNvSpPr>
          <p:nvPr>
            <p:ph idx="1"/>
          </p:nvPr>
        </p:nvSpPr>
        <p:spPr>
          <a:xfrm>
            <a:off x="381000" y="1371600"/>
            <a:ext cx="9223376" cy="4438649"/>
          </a:xfrm>
        </p:spPr>
        <p:txBody>
          <a:bodyPr/>
          <a:lstStyle/>
          <a:p>
            <a:r>
              <a:rPr lang="en-US" b="1" dirty="0" smtClean="0"/>
              <a:t>Hive supports most familiar SELECT syntax</a:t>
            </a:r>
            <a:endParaRPr lang="en-US" dirty="0"/>
          </a:p>
        </p:txBody>
      </p:sp>
      <p:sp>
        <p:nvSpPr>
          <p:cNvPr id="5" name="Rectangle 4"/>
          <p:cNvSpPr/>
          <p:nvPr/>
        </p:nvSpPr>
        <p:spPr>
          <a:xfrm>
            <a:off x="609600" y="2133600"/>
            <a:ext cx="7467600" cy="15542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hive&gt; SELECT * FROM </a:t>
            </a:r>
            <a:r>
              <a:rPr lang="en-US" dirty="0" err="1" smtClean="0"/>
              <a:t>shakespeare</a:t>
            </a:r>
            <a:r>
              <a:rPr lang="en-US" dirty="0" smtClean="0"/>
              <a:t> LIMIT 10;</a:t>
            </a:r>
          </a:p>
          <a:p>
            <a:endParaRPr lang="en-US" dirty="0" smtClean="0"/>
          </a:p>
          <a:p>
            <a:r>
              <a:rPr lang="en-US" dirty="0" smtClean="0"/>
              <a:t>hive&gt; SELECT * FROM </a:t>
            </a:r>
            <a:r>
              <a:rPr lang="en-US" dirty="0" err="1" smtClean="0"/>
              <a:t>shakespeare</a:t>
            </a:r>
            <a:endParaRPr lang="en-US" dirty="0" smtClean="0"/>
          </a:p>
          <a:p>
            <a:r>
              <a:rPr lang="en-US" dirty="0" smtClean="0"/>
              <a:t>WHERE freq &gt; 100 ORDER BY freq ASC</a:t>
            </a:r>
          </a:p>
          <a:p>
            <a:r>
              <a:rPr lang="en-US" dirty="0" smtClean="0"/>
              <a:t>LIMIT 10;</a:t>
            </a:r>
            <a:endParaRPr lang="en-US" dirty="0"/>
          </a:p>
        </p:txBody>
      </p:sp>
    </p:spTree>
    <p:extLst>
      <p:ext uri="{BB962C8B-B14F-4D97-AF65-F5344CB8AC3E}">
        <p14:creationId xmlns:p14="http://schemas.microsoft.com/office/powerpoint/2010/main" val="1491159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 dirty="0" smtClean="0">
                <a:latin typeface="Calibri"/>
                <a:cs typeface="Calibri"/>
              </a:rPr>
              <a:t/>
            </a:r>
            <a:br>
              <a:rPr lang="en-US" spc="-10" dirty="0" smtClean="0">
                <a:latin typeface="Calibri"/>
                <a:cs typeface="Calibri"/>
              </a:rPr>
            </a:br>
            <a:r>
              <a:rPr lang="en-US" spc="-10" dirty="0" smtClean="0">
                <a:solidFill>
                  <a:schemeClr val="tx1"/>
                </a:solidFill>
                <a:latin typeface="Calibri"/>
                <a:cs typeface="Calibri"/>
              </a:rPr>
              <a:t>Submitting </a:t>
            </a:r>
            <a:r>
              <a:rPr lang="en-US" spc="-5" dirty="0">
                <a:solidFill>
                  <a:schemeClr val="tx1"/>
                </a:solidFill>
                <a:latin typeface="Calibri"/>
                <a:cs typeface="Calibri"/>
              </a:rPr>
              <a:t>Hive</a:t>
            </a:r>
            <a:r>
              <a:rPr lang="en-US" spc="-75" dirty="0">
                <a:solidFill>
                  <a:schemeClr val="tx1"/>
                </a:solidFill>
                <a:latin typeface="Calibri"/>
                <a:cs typeface="Calibri"/>
              </a:rPr>
              <a:t> </a:t>
            </a:r>
            <a:r>
              <a:rPr lang="en-US" dirty="0">
                <a:solidFill>
                  <a:schemeClr val="tx1"/>
                </a:solidFill>
                <a:latin typeface="Calibri"/>
                <a:cs typeface="Calibri"/>
              </a:rPr>
              <a:t>Queries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535487"/>
          </a:xfrm>
        </p:spPr>
        <p:txBody>
          <a:bodyPr/>
          <a:lstStyle/>
          <a:p>
            <a:pPr marL="711200" indent="-342900">
              <a:lnSpc>
                <a:spcPct val="100000"/>
              </a:lnSpc>
              <a:spcBef>
                <a:spcPts val="1690"/>
              </a:spcBef>
              <a:tabLst>
                <a:tab pos="557530" algn="l"/>
              </a:tabLst>
            </a:pPr>
            <a:r>
              <a:rPr lang="en-US" spc="15" dirty="0" smtClean="0">
                <a:latin typeface="Calibri" pitchFamily="34" charset="0"/>
                <a:cs typeface="Calibri" pitchFamily="34" charset="0"/>
              </a:rPr>
              <a:t>Hive</a:t>
            </a:r>
            <a:r>
              <a:rPr lang="en-US" spc="-85" dirty="0" smtClean="0">
                <a:latin typeface="Calibri" pitchFamily="34" charset="0"/>
                <a:cs typeface="Calibri" pitchFamily="34" charset="0"/>
              </a:rPr>
              <a:t> </a:t>
            </a:r>
            <a:r>
              <a:rPr lang="en-US" spc="15" dirty="0">
                <a:latin typeface="Calibri" pitchFamily="34" charset="0"/>
                <a:cs typeface="Calibri" pitchFamily="34" charset="0"/>
              </a:rPr>
              <a:t>CLI</a:t>
            </a:r>
            <a:endParaRPr lang="en-US" dirty="0">
              <a:latin typeface="Calibri" pitchFamily="34" charset="0"/>
              <a:cs typeface="Calibri" pitchFamily="34" charset="0"/>
            </a:endParaRPr>
          </a:p>
          <a:p>
            <a:pPr marL="962660" marR="844550" lvl="1" indent="-342900">
              <a:lnSpc>
                <a:spcPts val="1390"/>
              </a:lnSpc>
              <a:spcBef>
                <a:spcPts val="355"/>
              </a:spcBef>
              <a:buFont typeface="Wingdings" pitchFamily="2" charset="2"/>
              <a:buChar char="§"/>
              <a:tabLst>
                <a:tab pos="777875" algn="l"/>
              </a:tabLst>
            </a:pPr>
            <a:r>
              <a:rPr lang="en-US" sz="2000" spc="5" dirty="0">
                <a:latin typeface="Calibri" pitchFamily="34" charset="0"/>
                <a:cs typeface="Calibri" pitchFamily="34" charset="0"/>
              </a:rPr>
              <a:t>Traditional Hive client that connects to a </a:t>
            </a:r>
            <a:r>
              <a:rPr lang="en-US" sz="2000" spc="5" dirty="0" err="1">
                <a:latin typeface="Calibri" pitchFamily="34" charset="0"/>
                <a:cs typeface="Calibri" pitchFamily="34" charset="0"/>
              </a:rPr>
              <a:t>HiveServer</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instance</a:t>
            </a:r>
          </a:p>
          <a:p>
            <a:pPr marL="962660" marR="844550" lvl="1" indent="-342900">
              <a:lnSpc>
                <a:spcPts val="1390"/>
              </a:lnSpc>
              <a:spcBef>
                <a:spcPts val="355"/>
              </a:spcBef>
              <a:buFont typeface="Wingdings" pitchFamily="2" charset="2"/>
              <a:buChar char="§"/>
              <a:tabLst>
                <a:tab pos="777875" algn="l"/>
              </a:tabLst>
            </a:pPr>
            <a:r>
              <a:rPr lang="en-US" sz="2000" spc="5" dirty="0" smtClean="0">
                <a:latin typeface="Calibri" pitchFamily="34" charset="0"/>
                <a:cs typeface="Calibri" pitchFamily="34" charset="0"/>
              </a:rPr>
              <a:t>To launch the Hive shell, start a terminal and run</a:t>
            </a:r>
          </a:p>
          <a:p>
            <a:pPr>
              <a:buNone/>
            </a:pPr>
            <a:r>
              <a:rPr lang="en-US" spc="5" dirty="0" smtClean="0">
                <a:latin typeface="Calibri" pitchFamily="34" charset="0"/>
                <a:cs typeface="Calibri" pitchFamily="34" charset="0"/>
              </a:rPr>
              <a:t>                        </a:t>
            </a:r>
            <a:r>
              <a:rPr lang="en-US" i="1" spc="5" dirty="0" smtClean="0">
                <a:latin typeface="Calibri" pitchFamily="34" charset="0"/>
                <a:cs typeface="Calibri" pitchFamily="34" charset="0"/>
              </a:rPr>
              <a:t>$ hive</a:t>
            </a:r>
          </a:p>
          <a:p>
            <a:pPr marL="962660" marR="844550" lvl="1" indent="-342900">
              <a:lnSpc>
                <a:spcPts val="1390"/>
              </a:lnSpc>
              <a:spcBef>
                <a:spcPts val="355"/>
              </a:spcBef>
              <a:buFont typeface="Wingdings" pitchFamily="2" charset="2"/>
              <a:buChar char="§"/>
              <a:tabLst>
                <a:tab pos="777875" algn="l"/>
              </a:tabLst>
            </a:pPr>
            <a:r>
              <a:rPr lang="en-US" sz="2000" spc="5" smtClean="0">
                <a:latin typeface="Calibri" pitchFamily="34" charset="0"/>
                <a:cs typeface="Calibri" pitchFamily="34" charset="0"/>
              </a:rPr>
              <a:t> Results </a:t>
            </a:r>
            <a:r>
              <a:rPr lang="en-US" sz="2000" spc="5" dirty="0" smtClean="0">
                <a:latin typeface="Calibri" pitchFamily="34" charset="0"/>
                <a:cs typeface="Calibri" pitchFamily="34" charset="0"/>
              </a:rPr>
              <a:t>in the Hive prompt: </a:t>
            </a:r>
          </a:p>
          <a:p>
            <a:pPr>
              <a:lnSpc>
                <a:spcPct val="150000"/>
              </a:lnSpc>
              <a:buClr>
                <a:schemeClr val="tx2">
                  <a:lumMod val="60000"/>
                  <a:lumOff val="40000"/>
                </a:schemeClr>
              </a:buClr>
              <a:buNone/>
            </a:pPr>
            <a:r>
              <a:rPr lang="en-US" spc="5" dirty="0" smtClean="0">
                <a:latin typeface="Calibri" pitchFamily="34" charset="0"/>
                <a:cs typeface="Calibri" pitchFamily="34" charset="0"/>
              </a:rPr>
              <a:t>                        hive&gt;</a:t>
            </a:r>
            <a:endParaRPr lang="en-US" spc="5" dirty="0">
              <a:latin typeface="Calibri" pitchFamily="34" charset="0"/>
              <a:cs typeface="Calibri" pitchFamily="34" charset="0"/>
            </a:endParaRPr>
          </a:p>
          <a:p>
            <a:pPr marL="711200" indent="-342900">
              <a:lnSpc>
                <a:spcPct val="100000"/>
              </a:lnSpc>
              <a:tabLst>
                <a:tab pos="557530" algn="l"/>
              </a:tabLst>
            </a:pPr>
            <a:r>
              <a:rPr lang="en-US" spc="15" dirty="0" smtClean="0">
                <a:latin typeface="Calibri" pitchFamily="34" charset="0"/>
                <a:cs typeface="Calibri" pitchFamily="34" charset="0"/>
              </a:rPr>
              <a:t>Beeline</a:t>
            </a:r>
            <a:endParaRPr lang="en-US" dirty="0">
              <a:latin typeface="Calibri" pitchFamily="34" charset="0"/>
              <a:cs typeface="Calibri" pitchFamily="34" charset="0"/>
            </a:endParaRPr>
          </a:p>
          <a:p>
            <a:pPr marL="962660" marR="400685" lvl="1" indent="-342900">
              <a:lnSpc>
                <a:spcPts val="1440"/>
              </a:lnSpc>
              <a:spcBef>
                <a:spcPts val="330"/>
              </a:spcBef>
              <a:buFont typeface="Wingdings" pitchFamily="2" charset="2"/>
              <a:buChar char="§"/>
              <a:tabLst>
                <a:tab pos="777875" algn="l"/>
              </a:tabLst>
            </a:pPr>
            <a:r>
              <a:rPr lang="en-US" sz="2000" spc="10" dirty="0">
                <a:latin typeface="Calibri" pitchFamily="34" charset="0"/>
                <a:cs typeface="Calibri" pitchFamily="34" charset="0"/>
              </a:rPr>
              <a:t>A new command </a:t>
            </a:r>
            <a:r>
              <a:rPr lang="en-US" sz="2000" spc="5" dirty="0">
                <a:latin typeface="Calibri" pitchFamily="34" charset="0"/>
                <a:cs typeface="Calibri" pitchFamily="34" charset="0"/>
              </a:rPr>
              <a:t>line client that connects to a HiveServer2  instance</a:t>
            </a:r>
            <a:endParaRPr lang="en-US" sz="2000" dirty="0">
              <a:latin typeface="Calibri" pitchFamily="34" charset="0"/>
              <a:cs typeface="Calibri" pitchFamily="34" charset="0"/>
            </a:endParaRPr>
          </a:p>
          <a:p>
            <a:pPr marL="626745" lvl="1" indent="0">
              <a:lnSpc>
                <a:spcPts val="1495"/>
              </a:lnSpc>
              <a:spcBef>
                <a:spcPts val="830"/>
              </a:spcBef>
              <a:buNone/>
              <a:tabLst>
                <a:tab pos="784860" algn="l"/>
              </a:tabLst>
            </a:pPr>
            <a:r>
              <a:rPr lang="en-US" sz="2000" i="1" spc="10" dirty="0" smtClean="0">
                <a:latin typeface="Calibri" pitchFamily="34" charset="0"/>
                <a:cs typeface="Calibri" pitchFamily="34" charset="0"/>
              </a:rPr>
              <a:t>     $</a:t>
            </a:r>
            <a:r>
              <a:rPr lang="en-US" sz="2000" i="1" spc="-75" dirty="0" smtClean="0">
                <a:latin typeface="Calibri" pitchFamily="34" charset="0"/>
                <a:cs typeface="Calibri" pitchFamily="34" charset="0"/>
              </a:rPr>
              <a:t> </a:t>
            </a:r>
            <a:r>
              <a:rPr lang="en-US" sz="2000" i="1" spc="5" dirty="0">
                <a:latin typeface="Calibri" pitchFamily="34" charset="0"/>
                <a:cs typeface="Calibri" pitchFamily="34" charset="0"/>
              </a:rPr>
              <a:t>beeline</a:t>
            </a:r>
            <a:endParaRPr lang="en-US" sz="2000" i="1" dirty="0">
              <a:latin typeface="Calibri" pitchFamily="34" charset="0"/>
              <a:cs typeface="Calibri" pitchFamily="34" charset="0"/>
            </a:endParaRPr>
          </a:p>
          <a:p>
            <a:pPr marL="901700" marR="546100" indent="-342900">
              <a:lnSpc>
                <a:spcPts val="1430"/>
              </a:lnSpc>
              <a:spcBef>
                <a:spcPts val="90"/>
              </a:spcBef>
            </a:pPr>
            <a:r>
              <a:rPr lang="en-US" spc="5" dirty="0">
                <a:latin typeface="Calibri" pitchFamily="34" charset="0"/>
                <a:cs typeface="Calibri" pitchFamily="34" charset="0"/>
              </a:rPr>
              <a:t>Hive version 0.11.0-SNAPSHOT by Apache  beeline&gt;</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260938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Query Processing in Hive</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1"/>
          </p:nvPr>
        </p:nvSpPr>
        <p:spPr/>
        <p:txBody>
          <a:bodyPr/>
          <a:lstStyle/>
          <a:p>
            <a:endParaRPr lang="en-US"/>
          </a:p>
        </p:txBody>
      </p:sp>
      <p:pic>
        <p:nvPicPr>
          <p:cNvPr id="687106" name="Picture 2"/>
          <p:cNvPicPr>
            <a:picLocks noChangeAspect="1" noChangeArrowheads="1"/>
          </p:cNvPicPr>
          <p:nvPr/>
        </p:nvPicPr>
        <p:blipFill>
          <a:blip r:embed="rId3"/>
          <a:srcRect l="14056" t="17708" r="15666" b="6250"/>
          <a:stretch>
            <a:fillRect/>
          </a:stretch>
        </p:blipFill>
        <p:spPr bwMode="auto">
          <a:xfrm>
            <a:off x="381000" y="1371600"/>
            <a:ext cx="8991600" cy="4724400"/>
          </a:xfrm>
          <a:prstGeom prst="rect">
            <a:avLst/>
          </a:prstGeom>
          <a:noFill/>
          <a:ln w="9525">
            <a:noFill/>
            <a:miter lim="800000"/>
            <a:headEnd/>
            <a:tailEnd/>
          </a:ln>
        </p:spPr>
      </p:pic>
    </p:spTree>
    <p:extLst>
      <p:ext uri="{BB962C8B-B14F-4D97-AF65-F5344CB8AC3E}">
        <p14:creationId xmlns:p14="http://schemas.microsoft.com/office/powerpoint/2010/main" val="2571123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Module-2 Outline</a:t>
            </a:r>
            <a:endParaRPr lang="en-US" dirty="0">
              <a:solidFill>
                <a:schemeClr val="tx1"/>
              </a:solidFill>
            </a:endParaRPr>
          </a:p>
        </p:txBody>
      </p:sp>
      <p:sp>
        <p:nvSpPr>
          <p:cNvPr id="3" name="Content Placeholder 2"/>
          <p:cNvSpPr>
            <a:spLocks noGrp="1"/>
          </p:cNvSpPr>
          <p:nvPr>
            <p:ph sz="quarter" idx="10"/>
          </p:nvPr>
        </p:nvSpPr>
        <p:spPr>
          <a:xfrm>
            <a:off x="341313" y="990601"/>
            <a:ext cx="8650287" cy="5029200"/>
          </a:xfrm>
        </p:spPr>
        <p:txBody>
          <a:bodyPr/>
          <a:lstStyle/>
          <a:p>
            <a:pPr marL="12700" indent="0">
              <a:buNone/>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r>
              <a:rPr lang="en-US" dirty="0" smtClean="0">
                <a:latin typeface="Calibri"/>
                <a:cs typeface="Calibri"/>
              </a:rPr>
              <a:t>Hive </a:t>
            </a:r>
            <a:r>
              <a:rPr lang="en-US" dirty="0">
                <a:latin typeface="Calibri"/>
                <a:cs typeface="Calibri"/>
              </a:rPr>
              <a:t>Data Model</a:t>
            </a:r>
          </a:p>
          <a:p>
            <a:pPr marL="241300">
              <a:buFont typeface="Symbol"/>
              <a:buChar char=""/>
              <a:tabLst>
                <a:tab pos="240665" algn="l"/>
                <a:tab pos="241300" algn="l"/>
              </a:tabLst>
            </a:pPr>
            <a:r>
              <a:rPr lang="en-US" dirty="0">
                <a:latin typeface="Calibri"/>
                <a:cs typeface="Calibri"/>
              </a:rPr>
              <a:t>Hive Data Types</a:t>
            </a:r>
          </a:p>
          <a:p>
            <a:pPr marL="241300">
              <a:buFont typeface="Symbol"/>
              <a:buChar char=""/>
              <a:tabLst>
                <a:tab pos="240665" algn="l"/>
                <a:tab pos="241300" algn="l"/>
              </a:tabLst>
            </a:pPr>
            <a:r>
              <a:rPr lang="en-US" dirty="0">
                <a:latin typeface="Calibri"/>
                <a:cs typeface="Calibri"/>
              </a:rPr>
              <a:t>Hive Metastore</a:t>
            </a:r>
          </a:p>
          <a:p>
            <a:pPr marL="241300">
              <a:buFont typeface="Symbol"/>
              <a:buChar char=""/>
              <a:tabLst>
                <a:tab pos="240665" algn="l"/>
                <a:tab pos="241300" algn="l"/>
              </a:tabLst>
            </a:pPr>
            <a:r>
              <a:rPr lang="en-US" dirty="0">
                <a:latin typeface="Calibri"/>
                <a:cs typeface="Calibri"/>
              </a:rPr>
              <a:t>Types of Tables in Hive - Managed table and External </a:t>
            </a:r>
          </a:p>
          <a:p>
            <a:pPr marL="241300">
              <a:buFont typeface="Symbol"/>
              <a:buChar char=""/>
              <a:tabLst>
                <a:tab pos="240665" algn="l"/>
                <a:tab pos="241300" algn="l"/>
              </a:tabLst>
            </a:pPr>
            <a:r>
              <a:rPr lang="en-US" dirty="0">
                <a:latin typeface="Calibri"/>
                <a:cs typeface="Calibri"/>
              </a:rPr>
              <a:t>Hive Metastore</a:t>
            </a:r>
          </a:p>
          <a:p>
            <a:pPr marL="241300">
              <a:buFont typeface="Symbol"/>
              <a:buChar char=""/>
              <a:tabLst>
                <a:tab pos="240665" algn="l"/>
                <a:tab pos="241300" algn="l"/>
              </a:tabLst>
            </a:pPr>
            <a:r>
              <a:rPr lang="en-US" dirty="0">
                <a:latin typeface="Calibri"/>
                <a:cs typeface="Calibri"/>
              </a:rPr>
              <a:t>Hive Basics: Creating Tables</a:t>
            </a:r>
          </a:p>
          <a:p>
            <a:pPr marL="241300">
              <a:buFont typeface="Symbol"/>
              <a:buChar char=""/>
              <a:tabLst>
                <a:tab pos="240665" algn="l"/>
                <a:tab pos="241300" algn="l"/>
              </a:tabLst>
            </a:pPr>
            <a:r>
              <a:rPr lang="en-US" dirty="0">
                <a:latin typeface="Calibri"/>
                <a:cs typeface="Calibri"/>
              </a:rPr>
              <a:t>Verify Table Types in Hive</a:t>
            </a:r>
          </a:p>
          <a:p>
            <a:pPr marL="241300">
              <a:buFont typeface="Symbol"/>
              <a:buChar char=""/>
              <a:tabLst>
                <a:tab pos="240665" algn="l"/>
                <a:tab pos="241300" algn="l"/>
              </a:tabLst>
            </a:pPr>
            <a:r>
              <a:rPr lang="en-US" dirty="0">
                <a:latin typeface="Calibri"/>
                <a:cs typeface="Calibri"/>
              </a:rPr>
              <a:t>Loading Data into a Hive Table</a:t>
            </a: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smtClean="0">
              <a:latin typeface="Calibri"/>
              <a:cs typeface="Calibri"/>
            </a:endParaRPr>
          </a:p>
          <a:p>
            <a:pPr marL="241300">
              <a:buFont typeface="Symbol"/>
              <a:buChar char=""/>
              <a:tabLst>
                <a:tab pos="240665" algn="l"/>
                <a:tab pos="241300" algn="l"/>
              </a:tabLst>
            </a:pPr>
            <a:endParaRPr lang="en-US" dirty="0">
              <a:latin typeface="Calibri"/>
              <a:cs typeface="Calibri"/>
            </a:endParaRPr>
          </a:p>
          <a:p>
            <a:pPr marL="241300">
              <a:buFont typeface="Symbol"/>
              <a:buChar char=""/>
              <a:tabLst>
                <a:tab pos="240665" algn="l"/>
                <a:tab pos="241300" algn="l"/>
              </a:tabLst>
            </a:pPr>
            <a:endParaRPr lang="en-US" dirty="0" smtClean="0">
              <a:latin typeface="Calibri"/>
              <a:cs typeface="Calibri"/>
            </a:endParaRPr>
          </a:p>
          <a:p>
            <a:pPr marL="241300">
              <a:buFont typeface="Symbol"/>
              <a:buChar char=""/>
              <a:tabLst>
                <a:tab pos="240665" algn="l"/>
                <a:tab pos="241300" algn="l"/>
              </a:tabLst>
            </a:pPr>
            <a:endParaRPr lang="en-US" dirty="0">
              <a:latin typeface="Calibri"/>
              <a:cs typeface="Calibri"/>
            </a:endParaRPr>
          </a:p>
          <a:p>
            <a:pPr>
              <a:lnSpc>
                <a:spcPct val="100000"/>
              </a:lnSpc>
              <a:spcBef>
                <a:spcPts val="30"/>
              </a:spcBef>
              <a:buFont typeface="Symbol"/>
              <a:buChar char=""/>
            </a:pPr>
            <a:endParaRPr lang="en-US" sz="1800" dirty="0">
              <a:latin typeface="Times New Roman"/>
              <a:cs typeface="Times New Roman"/>
            </a:endParaRPr>
          </a:p>
          <a:p>
            <a:endParaRPr lang="en-US" dirty="0"/>
          </a:p>
          <a:p>
            <a:endParaRPr lang="en-US" dirty="0"/>
          </a:p>
        </p:txBody>
      </p:sp>
    </p:spTree>
    <p:extLst>
      <p:ext uri="{BB962C8B-B14F-4D97-AF65-F5344CB8AC3E}">
        <p14:creationId xmlns:p14="http://schemas.microsoft.com/office/powerpoint/2010/main" val="3572220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Model</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438649"/>
          </a:xfrm>
        </p:spPr>
        <p:txBody>
          <a:bodyPr/>
          <a:lstStyle/>
          <a:p>
            <a:r>
              <a:rPr lang="en-US" dirty="0" smtClean="0">
                <a:latin typeface="Calibri" pitchFamily="34" charset="0"/>
                <a:cs typeface="Calibri" pitchFamily="34" charset="0"/>
              </a:rPr>
              <a:t>How Hive  loads data and store it?</a:t>
            </a:r>
          </a:p>
          <a:p>
            <a:r>
              <a:rPr lang="en-US" dirty="0" smtClean="0">
                <a:latin typeface="Calibri" pitchFamily="34" charset="0"/>
                <a:cs typeface="Calibri" pitchFamily="34" charset="0"/>
              </a:rPr>
              <a:t>All the metadata for Hive tables and partitions are accessed through the Hive </a:t>
            </a:r>
            <a:r>
              <a:rPr lang="en-US" dirty="0" err="1" smtClean="0">
                <a:latin typeface="Calibri" pitchFamily="34" charset="0"/>
                <a:cs typeface="Calibri" pitchFamily="34" charset="0"/>
              </a:rPr>
              <a:t>Metastore</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 </a:t>
            </a:r>
            <a:r>
              <a:rPr lang="en-US" dirty="0" err="1" smtClean="0">
                <a:latin typeface="Calibri" pitchFamily="34" charset="0"/>
                <a:cs typeface="Calibri" pitchFamily="34" charset="0"/>
              </a:rPr>
              <a:t>HiveQL</a:t>
            </a:r>
            <a:r>
              <a:rPr lang="en-US" dirty="0" smtClean="0">
                <a:latin typeface="Calibri" pitchFamily="34" charset="0"/>
                <a:cs typeface="Calibri" pitchFamily="34" charset="0"/>
              </a:rPr>
              <a:t>  itself operates on data stored on a filesystem (typically HDFS )</a:t>
            </a:r>
            <a:endParaRPr lang="en-US" dirty="0">
              <a:latin typeface="Calibri" pitchFamily="34" charset="0"/>
              <a:cs typeface="Calibri" pitchFamily="34" charset="0"/>
            </a:endParaRPr>
          </a:p>
        </p:txBody>
      </p:sp>
      <p:sp>
        <p:nvSpPr>
          <p:cNvPr id="5" name="Flowchart: Magnetic Disk 4"/>
          <p:cNvSpPr/>
          <p:nvPr/>
        </p:nvSpPr>
        <p:spPr bwMode="auto">
          <a:xfrm>
            <a:off x="6172200" y="3048000"/>
            <a:ext cx="1371600" cy="990600"/>
          </a:xfrm>
          <a:prstGeom prst="flowChartMagneticDisk">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i="0" u="none" strike="noStrike" cap="none" normalizeH="0" baseline="0" dirty="0" err="1" smtClean="0">
                <a:ln>
                  <a:noFill/>
                </a:ln>
                <a:solidFill>
                  <a:schemeClr val="tx2">
                    <a:lumMod val="50000"/>
                  </a:schemeClr>
                </a:solidFill>
                <a:effectLst/>
                <a:latin typeface="Calibri" pitchFamily="34" charset="0"/>
                <a:cs typeface="Calibri" pitchFamily="34" charset="0"/>
              </a:rPr>
              <a:t>Metastore</a:t>
            </a:r>
            <a:endParaRPr kumimoji="0" lang="en-US" sz="1600" i="0" u="none" strike="noStrike" cap="none" normalizeH="0" baseline="0" dirty="0" smtClean="0">
              <a:ln>
                <a:noFill/>
              </a:ln>
              <a:solidFill>
                <a:schemeClr val="tx2">
                  <a:lumMod val="50000"/>
                </a:schemeClr>
              </a:solidFill>
              <a:effectLst/>
              <a:latin typeface="Calibri" pitchFamily="34" charset="0"/>
              <a:cs typeface="Calibri" pitchFamily="34" charset="0"/>
            </a:endParaRPr>
          </a:p>
        </p:txBody>
      </p:sp>
      <p:sp>
        <p:nvSpPr>
          <p:cNvPr id="6" name="Rectangle 5"/>
          <p:cNvSpPr/>
          <p:nvPr/>
        </p:nvSpPr>
        <p:spPr bwMode="auto">
          <a:xfrm>
            <a:off x="6172200" y="4572000"/>
            <a:ext cx="1447800" cy="11430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lang="en-US" sz="1600" dirty="0" smtClean="0">
                <a:solidFill>
                  <a:schemeClr val="tx2">
                    <a:lumMod val="50000"/>
                  </a:schemeClr>
                </a:solidFill>
                <a:latin typeface="Calibri" pitchFamily="34" charset="0"/>
                <a:cs typeface="Calibri" pitchFamily="34" charset="0"/>
              </a:rPr>
              <a:t>HDFS</a:t>
            </a:r>
            <a:endParaRPr kumimoji="0" lang="en-US" sz="1600" i="0" u="none" strike="noStrike" cap="none" normalizeH="0" baseline="0" dirty="0" smtClean="0">
              <a:ln>
                <a:noFill/>
              </a:ln>
              <a:solidFill>
                <a:schemeClr val="tx2">
                  <a:lumMod val="50000"/>
                </a:schemeClr>
              </a:solidFill>
              <a:effectLst/>
              <a:latin typeface="Calibri" pitchFamily="34" charset="0"/>
              <a:cs typeface="Calibri" pitchFamily="34" charset="0"/>
            </a:endParaRPr>
          </a:p>
        </p:txBody>
      </p:sp>
      <p:pic>
        <p:nvPicPr>
          <p:cNvPr id="708610" name="Picture 2"/>
          <p:cNvPicPr>
            <a:picLocks noChangeAspect="1" noChangeArrowheads="1"/>
          </p:cNvPicPr>
          <p:nvPr/>
        </p:nvPicPr>
        <p:blipFill>
          <a:blip r:embed="rId2"/>
          <a:srcRect/>
          <a:stretch>
            <a:fillRect/>
          </a:stretch>
        </p:blipFill>
        <p:spPr bwMode="auto">
          <a:xfrm>
            <a:off x="2743200" y="4114800"/>
            <a:ext cx="790575" cy="752475"/>
          </a:xfrm>
          <a:prstGeom prst="rect">
            <a:avLst/>
          </a:prstGeom>
          <a:noFill/>
          <a:ln w="9525">
            <a:noFill/>
            <a:miter lim="800000"/>
            <a:headEnd/>
            <a:tailEnd/>
          </a:ln>
        </p:spPr>
      </p:pic>
      <p:cxnSp>
        <p:nvCxnSpPr>
          <p:cNvPr id="9" name="Straight Arrow Connector 8"/>
          <p:cNvCxnSpPr>
            <a:stCxn id="708610" idx="3"/>
          </p:cNvCxnSpPr>
          <p:nvPr/>
        </p:nvCxnSpPr>
        <p:spPr bwMode="auto">
          <a:xfrm flipV="1">
            <a:off x="3533775" y="3733800"/>
            <a:ext cx="2562225" cy="757238"/>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bwMode="auto">
          <a:xfrm>
            <a:off x="3581400" y="4495800"/>
            <a:ext cx="2514600" cy="76200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95400" y="3429000"/>
            <a:ext cx="4394921"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smtClean="0">
                <a:solidFill>
                  <a:schemeClr val="tx2">
                    <a:lumMod val="50000"/>
                  </a:schemeClr>
                </a:solidFill>
              </a:rPr>
              <a:t>1. </a:t>
            </a:r>
            <a:r>
              <a:rPr lang="en-US" sz="1400" dirty="0" err="1" smtClean="0">
                <a:latin typeface="Calibri" pitchFamily="34" charset="0"/>
              </a:rPr>
              <a:t>HiveQL</a:t>
            </a:r>
            <a:r>
              <a:rPr lang="en-US" sz="1400" dirty="0" smtClean="0">
                <a:latin typeface="Calibri" pitchFamily="34" charset="0"/>
              </a:rPr>
              <a:t> Process Engine </a:t>
            </a:r>
            <a:r>
              <a:rPr lang="en-US" sz="1400" dirty="0" smtClean="0">
                <a:solidFill>
                  <a:schemeClr val="tx2">
                    <a:lumMod val="50000"/>
                  </a:schemeClr>
                </a:solidFill>
                <a:latin typeface="Calibri" pitchFamily="34" charset="0"/>
              </a:rPr>
              <a:t>g</a:t>
            </a:r>
            <a:r>
              <a:rPr lang="en-US" sz="1400" dirty="0" smtClean="0">
                <a:solidFill>
                  <a:schemeClr val="tx2">
                    <a:lumMod val="50000"/>
                  </a:schemeClr>
                </a:solidFill>
                <a:latin typeface="Calibri" pitchFamily="34" charset="0"/>
                <a:cs typeface="Calibri" pitchFamily="34" charset="0"/>
              </a:rPr>
              <a:t>ets table structure and location</a:t>
            </a:r>
          </a:p>
        </p:txBody>
      </p:sp>
      <p:sp>
        <p:nvSpPr>
          <p:cNvPr id="14" name="TextBox 13"/>
          <p:cNvSpPr txBox="1"/>
          <p:nvPr/>
        </p:nvSpPr>
        <p:spPr>
          <a:xfrm>
            <a:off x="1328841" y="4953000"/>
            <a:ext cx="3547959"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dirty="0" smtClean="0">
                <a:solidFill>
                  <a:schemeClr val="tx2">
                    <a:lumMod val="50000"/>
                  </a:schemeClr>
                </a:solidFill>
              </a:rPr>
              <a:t>2. </a:t>
            </a:r>
            <a:r>
              <a:rPr lang="en-US" sz="1400" dirty="0" err="1" smtClean="0">
                <a:latin typeface="Calibri" pitchFamily="34" charset="0"/>
              </a:rPr>
              <a:t>HiveQL</a:t>
            </a:r>
            <a:r>
              <a:rPr lang="en-US" sz="1400" dirty="0" smtClean="0">
                <a:latin typeface="Calibri" pitchFamily="34" charset="0"/>
              </a:rPr>
              <a:t> Execution Engine </a:t>
            </a:r>
            <a:r>
              <a:rPr lang="en-US" sz="1400" dirty="0" smtClean="0">
                <a:solidFill>
                  <a:schemeClr val="tx2">
                    <a:lumMod val="50000"/>
                  </a:schemeClr>
                </a:solidFill>
                <a:latin typeface="Calibri" pitchFamily="34" charset="0"/>
                <a:cs typeface="Calibri" pitchFamily="34" charset="0"/>
              </a:rPr>
              <a:t>Query Actual data</a:t>
            </a:r>
          </a:p>
        </p:txBody>
      </p:sp>
    </p:spTree>
    <p:extLst>
      <p:ext uri="{BB962C8B-B14F-4D97-AF65-F5344CB8AC3E}">
        <p14:creationId xmlns:p14="http://schemas.microsoft.com/office/powerpoint/2010/main" val="273572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Data Types</a:t>
            </a:r>
          </a:p>
        </p:txBody>
      </p:sp>
      <p:sp>
        <p:nvSpPr>
          <p:cNvPr id="3" name="Content Placeholder 2"/>
          <p:cNvSpPr>
            <a:spLocks noGrp="1"/>
          </p:cNvSpPr>
          <p:nvPr>
            <p:ph idx="1"/>
          </p:nvPr>
        </p:nvSpPr>
        <p:spPr>
          <a:xfrm>
            <a:off x="341313" y="1295400"/>
            <a:ext cx="9223376" cy="4972049"/>
          </a:xfrm>
        </p:spPr>
        <p:txBody>
          <a:bodyPr/>
          <a:lstStyle/>
          <a:p>
            <a:pPr marL="0" indent="0">
              <a:buNone/>
            </a:pPr>
            <a:endParaRPr lang="en-US" dirty="0"/>
          </a:p>
        </p:txBody>
      </p:sp>
      <p:pic>
        <p:nvPicPr>
          <p:cNvPr id="640002" name="Picture 2" descr="http://hortonworks.com/wp-content/uploads/2013/05/sqlcompa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066800"/>
            <a:ext cx="9485419"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764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Module-1 Outline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a:xfrm>
            <a:off x="341313" y="1255713"/>
            <a:ext cx="8650287" cy="4764087"/>
          </a:xfrm>
        </p:spPr>
        <p:txBody>
          <a:bodyPr/>
          <a:lstStyle/>
          <a:p>
            <a:pPr marL="469900" lvl="1">
              <a:buFont typeface="Symbol"/>
              <a:buChar char=""/>
              <a:tabLst>
                <a:tab pos="240665" algn="l"/>
                <a:tab pos="241300" algn="l"/>
              </a:tabLst>
            </a:pPr>
            <a:r>
              <a:rPr lang="en-US" sz="2000" dirty="0" smtClean="0">
                <a:latin typeface="Calibri" pitchFamily="34" charset="0"/>
                <a:cs typeface="Calibri" pitchFamily="34" charset="0"/>
              </a:rPr>
              <a:t>Motivation </a:t>
            </a:r>
            <a:r>
              <a:rPr lang="en-US" sz="2000" dirty="0">
                <a:latin typeface="Calibri" pitchFamily="34" charset="0"/>
                <a:cs typeface="Calibri" pitchFamily="34" charset="0"/>
              </a:rPr>
              <a:t>to Hive</a:t>
            </a:r>
          </a:p>
          <a:p>
            <a:pPr marL="469900" lvl="1">
              <a:buFont typeface="Symbol"/>
              <a:buChar char=""/>
              <a:tabLst>
                <a:tab pos="240665" algn="l"/>
                <a:tab pos="241300" algn="l"/>
              </a:tabLst>
            </a:pPr>
            <a:r>
              <a:rPr lang="en-US" sz="2000" dirty="0">
                <a:latin typeface="Calibri" pitchFamily="34" charset="0"/>
                <a:cs typeface="Calibri" pitchFamily="34" charset="0"/>
              </a:rPr>
              <a:t>What is Hive?</a:t>
            </a:r>
          </a:p>
          <a:p>
            <a:pPr marL="469900" lvl="1">
              <a:buFont typeface="Symbol"/>
              <a:buChar char=""/>
              <a:tabLst>
                <a:tab pos="240665" algn="l"/>
                <a:tab pos="241300" algn="l"/>
              </a:tabLst>
            </a:pPr>
            <a:r>
              <a:rPr lang="en-US" sz="2000" dirty="0">
                <a:latin typeface="Calibri" pitchFamily="34" charset="0"/>
                <a:cs typeface="Calibri" pitchFamily="34" charset="0"/>
              </a:rPr>
              <a:t>Why do we use Apache Hive?</a:t>
            </a:r>
          </a:p>
          <a:p>
            <a:pPr marL="469900" lvl="1">
              <a:buFont typeface="Symbol"/>
              <a:buChar char=""/>
              <a:tabLst>
                <a:tab pos="240665" algn="l"/>
                <a:tab pos="241300" algn="l"/>
              </a:tabLst>
            </a:pPr>
            <a:r>
              <a:rPr lang="en-US" sz="2000" dirty="0">
                <a:latin typeface="Calibri" pitchFamily="34" charset="0"/>
                <a:cs typeface="Calibri" pitchFamily="34" charset="0"/>
              </a:rPr>
              <a:t>Comparing Hive with traditional database</a:t>
            </a:r>
          </a:p>
          <a:p>
            <a:pPr marL="469900" lvl="1">
              <a:buFont typeface="Symbol"/>
              <a:buChar char=""/>
              <a:tabLst>
                <a:tab pos="240665" algn="l"/>
                <a:tab pos="241300" algn="l"/>
              </a:tabLst>
            </a:pPr>
            <a:r>
              <a:rPr lang="en-US" sz="2000" dirty="0">
                <a:latin typeface="Calibri" pitchFamily="34" charset="0"/>
                <a:cs typeface="Calibri" pitchFamily="34" charset="0"/>
              </a:rPr>
              <a:t>Hive Architecture</a:t>
            </a:r>
          </a:p>
          <a:p>
            <a:pPr marL="469900" lvl="1">
              <a:buFont typeface="Symbol"/>
              <a:buChar char=""/>
              <a:tabLst>
                <a:tab pos="240665" algn="l"/>
                <a:tab pos="241300" algn="l"/>
              </a:tabLst>
            </a:pPr>
            <a:r>
              <a:rPr lang="en-US" sz="2000" dirty="0">
                <a:latin typeface="Calibri" pitchFamily="34" charset="0"/>
                <a:cs typeface="Calibri" pitchFamily="34" charset="0"/>
              </a:rPr>
              <a:t>Hive configuration property </a:t>
            </a:r>
          </a:p>
          <a:p>
            <a:pPr marL="469900" lvl="1">
              <a:buFont typeface="Symbol"/>
              <a:buChar char=""/>
              <a:tabLst>
                <a:tab pos="240665" algn="l"/>
                <a:tab pos="241300" algn="l"/>
              </a:tabLst>
            </a:pPr>
            <a:r>
              <a:rPr lang="en-US" sz="2000" dirty="0">
                <a:latin typeface="Calibri" pitchFamily="34" charset="0"/>
                <a:cs typeface="Calibri" pitchFamily="34" charset="0"/>
              </a:rPr>
              <a:t>Basic SELECT Queries</a:t>
            </a:r>
          </a:p>
          <a:p>
            <a:pPr marL="469900" lvl="1">
              <a:buFont typeface="Symbol"/>
              <a:buChar char=""/>
              <a:tabLst>
                <a:tab pos="240665" algn="l"/>
                <a:tab pos="241300" algn="l"/>
              </a:tabLst>
            </a:pPr>
            <a:r>
              <a:rPr lang="en-US" sz="2000" dirty="0">
                <a:latin typeface="Calibri" pitchFamily="34" charset="0"/>
                <a:cs typeface="Calibri" pitchFamily="34" charset="0"/>
              </a:rPr>
              <a:t>Submitting Hive Queries</a:t>
            </a:r>
          </a:p>
          <a:p>
            <a:pPr marL="469900" lvl="1">
              <a:buFont typeface="Symbol"/>
              <a:buChar char=""/>
              <a:tabLst>
                <a:tab pos="240665" algn="l"/>
                <a:tab pos="241300" algn="l"/>
              </a:tabLst>
            </a:pPr>
            <a:r>
              <a:rPr lang="en-US" sz="2000" dirty="0">
                <a:latin typeface="Calibri" pitchFamily="34" charset="0"/>
                <a:cs typeface="Calibri" pitchFamily="34" charset="0"/>
              </a:rPr>
              <a:t>Query Processing in Hive</a:t>
            </a:r>
            <a:endParaRPr lang="en-US" sz="2000" dirty="0" smtClean="0">
              <a:latin typeface="Calibri" pitchFamily="34" charset="0"/>
              <a:cs typeface="Calibri" pitchFamily="34" charset="0"/>
            </a:endParaRP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a:latin typeface="Calibri" pitchFamily="34" charset="0"/>
              <a:cs typeface="Calibri" pitchFamily="34" charset="0"/>
            </a:endParaRPr>
          </a:p>
          <a:p>
            <a:pPr marL="241300">
              <a:buFont typeface="Symbol"/>
              <a:buChar char=""/>
              <a:tabLst>
                <a:tab pos="240665" algn="l"/>
                <a:tab pos="241300" algn="l"/>
              </a:tabLst>
            </a:pPr>
            <a:endParaRPr lang="en-US" dirty="0" smtClean="0">
              <a:latin typeface="Calibri" pitchFamily="34" charset="0"/>
              <a:cs typeface="Calibri" pitchFamily="34" charset="0"/>
            </a:endParaRPr>
          </a:p>
          <a:p>
            <a:pPr marL="12700" indent="0">
              <a:buNone/>
              <a:tabLst>
                <a:tab pos="240665" algn="l"/>
                <a:tab pos="241300" algn="l"/>
              </a:tabLst>
            </a:pPr>
            <a:endParaRPr lang="en-US" dirty="0">
              <a:latin typeface="Calibri"/>
              <a:cs typeface="Calibri"/>
            </a:endParaRPr>
          </a:p>
          <a:p>
            <a:pPr marL="241300">
              <a:buFont typeface="Symbol"/>
              <a:buChar char=""/>
              <a:tabLst>
                <a:tab pos="240665" algn="l"/>
                <a:tab pos="241300" algn="l"/>
              </a:tabLst>
            </a:pPr>
            <a:endParaRPr lang="en-US" dirty="0">
              <a:latin typeface="Calibri"/>
              <a:cs typeface="Calibri"/>
            </a:endParaRPr>
          </a:p>
          <a:p>
            <a:pPr marL="0" indent="0">
              <a:lnSpc>
                <a:spcPct val="100000"/>
              </a:lnSpc>
              <a:spcBef>
                <a:spcPts val="30"/>
              </a:spcBef>
              <a:buNone/>
            </a:pPr>
            <a:endParaRPr lang="en-US" sz="1800" dirty="0">
              <a:latin typeface="Times New Roman"/>
              <a:cs typeface="Times New Roman"/>
            </a:endParaRPr>
          </a:p>
        </p:txBody>
      </p:sp>
    </p:spTree>
    <p:extLst>
      <p:ext uri="{BB962C8B-B14F-4D97-AF65-F5344CB8AC3E}">
        <p14:creationId xmlns:p14="http://schemas.microsoft.com/office/powerpoint/2010/main" val="3746282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Model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06424" y="914401"/>
            <a:ext cx="9147176" cy="3124199"/>
          </a:xfrm>
        </p:spPr>
        <p:txBody>
          <a:bodyPr/>
          <a:lstStyle/>
          <a:p>
            <a:r>
              <a:rPr lang="en-US" dirty="0" smtClean="0">
                <a:latin typeface="Calibri" pitchFamily="34" charset="0"/>
                <a:cs typeface="Calibri" pitchFamily="34" charset="0"/>
              </a:rPr>
              <a:t>Hive ‘layers’ table definitions on top of data in HDFS</a:t>
            </a:r>
          </a:p>
          <a:p>
            <a:r>
              <a:rPr lang="en-US" dirty="0" smtClean="0">
                <a:latin typeface="Calibri" pitchFamily="34" charset="0"/>
                <a:cs typeface="Calibri" pitchFamily="34" charset="0"/>
              </a:rPr>
              <a:t>Tables</a:t>
            </a:r>
          </a:p>
          <a:p>
            <a:pPr lvl="1"/>
            <a:r>
              <a:rPr lang="en-US" sz="2000" dirty="0" smtClean="0">
                <a:latin typeface="Calibri" pitchFamily="34" charset="0"/>
                <a:cs typeface="Calibri" pitchFamily="34" charset="0"/>
              </a:rPr>
              <a:t>Typed columns (int, float, string, </a:t>
            </a:r>
            <a:r>
              <a:rPr lang="en-US" sz="2000" dirty="0" err="1" smtClean="0">
                <a:latin typeface="Calibri" pitchFamily="34" charset="0"/>
                <a:cs typeface="Calibri" pitchFamily="34" charset="0"/>
              </a:rPr>
              <a:t>boolean</a:t>
            </a:r>
            <a:r>
              <a:rPr lang="en-US" sz="2000" dirty="0" smtClean="0">
                <a:latin typeface="Calibri" pitchFamily="34" charset="0"/>
                <a:cs typeface="Calibri" pitchFamily="34" charset="0"/>
              </a:rPr>
              <a:t> and so on)</a:t>
            </a:r>
          </a:p>
          <a:p>
            <a:pPr lvl="1"/>
            <a:r>
              <a:rPr lang="en-US" sz="2000" dirty="0" smtClean="0">
                <a:latin typeface="Calibri" pitchFamily="34" charset="0"/>
                <a:cs typeface="Calibri" pitchFamily="34" charset="0"/>
              </a:rPr>
              <a:t>Also Array , </a:t>
            </a:r>
            <a:r>
              <a:rPr lang="en-US" sz="2000" dirty="0" err="1" smtClean="0">
                <a:latin typeface="Calibri" pitchFamily="34" charset="0"/>
                <a:cs typeface="Calibri" pitchFamily="34" charset="0"/>
              </a:rPr>
              <a:t>Struct</a:t>
            </a:r>
            <a:r>
              <a:rPr lang="en-US" sz="2000" dirty="0" smtClean="0">
                <a:latin typeface="Calibri" pitchFamily="34" charset="0"/>
                <a:cs typeface="Calibri" pitchFamily="34" charset="0"/>
              </a:rPr>
              <a:t> , Union,  list: map (for JSON-like data)</a:t>
            </a:r>
          </a:p>
          <a:p>
            <a:r>
              <a:rPr lang="en-US" dirty="0" smtClean="0">
                <a:latin typeface="Calibri" pitchFamily="34" charset="0"/>
                <a:cs typeface="Calibri" pitchFamily="34" charset="0"/>
              </a:rPr>
              <a:t>Partitions</a:t>
            </a:r>
          </a:p>
          <a:p>
            <a:pPr lvl="1"/>
            <a:r>
              <a:rPr lang="en-US" sz="2000" dirty="0" smtClean="0">
                <a:latin typeface="Calibri" pitchFamily="34" charset="0"/>
                <a:cs typeface="Calibri" pitchFamily="34" charset="0"/>
              </a:rPr>
              <a:t> e.g., to range-partition tables by date</a:t>
            </a:r>
          </a:p>
          <a:p>
            <a:r>
              <a:rPr lang="en-US" dirty="0" smtClean="0">
                <a:latin typeface="Calibri" pitchFamily="34" charset="0"/>
                <a:cs typeface="Calibri" pitchFamily="34" charset="0"/>
              </a:rPr>
              <a:t> Buckets</a:t>
            </a:r>
          </a:p>
          <a:p>
            <a:pPr lvl="1"/>
            <a:r>
              <a:rPr lang="en-US" sz="2000" dirty="0" smtClean="0">
                <a:latin typeface="Calibri" pitchFamily="34" charset="0"/>
                <a:cs typeface="Calibri" pitchFamily="34" charset="0"/>
              </a:rPr>
              <a:t> Hash partitions within ranges (useful for sampling, join optimization)</a:t>
            </a:r>
            <a:endParaRPr lang="en-US" sz="2000" dirty="0">
              <a:latin typeface="Calibri" pitchFamily="34" charset="0"/>
              <a:cs typeface="Calibri" pitchFamily="34" charset="0"/>
            </a:endParaRPr>
          </a:p>
        </p:txBody>
      </p:sp>
      <p:pic>
        <p:nvPicPr>
          <p:cNvPr id="747523" name="Picture 3"/>
          <p:cNvPicPr>
            <a:picLocks noChangeAspect="1" noChangeArrowheads="1"/>
          </p:cNvPicPr>
          <p:nvPr/>
        </p:nvPicPr>
        <p:blipFill>
          <a:blip r:embed="rId2"/>
          <a:srcRect/>
          <a:stretch>
            <a:fillRect/>
          </a:stretch>
        </p:blipFill>
        <p:spPr bwMode="auto">
          <a:xfrm>
            <a:off x="1552575" y="4114800"/>
            <a:ext cx="5305425" cy="2133600"/>
          </a:xfrm>
          <a:prstGeom prst="rect">
            <a:avLst/>
          </a:prstGeom>
          <a:noFill/>
          <a:ln w="9525">
            <a:noFill/>
            <a:miter lim="800000"/>
            <a:headEnd/>
            <a:tailEnd/>
          </a:ln>
        </p:spPr>
      </p:pic>
    </p:spTree>
    <p:extLst>
      <p:ext uri="{BB962C8B-B14F-4D97-AF65-F5344CB8AC3E}">
        <p14:creationId xmlns:p14="http://schemas.microsoft.com/office/powerpoint/2010/main" val="561861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Data Model (cont..)</a:t>
            </a:r>
            <a:endParaRPr lang="en-US" dirty="0"/>
          </a:p>
        </p:txBody>
      </p:sp>
      <p:sp>
        <p:nvSpPr>
          <p:cNvPr id="3" name="Content Placeholder 2"/>
          <p:cNvSpPr>
            <a:spLocks noGrp="1"/>
          </p:cNvSpPr>
          <p:nvPr>
            <p:ph idx="1"/>
          </p:nvPr>
        </p:nvSpPr>
        <p:spPr>
          <a:xfrm>
            <a:off x="341313" y="1219200"/>
            <a:ext cx="9223376" cy="5048249"/>
          </a:xfrm>
        </p:spPr>
        <p:txBody>
          <a:bodyPr/>
          <a:lstStyle/>
          <a:p>
            <a:pPr marL="0" indent="0">
              <a:buNone/>
            </a:pPr>
            <a:endParaRPr lang="en-US" dirty="0"/>
          </a:p>
        </p:txBody>
      </p:sp>
      <p:pic>
        <p:nvPicPr>
          <p:cNvPr id="688130" name="Picture 2" descr="http://image.slidesharecdn.com/introductiontoapachehivebigdata-150526141402-lva1-app6892/95/introduction-to-apache-hivebig-data-final-seminar-11-638.jpg?cb=1432649880"/>
          <p:cNvPicPr>
            <a:picLocks noChangeAspect="1" noChangeArrowheads="1"/>
          </p:cNvPicPr>
          <p:nvPr/>
        </p:nvPicPr>
        <p:blipFill rotWithShape="1">
          <a:blip r:embed="rId3"/>
          <a:srcRect t="15362" b="4377"/>
          <a:stretch/>
        </p:blipFill>
        <p:spPr bwMode="auto">
          <a:xfrm>
            <a:off x="313706" y="1143000"/>
            <a:ext cx="9296400" cy="5105400"/>
          </a:xfrm>
          <a:prstGeom prst="rect">
            <a:avLst/>
          </a:prstGeom>
          <a:noFill/>
        </p:spPr>
      </p:pic>
    </p:spTree>
    <p:extLst>
      <p:ext uri="{BB962C8B-B14F-4D97-AF65-F5344CB8AC3E}">
        <p14:creationId xmlns:p14="http://schemas.microsoft.com/office/powerpoint/2010/main" val="2601623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Metastore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143000"/>
            <a:ext cx="9223376" cy="4438649"/>
          </a:xfrm>
        </p:spPr>
        <p:txBody>
          <a:bodyPr/>
          <a:lstStyle/>
          <a:p>
            <a:r>
              <a:rPr lang="en-US" dirty="0" smtClean="0">
                <a:latin typeface="Calibri" pitchFamily="34" charset="0"/>
                <a:cs typeface="Calibri" pitchFamily="34" charset="0"/>
              </a:rPr>
              <a:t>Hive’s Metastore is a database containing table definitions and other metadata</a:t>
            </a:r>
          </a:p>
          <a:p>
            <a:pPr lvl="1"/>
            <a:r>
              <a:rPr lang="en-US" sz="2000" dirty="0" smtClean="0">
                <a:latin typeface="Calibri" pitchFamily="34" charset="0"/>
                <a:cs typeface="Calibri" pitchFamily="34" charset="0"/>
              </a:rPr>
              <a:t>By default, stored locally on the client machine in a Derby database</a:t>
            </a:r>
          </a:p>
          <a:p>
            <a:pPr lvl="1"/>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If multiple people will be using Hive, the system administrator should create a shared Metastore</a:t>
            </a:r>
          </a:p>
          <a:p>
            <a:pPr lvl="1"/>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Usually in MySQL or some other relational database server</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506919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2800" dirty="0" smtClean="0">
                <a:latin typeface="Calibri" pitchFamily="34" charset="0"/>
                <a:cs typeface="Calibri" pitchFamily="34" charset="0"/>
              </a:rPr>
              <a:t>Types of Tables in Hive</a:t>
            </a:r>
            <a:endParaRPr lang="en-US" sz="2800" dirty="0">
              <a:latin typeface="Calibri" pitchFamily="34" charset="0"/>
              <a:cs typeface="Calibri" pitchFamily="34" charset="0"/>
            </a:endParaRPr>
          </a:p>
        </p:txBody>
      </p:sp>
    </p:spTree>
    <p:extLst>
      <p:ext uri="{BB962C8B-B14F-4D97-AF65-F5344CB8AC3E}">
        <p14:creationId xmlns:p14="http://schemas.microsoft.com/office/powerpoint/2010/main" val="114429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Managed table and External table in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59888" cy="5181600"/>
          </a:xfrm>
        </p:spPr>
        <p:txBody>
          <a:bodyPr/>
          <a:lstStyle/>
          <a:p>
            <a:r>
              <a:rPr lang="en-US" dirty="0" smtClean="0">
                <a:latin typeface="Calibri" pitchFamily="34" charset="0"/>
                <a:cs typeface="Calibri" pitchFamily="34" charset="0"/>
              </a:rPr>
              <a:t>There are two types of tables in Hive ,</a:t>
            </a:r>
          </a:p>
          <a:p>
            <a:pPr lvl="1"/>
            <a:r>
              <a:rPr lang="en-US" dirty="0" smtClean="0">
                <a:latin typeface="Calibri" pitchFamily="34" charset="0"/>
                <a:cs typeface="Calibri" pitchFamily="34" charset="0"/>
              </a:rPr>
              <a:t>Managed table</a:t>
            </a:r>
          </a:p>
          <a:p>
            <a:pPr lvl="1"/>
            <a:r>
              <a:rPr lang="en-US" dirty="0" smtClean="0">
                <a:latin typeface="Calibri" pitchFamily="34" charset="0"/>
                <a:cs typeface="Calibri" pitchFamily="34" charset="0"/>
              </a:rPr>
              <a:t>External table</a:t>
            </a:r>
          </a:p>
          <a:p>
            <a:r>
              <a:rPr lang="en-US" dirty="0" smtClean="0">
                <a:latin typeface="Calibri" pitchFamily="34" charset="0"/>
                <a:cs typeface="Calibri" pitchFamily="34" charset="0"/>
              </a:rPr>
              <a:t>The difference is , when you drop a table, if it is managed table hive deletes both data and meta data, if it is external table Hive only deletes metadata</a:t>
            </a:r>
          </a:p>
          <a:p>
            <a:r>
              <a:rPr lang="en-US" dirty="0" smtClean="0">
                <a:latin typeface="Calibri" pitchFamily="34" charset="0"/>
                <a:cs typeface="Calibri" pitchFamily="34" charset="0"/>
              </a:rPr>
              <a:t>External table files are accessible to anyone who has access to HDFS file structure and therefore security needs to be managed at the HDFS file/folder level.</a:t>
            </a:r>
          </a:p>
          <a:p>
            <a:pPr>
              <a:buNone/>
            </a:pPr>
            <a:r>
              <a:rPr lang="en-US" dirty="0" smtClean="0">
                <a:latin typeface="Calibri" pitchFamily="34" charset="0"/>
                <a:cs typeface="Calibri" pitchFamily="34" charset="0"/>
              </a:rPr>
              <a:t>    </a:t>
            </a:r>
            <a:r>
              <a:rPr lang="en-US" b="1" dirty="0" smtClean="0">
                <a:latin typeface="Calibri" pitchFamily="34" charset="0"/>
                <a:cs typeface="Calibri" pitchFamily="34" charset="0"/>
              </a:rPr>
              <a:t>Table Creation: </a:t>
            </a:r>
            <a:r>
              <a:rPr lang="en-US" dirty="0" smtClean="0">
                <a:latin typeface="Calibri" pitchFamily="34" charset="0"/>
                <a:cs typeface="Calibri" pitchFamily="34" charset="0"/>
              </a:rPr>
              <a:t>by default table is Managed table .If you want to create a external table , you will use external keyword.</a:t>
            </a:r>
          </a:p>
          <a:p>
            <a:pPr>
              <a:buNone/>
            </a:pPr>
            <a:r>
              <a:rPr lang="en-US" b="1" dirty="0" smtClean="0">
                <a:latin typeface="Calibri" pitchFamily="34" charset="0"/>
                <a:cs typeface="Calibri" pitchFamily="34" charset="0"/>
              </a:rPr>
              <a:t>    Syntax – Managed Table</a:t>
            </a:r>
          </a:p>
          <a:p>
            <a:pPr>
              <a:buNone/>
            </a:pPr>
            <a:r>
              <a:rPr lang="en-US" dirty="0" smtClean="0">
                <a:latin typeface="Calibri" pitchFamily="34" charset="0"/>
                <a:cs typeface="Calibri" pitchFamily="34" charset="0"/>
              </a:rPr>
              <a:t>    create table managedemp(col1 datatype,col2 datatype, ....) row format delimited fields terminated by 'delimiter character‘ location '/data/employee‘</a:t>
            </a:r>
          </a:p>
          <a:p>
            <a:pPr>
              <a:buNone/>
            </a:pPr>
            <a:r>
              <a:rPr lang="en-US" b="1" dirty="0" smtClean="0">
                <a:latin typeface="Calibri" pitchFamily="34" charset="0"/>
                <a:cs typeface="Calibri" pitchFamily="34" charset="0"/>
              </a:rPr>
              <a:t>    Syntax – External Table</a:t>
            </a:r>
          </a:p>
          <a:p>
            <a:pPr>
              <a:buNone/>
            </a:pPr>
            <a:r>
              <a:rPr lang="en-US" dirty="0" smtClean="0">
                <a:latin typeface="Calibri" pitchFamily="34" charset="0"/>
                <a:cs typeface="Calibri" pitchFamily="34" charset="0"/>
              </a:rPr>
              <a:t>    create external table managedemp(col1 datatype,col2 datatype, ....) row format   delimited fields terminated by 'delimiter character‘ location '/data/employee'</a:t>
            </a:r>
          </a:p>
          <a:p>
            <a:pPr>
              <a:buNone/>
            </a:pPr>
            <a:endParaRPr lang="en-US" b="1"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b="1" dirty="0"/>
          </a:p>
        </p:txBody>
      </p:sp>
    </p:spTree>
    <p:extLst>
      <p:ext uri="{BB962C8B-B14F-4D97-AF65-F5344CB8AC3E}">
        <p14:creationId xmlns:p14="http://schemas.microsoft.com/office/powerpoint/2010/main" val="338419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dirty="0" smtClean="0">
                <a:solidFill>
                  <a:schemeClr val="tx1"/>
                </a:solidFill>
                <a:latin typeface="Calibri" pitchFamily="34" charset="0"/>
                <a:cs typeface="Calibri" pitchFamily="34" charset="0"/>
              </a:rPr>
              <a:t>What is difference between managed table and external Table?</a:t>
            </a:r>
            <a:endParaRPr lang="en-US"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43968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Basics: Creating Tables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pPr>
              <a:buNone/>
            </a:pPr>
            <a:endParaRPr lang="en-US" dirty="0"/>
          </a:p>
        </p:txBody>
      </p:sp>
      <p:sp>
        <p:nvSpPr>
          <p:cNvPr id="4" name="Rectangle 3"/>
          <p:cNvSpPr/>
          <p:nvPr/>
        </p:nvSpPr>
        <p:spPr>
          <a:xfrm>
            <a:off x="609600" y="1752600"/>
            <a:ext cx="74676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US" sz="2000" dirty="0" smtClean="0">
                <a:latin typeface="Calibri" pitchFamily="34" charset="0"/>
                <a:cs typeface="Calibri" pitchFamily="34" charset="0"/>
              </a:rPr>
              <a:t>hive&gt; SHOW TABLES;</a:t>
            </a:r>
          </a:p>
          <a:p>
            <a:pPr>
              <a:buNone/>
            </a:pPr>
            <a:endParaRPr lang="en-US" sz="2000" dirty="0" smtClean="0">
              <a:latin typeface="Calibri" pitchFamily="34" charset="0"/>
              <a:cs typeface="Calibri" pitchFamily="34" charset="0"/>
            </a:endParaRPr>
          </a:p>
          <a:p>
            <a:pPr>
              <a:buNone/>
            </a:pPr>
            <a:r>
              <a:rPr lang="en-US" sz="2000" dirty="0" smtClean="0">
                <a:latin typeface="Calibri" pitchFamily="34" charset="0"/>
                <a:cs typeface="Calibri" pitchFamily="34" charset="0"/>
              </a:rPr>
              <a:t>hive&gt; CREATE TABLE </a:t>
            </a:r>
            <a:r>
              <a:rPr lang="en-US" sz="2000" dirty="0" err="1" smtClean="0">
                <a:latin typeface="Calibri" pitchFamily="34" charset="0"/>
                <a:cs typeface="Calibri" pitchFamily="34" charset="0"/>
              </a:rPr>
              <a:t>shakespeare</a:t>
            </a:r>
            <a:r>
              <a:rPr lang="en-US" sz="2000" dirty="0" smtClean="0">
                <a:latin typeface="Calibri" pitchFamily="34" charset="0"/>
                <a:cs typeface="Calibri" pitchFamily="34" charset="0"/>
              </a:rPr>
              <a:t> (freq INT, word STRING)</a:t>
            </a:r>
          </a:p>
          <a:p>
            <a:pPr>
              <a:buNone/>
            </a:pPr>
            <a:r>
              <a:rPr lang="en-US" sz="2000" dirty="0" smtClean="0">
                <a:latin typeface="Calibri" pitchFamily="34" charset="0"/>
                <a:cs typeface="Calibri" pitchFamily="34" charset="0"/>
              </a:rPr>
              <a:t>ROW FORMAT DELIMITED FIELDS TERMINATED BY '\t'</a:t>
            </a:r>
          </a:p>
          <a:p>
            <a:pPr>
              <a:buNone/>
            </a:pPr>
            <a:r>
              <a:rPr lang="en-US" sz="2000" dirty="0" smtClean="0">
                <a:latin typeface="Calibri" pitchFamily="34" charset="0"/>
                <a:cs typeface="Calibri" pitchFamily="34" charset="0"/>
              </a:rPr>
              <a:t>STORED AS TEXTFILE;</a:t>
            </a:r>
          </a:p>
          <a:p>
            <a:pPr>
              <a:buNone/>
            </a:pPr>
            <a:endParaRPr lang="en-US" sz="2000" dirty="0" smtClean="0">
              <a:latin typeface="Calibri" pitchFamily="34" charset="0"/>
              <a:cs typeface="Calibri" pitchFamily="34" charset="0"/>
            </a:endParaRPr>
          </a:p>
          <a:p>
            <a:pPr>
              <a:buNone/>
            </a:pPr>
            <a:r>
              <a:rPr lang="en-US" sz="2000" dirty="0" smtClean="0">
                <a:latin typeface="Calibri" pitchFamily="34" charset="0"/>
                <a:cs typeface="Calibri" pitchFamily="34" charset="0"/>
              </a:rPr>
              <a:t>hive&gt; DESCRIBE </a:t>
            </a:r>
            <a:r>
              <a:rPr lang="en-US" sz="2000" dirty="0" err="1" smtClean="0">
                <a:latin typeface="Calibri" pitchFamily="34" charset="0"/>
                <a:cs typeface="Calibri" pitchFamily="34" charset="0"/>
              </a:rPr>
              <a:t>shakespeare</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00075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Verify Table Types in Hive</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cs typeface="Calibri" pitchFamily="34" charset="0"/>
              </a:rPr>
              <a:t>How do you check whether existing table is managed or external table?</a:t>
            </a:r>
          </a:p>
          <a:p>
            <a:r>
              <a:rPr lang="en-US" dirty="0" smtClean="0">
                <a:latin typeface="Calibri" pitchFamily="34" charset="0"/>
                <a:cs typeface="Calibri" pitchFamily="34" charset="0"/>
              </a:rPr>
              <a:t>To check that we use describe command like below</a:t>
            </a:r>
          </a:p>
          <a:p>
            <a:pPr>
              <a:buNone/>
            </a:pPr>
            <a:r>
              <a:rPr lang="en-US" dirty="0" smtClean="0">
                <a:latin typeface="Calibri" pitchFamily="34" charset="0"/>
                <a:cs typeface="Calibri" pitchFamily="34" charset="0"/>
              </a:rPr>
              <a:t>	</a:t>
            </a:r>
            <a:r>
              <a:rPr lang="en-US" b="1" dirty="0" smtClean="0">
                <a:latin typeface="Calibri" pitchFamily="34" charset="0"/>
                <a:cs typeface="Calibri" pitchFamily="34" charset="0"/>
              </a:rPr>
              <a:t>Syntax:</a:t>
            </a:r>
          </a:p>
          <a:p>
            <a:pPr>
              <a:buNone/>
            </a:pPr>
            <a:r>
              <a:rPr lang="en-US" dirty="0" smtClean="0">
                <a:latin typeface="Calibri" pitchFamily="34" charset="0"/>
                <a:cs typeface="Calibri" pitchFamily="34" charset="0"/>
              </a:rPr>
              <a:t>         describe formatted tablename;</a:t>
            </a:r>
          </a:p>
          <a:p>
            <a:pPr lvl="2">
              <a:buNone/>
            </a:pPr>
            <a:r>
              <a:rPr lang="en-US" sz="2000" dirty="0" smtClean="0">
                <a:latin typeface="Calibri" pitchFamily="34" charset="0"/>
                <a:cs typeface="Calibri" pitchFamily="34" charset="0"/>
              </a:rPr>
              <a:t> Example:  If it is managed table ,you will see</a:t>
            </a:r>
          </a:p>
          <a:p>
            <a:pPr lvl="2">
              <a:buNone/>
            </a:pPr>
            <a:r>
              <a:rPr lang="en-US" sz="2000" dirty="0" smtClean="0">
                <a:latin typeface="Calibri" pitchFamily="34" charset="0"/>
                <a:cs typeface="Calibri" pitchFamily="34" charset="0"/>
              </a:rPr>
              <a:t> Table Type:             MANAGED_TABLE</a:t>
            </a:r>
          </a:p>
          <a:p>
            <a:pPr lvl="2">
              <a:buNone/>
            </a:pPr>
            <a:r>
              <a:rPr lang="en-US" sz="2000" dirty="0" smtClean="0">
                <a:latin typeface="Calibri" pitchFamily="34" charset="0"/>
                <a:cs typeface="Calibri" pitchFamily="34" charset="0"/>
              </a:rPr>
              <a:t> If it is external table ,you will see</a:t>
            </a:r>
          </a:p>
          <a:p>
            <a:pPr lvl="2">
              <a:buNone/>
            </a:pPr>
            <a:r>
              <a:rPr lang="en-US" sz="2000" dirty="0" smtClean="0">
                <a:latin typeface="Calibri" pitchFamily="34" charset="0"/>
                <a:cs typeface="Calibri" pitchFamily="34" charset="0"/>
              </a:rPr>
              <a:t> Table Type:             EXTERNAL_TABLE</a:t>
            </a:r>
            <a:endParaRPr lang="en-US" sz="2000" dirty="0">
              <a:latin typeface="Calibri" pitchFamily="34" charset="0"/>
              <a:cs typeface="Calibri" pitchFamily="34" charset="0"/>
            </a:endParaRPr>
          </a:p>
        </p:txBody>
      </p:sp>
      <p:sp>
        <p:nvSpPr>
          <p:cNvPr id="4" name="Text Placeholder 3"/>
          <p:cNvSpPr>
            <a:spLocks noGrp="1"/>
          </p:cNvSpPr>
          <p:nvPr>
            <p:ph type="body" sz="quarter" idx="11"/>
          </p:nvPr>
        </p:nvSpPr>
        <p:spPr/>
        <p:txBody>
          <a:bodyPr/>
          <a:lstStyle/>
          <a:p>
            <a:r>
              <a:rPr lang="en-US" b="0" dirty="0" smtClean="0">
                <a:solidFill>
                  <a:schemeClr val="tx1"/>
                </a:solidFill>
                <a:latin typeface="Calibri" pitchFamily="34" charset="0"/>
                <a:cs typeface="Calibri" pitchFamily="34" charset="0"/>
              </a:rPr>
              <a:t>How do you check whether existing table is managed or external table?</a:t>
            </a:r>
          </a:p>
          <a:p>
            <a:endParaRPr lang="en-US" dirty="0"/>
          </a:p>
        </p:txBody>
      </p:sp>
    </p:spTree>
    <p:extLst>
      <p:ext uri="{BB962C8B-B14F-4D97-AF65-F5344CB8AC3E}">
        <p14:creationId xmlns:p14="http://schemas.microsoft.com/office/powerpoint/2010/main" val="4182302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 dirty="0" smtClean="0">
                <a:latin typeface="Calibri"/>
                <a:cs typeface="Calibri"/>
              </a:rPr>
              <a:t/>
            </a:r>
            <a:br>
              <a:rPr lang="en-US" b="1" spc="-5" dirty="0" smtClean="0">
                <a:latin typeface="Calibri"/>
                <a:cs typeface="Calibri"/>
              </a:rPr>
            </a:br>
            <a:r>
              <a:rPr lang="en-US" spc="-5" dirty="0" smtClean="0">
                <a:solidFill>
                  <a:schemeClr val="tx1"/>
                </a:solidFill>
                <a:latin typeface="Calibri"/>
                <a:cs typeface="Calibri"/>
              </a:rPr>
              <a:t>Loading </a:t>
            </a:r>
            <a:r>
              <a:rPr lang="en-US" spc="-5" dirty="0">
                <a:solidFill>
                  <a:schemeClr val="tx1"/>
                </a:solidFill>
                <a:latin typeface="Calibri"/>
                <a:cs typeface="Calibri"/>
              </a:rPr>
              <a:t>Data into a Hive</a:t>
            </a:r>
            <a:r>
              <a:rPr lang="en-US" spc="-40" dirty="0">
                <a:solidFill>
                  <a:schemeClr val="tx1"/>
                </a:solidFill>
                <a:latin typeface="Calibri"/>
                <a:cs typeface="Calibri"/>
              </a:rPr>
              <a:t> </a:t>
            </a:r>
            <a:r>
              <a:rPr lang="en-US" spc="-5" dirty="0">
                <a:solidFill>
                  <a:schemeClr val="tx1"/>
                </a:solidFill>
                <a:latin typeface="Calibri"/>
                <a:cs typeface="Calibri"/>
              </a:rPr>
              <a:t>Table</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840287"/>
          </a:xfrm>
        </p:spPr>
        <p:txBody>
          <a:bodyPr/>
          <a:lstStyle/>
          <a:p>
            <a:r>
              <a:rPr lang="en-US" dirty="0">
                <a:latin typeface="Calibri" pitchFamily="34" charset="0"/>
                <a:cs typeface="Calibri" pitchFamily="34" charset="0"/>
              </a:rPr>
              <a:t>Hive does not do any transformation while loading data into tables.</a:t>
            </a:r>
          </a:p>
          <a:p>
            <a:r>
              <a:rPr lang="en-US" dirty="0" smtClean="0">
                <a:latin typeface="Calibri" pitchFamily="34" charset="0"/>
                <a:cs typeface="Calibri" pitchFamily="34" charset="0"/>
              </a:rPr>
              <a:t>Load </a:t>
            </a:r>
            <a:r>
              <a:rPr lang="en-US" dirty="0">
                <a:latin typeface="Calibri" pitchFamily="34" charset="0"/>
                <a:cs typeface="Calibri" pitchFamily="34" charset="0"/>
              </a:rPr>
              <a:t>operations are currently pure copy/move operations that move </a:t>
            </a:r>
            <a:r>
              <a:rPr lang="en-US" dirty="0" smtClean="0">
                <a:latin typeface="Calibri" pitchFamily="34" charset="0"/>
                <a:cs typeface="Calibri" pitchFamily="34" charset="0"/>
              </a:rPr>
              <a:t>data files </a:t>
            </a:r>
            <a:r>
              <a:rPr lang="en-US" dirty="0">
                <a:latin typeface="Calibri" pitchFamily="34" charset="0"/>
                <a:cs typeface="Calibri" pitchFamily="34" charset="0"/>
              </a:rPr>
              <a:t>into locations corresponding to Hive tables.</a:t>
            </a:r>
          </a:p>
          <a:p>
            <a:r>
              <a:rPr lang="en-US" dirty="0" smtClean="0">
                <a:latin typeface="Calibri" pitchFamily="34" charset="0"/>
                <a:cs typeface="Calibri" pitchFamily="34" charset="0"/>
              </a:rPr>
              <a:t>The </a:t>
            </a:r>
            <a:r>
              <a:rPr lang="en-US" dirty="0">
                <a:latin typeface="Calibri" pitchFamily="34" charset="0"/>
                <a:cs typeface="Calibri" pitchFamily="34" charset="0"/>
              </a:rPr>
              <a:t>load command will look for file path in the local file system</a:t>
            </a:r>
          </a:p>
          <a:p>
            <a:r>
              <a:rPr lang="en-US" dirty="0" smtClean="0">
                <a:latin typeface="Calibri" pitchFamily="34" charset="0"/>
                <a:cs typeface="Calibri" pitchFamily="34" charset="0"/>
              </a:rPr>
              <a:t>If </a:t>
            </a:r>
            <a:r>
              <a:rPr lang="en-US" dirty="0">
                <a:latin typeface="Calibri" pitchFamily="34" charset="0"/>
                <a:cs typeface="Calibri" pitchFamily="34" charset="0"/>
              </a:rPr>
              <a:t>the keyword LOCAL is not specified, then the load command will look for file path in the HDFS</a:t>
            </a:r>
          </a:p>
          <a:p>
            <a:r>
              <a:rPr lang="en-US" dirty="0" smtClean="0">
                <a:latin typeface="Calibri" pitchFamily="34" charset="0"/>
                <a:cs typeface="Calibri" pitchFamily="34" charset="0"/>
              </a:rPr>
              <a:t>If </a:t>
            </a:r>
            <a:r>
              <a:rPr lang="en-US" dirty="0">
                <a:latin typeface="Calibri" pitchFamily="34" charset="0"/>
                <a:cs typeface="Calibri" pitchFamily="34" charset="0"/>
              </a:rPr>
              <a:t>the OVERWRITE keyword is used </a:t>
            </a:r>
            <a:r>
              <a:rPr lang="en-US" dirty="0" smtClean="0">
                <a:latin typeface="Calibri" pitchFamily="34" charset="0"/>
                <a:cs typeface="Calibri" pitchFamily="34" charset="0"/>
              </a:rPr>
              <a:t>then contents </a:t>
            </a:r>
            <a:r>
              <a:rPr lang="en-US" dirty="0">
                <a:latin typeface="Calibri" pitchFamily="34" charset="0"/>
                <a:cs typeface="Calibri" pitchFamily="34" charset="0"/>
              </a:rPr>
              <a:t>of the target table (or partition) will be deleted and replaced by the files referred to by file path</a:t>
            </a:r>
            <a:endParaRPr lang="en-US" b="1" dirty="0">
              <a:latin typeface="Calibri" pitchFamily="34" charset="0"/>
              <a:cs typeface="Calibri" pitchFamily="34" charset="0"/>
            </a:endParaRPr>
          </a:p>
          <a:p>
            <a:pPr>
              <a:lnSpc>
                <a:spcPct val="100000"/>
              </a:lnSpc>
              <a:spcBef>
                <a:spcPts val="5"/>
              </a:spcBef>
            </a:pPr>
            <a:endParaRPr lang="en-US" sz="1800" dirty="0">
              <a:latin typeface="Times New Roman"/>
              <a:cs typeface="Times New Roman"/>
            </a:endParaRPr>
          </a:p>
          <a:p>
            <a:pPr marL="0" indent="0">
              <a:buNone/>
            </a:pPr>
            <a:endParaRPr lang="en-US" dirty="0"/>
          </a:p>
        </p:txBody>
      </p:sp>
    </p:spTree>
    <p:extLst>
      <p:ext uri="{BB962C8B-B14F-4D97-AF65-F5344CB8AC3E}">
        <p14:creationId xmlns:p14="http://schemas.microsoft.com/office/powerpoint/2010/main" val="1267998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Loading files into Hive tables          </a:t>
            </a:r>
            <a:r>
              <a:rPr lang="en-US" b="1" dirty="0" smtClean="0"/>
              <a:t>			</a:t>
            </a:r>
            <a:endParaRPr lang="en-US" dirty="0"/>
          </a:p>
        </p:txBody>
      </p:sp>
      <p:sp>
        <p:nvSpPr>
          <p:cNvPr id="3" name="Content Placeholder 2"/>
          <p:cNvSpPr>
            <a:spLocks noGrp="1"/>
          </p:cNvSpPr>
          <p:nvPr>
            <p:ph idx="1"/>
          </p:nvPr>
        </p:nvSpPr>
        <p:spPr>
          <a:xfrm>
            <a:off x="381000" y="1447800"/>
            <a:ext cx="9223376" cy="4286249"/>
          </a:xfrm>
        </p:spPr>
        <p:txBody>
          <a:bodyPr/>
          <a:lstStyle/>
          <a:p>
            <a:pPr>
              <a:buNone/>
            </a:pPr>
            <a:endParaRPr lang="en-US" dirty="0"/>
          </a:p>
        </p:txBody>
      </p:sp>
      <p:pic>
        <p:nvPicPr>
          <p:cNvPr id="645122" name="Picture 2" descr="http://2.bp.blogspot.com/-aUO7DuUUzVQ/VJVBzg_7hwI/AAAAAAAAAgM/-fky8Uwyd1g/s1600/file-to-table.bmp"/>
          <p:cNvPicPr>
            <a:picLocks noChangeAspect="1" noChangeArrowheads="1"/>
          </p:cNvPicPr>
          <p:nvPr/>
        </p:nvPicPr>
        <p:blipFill>
          <a:blip r:embed="rId2"/>
          <a:srcRect/>
          <a:stretch>
            <a:fillRect/>
          </a:stretch>
        </p:blipFill>
        <p:spPr bwMode="auto">
          <a:xfrm>
            <a:off x="419100" y="1358900"/>
            <a:ext cx="8991600" cy="4800600"/>
          </a:xfrm>
          <a:prstGeom prst="rect">
            <a:avLst/>
          </a:prstGeom>
          <a:noFill/>
        </p:spPr>
      </p:pic>
    </p:spTree>
    <p:extLst>
      <p:ext uri="{BB962C8B-B14F-4D97-AF65-F5344CB8AC3E}">
        <p14:creationId xmlns:p14="http://schemas.microsoft.com/office/powerpoint/2010/main" val="99000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Motivation to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295400"/>
            <a:ext cx="9223376" cy="4438649"/>
          </a:xfrm>
        </p:spPr>
        <p:txBody>
          <a:bodyPr/>
          <a:lstStyle/>
          <a:p>
            <a:r>
              <a:rPr lang="en-US" dirty="0" smtClean="0">
                <a:latin typeface="Calibri" pitchFamily="34" charset="0"/>
                <a:cs typeface="Calibri" pitchFamily="34" charset="0"/>
              </a:rPr>
              <a:t>MapReduce code is typically written in Java</a:t>
            </a:r>
          </a:p>
          <a:p>
            <a:pPr lvl="1"/>
            <a:r>
              <a:rPr lang="en-US" sz="2000" dirty="0" smtClean="0">
                <a:latin typeface="Calibri" pitchFamily="34" charset="0"/>
                <a:cs typeface="Calibri" pitchFamily="34" charset="0"/>
              </a:rPr>
              <a:t>Although it can be written in other languages using Hadoop Streaming API</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Requires:</a:t>
            </a:r>
          </a:p>
          <a:p>
            <a:pPr lvl="1"/>
            <a:r>
              <a:rPr lang="en-US" sz="2000" dirty="0" smtClean="0">
                <a:latin typeface="Calibri" pitchFamily="34" charset="0"/>
                <a:cs typeface="Calibri" pitchFamily="34" charset="0"/>
              </a:rPr>
              <a:t>A programmer</a:t>
            </a:r>
          </a:p>
          <a:p>
            <a:pPr lvl="1"/>
            <a:r>
              <a:rPr lang="en-US" sz="2000" dirty="0" smtClean="0">
                <a:latin typeface="Calibri" pitchFamily="34" charset="0"/>
                <a:cs typeface="Calibri" pitchFamily="34" charset="0"/>
              </a:rPr>
              <a:t>Who is a good Java programmer</a:t>
            </a:r>
          </a:p>
          <a:p>
            <a:pPr lvl="1"/>
            <a:r>
              <a:rPr lang="en-US" sz="2000" dirty="0" smtClean="0">
                <a:latin typeface="Calibri" pitchFamily="34" charset="0"/>
                <a:cs typeface="Calibri" pitchFamily="34" charset="0"/>
              </a:rPr>
              <a:t>Who understands how to think in terms of MapReduce</a:t>
            </a:r>
          </a:p>
          <a:p>
            <a:pPr lvl="1"/>
            <a:r>
              <a:rPr lang="en-US" sz="2000" dirty="0" smtClean="0">
                <a:latin typeface="Calibri" pitchFamily="34" charset="0"/>
                <a:cs typeface="Calibri" pitchFamily="34" charset="0"/>
              </a:rPr>
              <a:t>Who understands the problem they’re trying to solve</a:t>
            </a:r>
          </a:p>
          <a:p>
            <a:pPr lvl="1"/>
            <a:r>
              <a:rPr lang="en-US" sz="2000" dirty="0" smtClean="0">
                <a:latin typeface="Calibri" pitchFamily="34" charset="0"/>
                <a:cs typeface="Calibri" pitchFamily="34" charset="0"/>
              </a:rPr>
              <a:t>Who has enough time to write and test the code</a:t>
            </a:r>
          </a:p>
          <a:p>
            <a:pPr lvl="1"/>
            <a:r>
              <a:rPr lang="en-US" sz="2000" dirty="0" smtClean="0">
                <a:latin typeface="Calibri" pitchFamily="34" charset="0"/>
                <a:cs typeface="Calibri" pitchFamily="34" charset="0"/>
              </a:rPr>
              <a:t>Who will be available to maintain and update the code in the future as requirements change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6710029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Storing Output Results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t>The SELECT statement on the previous slide would write the data</a:t>
            </a:r>
          </a:p>
          <a:p>
            <a:pPr>
              <a:buNone/>
            </a:pPr>
            <a:r>
              <a:rPr lang="en-US" dirty="0" smtClean="0"/>
              <a:t>   to the console</a:t>
            </a:r>
          </a:p>
          <a:p>
            <a:r>
              <a:rPr lang="en-US" dirty="0" smtClean="0"/>
              <a:t>To store the results in HDFS, create a new table then write, for</a:t>
            </a:r>
          </a:p>
          <a:p>
            <a:pPr>
              <a:buNone/>
            </a:pPr>
            <a:r>
              <a:rPr lang="en-US" dirty="0" smtClean="0"/>
              <a:t>    example:</a:t>
            </a:r>
          </a:p>
          <a:p>
            <a:endParaRPr lang="en-US" dirty="0" smtClean="0"/>
          </a:p>
          <a:p>
            <a:endParaRPr lang="en-US" dirty="0" smtClean="0"/>
          </a:p>
          <a:p>
            <a:endParaRPr lang="en-US" dirty="0" smtClean="0"/>
          </a:p>
          <a:p>
            <a:endParaRPr lang="en-US" dirty="0" smtClean="0"/>
          </a:p>
          <a:p>
            <a:pPr lvl="1"/>
            <a:r>
              <a:rPr lang="en-US" dirty="0" smtClean="0"/>
              <a:t>Results are stored in the table</a:t>
            </a:r>
          </a:p>
          <a:p>
            <a:pPr lvl="1"/>
            <a:r>
              <a:rPr lang="en-US" dirty="0" smtClean="0"/>
              <a:t> Results are just files within the </a:t>
            </a:r>
            <a:r>
              <a:rPr lang="en-US" dirty="0" err="1" smtClean="0"/>
              <a:t>newTable</a:t>
            </a:r>
            <a:r>
              <a:rPr lang="en-US" dirty="0" smtClean="0"/>
              <a:t> directory</a:t>
            </a:r>
          </a:p>
          <a:p>
            <a:pPr lvl="2"/>
            <a:r>
              <a:rPr lang="en-US" dirty="0" smtClean="0"/>
              <a:t> Data can be used in subsequent queries, or in </a:t>
            </a:r>
            <a:r>
              <a:rPr lang="en-US" dirty="0" err="1" smtClean="0"/>
              <a:t>MapReduce</a:t>
            </a:r>
            <a:r>
              <a:rPr lang="en-US" dirty="0" smtClean="0"/>
              <a:t> jobs</a:t>
            </a:r>
            <a:endParaRPr lang="en-US" dirty="0"/>
          </a:p>
        </p:txBody>
      </p:sp>
      <p:sp>
        <p:nvSpPr>
          <p:cNvPr id="6" name="Rectangle 5"/>
          <p:cNvSpPr/>
          <p:nvPr/>
        </p:nvSpPr>
        <p:spPr>
          <a:xfrm>
            <a:off x="609600" y="3276600"/>
            <a:ext cx="8305800" cy="96949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INSERT OVERWRITE TABLE </a:t>
            </a:r>
            <a:r>
              <a:rPr lang="en-US" dirty="0" err="1" smtClean="0"/>
              <a:t>newTable</a:t>
            </a:r>
            <a:endParaRPr lang="en-US" dirty="0" smtClean="0"/>
          </a:p>
          <a:p>
            <a:r>
              <a:rPr lang="en-US" dirty="0" smtClean="0"/>
              <a:t>SELECT </a:t>
            </a:r>
            <a:r>
              <a:rPr lang="en-US" dirty="0" err="1" smtClean="0"/>
              <a:t>s.word</a:t>
            </a:r>
            <a:r>
              <a:rPr lang="en-US" dirty="0" smtClean="0"/>
              <a:t>, </a:t>
            </a:r>
            <a:r>
              <a:rPr lang="en-US" dirty="0" err="1" smtClean="0"/>
              <a:t>s.freq</a:t>
            </a:r>
            <a:r>
              <a:rPr lang="en-US" dirty="0" smtClean="0"/>
              <a:t>, </a:t>
            </a:r>
            <a:r>
              <a:rPr lang="en-US" dirty="0" err="1" smtClean="0"/>
              <a:t>k.freq</a:t>
            </a:r>
            <a:r>
              <a:rPr lang="en-US" dirty="0" smtClean="0"/>
              <a:t> FROM </a:t>
            </a:r>
            <a:r>
              <a:rPr lang="en-US" dirty="0" err="1" smtClean="0"/>
              <a:t>shakespeare</a:t>
            </a:r>
            <a:r>
              <a:rPr lang="en-US" dirty="0" smtClean="0"/>
              <a:t> s JOIN </a:t>
            </a:r>
            <a:r>
              <a:rPr lang="en-US" dirty="0" err="1" smtClean="0"/>
              <a:t>kjv</a:t>
            </a:r>
            <a:r>
              <a:rPr lang="en-US" dirty="0" smtClean="0"/>
              <a:t> k ON</a:t>
            </a:r>
          </a:p>
          <a:p>
            <a:r>
              <a:rPr lang="en-US" dirty="0" smtClean="0"/>
              <a:t>(</a:t>
            </a:r>
            <a:r>
              <a:rPr lang="en-US" dirty="0" err="1" smtClean="0"/>
              <a:t>s.word</a:t>
            </a:r>
            <a:r>
              <a:rPr lang="en-US" dirty="0" smtClean="0"/>
              <a:t> = </a:t>
            </a:r>
            <a:r>
              <a:rPr lang="en-US" dirty="0" err="1" smtClean="0"/>
              <a:t>k.word</a:t>
            </a:r>
            <a:r>
              <a:rPr lang="en-US" dirty="0" smtClean="0"/>
              <a:t>) WHERE </a:t>
            </a:r>
            <a:r>
              <a:rPr lang="en-US" dirty="0" err="1" smtClean="0"/>
              <a:t>s.freq</a:t>
            </a:r>
            <a:r>
              <a:rPr lang="en-US" dirty="0" smtClean="0"/>
              <a:t> &gt;= 5;</a:t>
            </a:r>
            <a:endParaRPr lang="en-US" dirty="0"/>
          </a:p>
        </p:txBody>
      </p:sp>
    </p:spTree>
    <p:extLst>
      <p:ext uri="{BB962C8B-B14F-4D97-AF65-F5344CB8AC3E}">
        <p14:creationId xmlns:p14="http://schemas.microsoft.com/office/powerpoint/2010/main" val="568797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Data: Physical Layout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latin typeface="Calibri" pitchFamily="34" charset="0"/>
                <a:cs typeface="Calibri" pitchFamily="34" charset="0"/>
              </a:rPr>
              <a:t>Hive tables are stored in Hive’s ‘warehouse’ directory in HDFS</a:t>
            </a:r>
          </a:p>
          <a:p>
            <a:pPr lvl="1"/>
            <a:r>
              <a:rPr lang="en-US" sz="2000" dirty="0" smtClean="0">
                <a:latin typeface="Calibri" pitchFamily="34" charset="0"/>
                <a:cs typeface="Calibri" pitchFamily="34" charset="0"/>
              </a:rPr>
              <a:t>By default, /user/hive/warehouse</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Tables are stored in subdirectories of the warehouse directory</a:t>
            </a:r>
          </a:p>
          <a:p>
            <a:pPr lvl="1"/>
            <a:r>
              <a:rPr lang="en-US" sz="2000" dirty="0" smtClean="0">
                <a:latin typeface="Calibri" pitchFamily="34" charset="0"/>
                <a:cs typeface="Calibri" pitchFamily="34" charset="0"/>
              </a:rPr>
              <a:t>Partitions form subdirectories of tables</a:t>
            </a:r>
          </a:p>
          <a:p>
            <a:pPr lvl="1"/>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Possible to create external tables if the data is already in HDFS and should not be moved from its current location</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Actual data is stored in flat files</a:t>
            </a:r>
          </a:p>
          <a:p>
            <a:pPr lvl="1"/>
            <a:r>
              <a:rPr lang="en-US" sz="2000" dirty="0" smtClean="0">
                <a:latin typeface="Calibri" pitchFamily="34" charset="0"/>
                <a:cs typeface="Calibri" pitchFamily="34" charset="0"/>
              </a:rPr>
              <a:t>Control character-delimited text, or </a:t>
            </a:r>
            <a:r>
              <a:rPr lang="en-US" sz="2000" dirty="0" err="1" smtClean="0">
                <a:latin typeface="Calibri" pitchFamily="34" charset="0"/>
                <a:cs typeface="Calibri" pitchFamily="34" charset="0"/>
              </a:rPr>
              <a:t>SequenceFiles</a:t>
            </a:r>
            <a:endParaRPr lang="en-US" sz="2000" dirty="0" smtClean="0">
              <a:latin typeface="Calibri" pitchFamily="34" charset="0"/>
              <a:cs typeface="Calibri" pitchFamily="34" charset="0"/>
            </a:endParaRPr>
          </a:p>
          <a:p>
            <a:pPr lvl="1"/>
            <a:r>
              <a:rPr lang="en-US" sz="2000" dirty="0" smtClean="0">
                <a:latin typeface="Calibri" pitchFamily="34" charset="0"/>
                <a:cs typeface="Calibri" pitchFamily="34" charset="0"/>
              </a:rPr>
              <a:t>Can be in arbitrary format with the use of a custom </a:t>
            </a:r>
            <a:r>
              <a:rPr lang="en-US" sz="2000" dirty="0" err="1" smtClean="0">
                <a:latin typeface="Calibri" pitchFamily="34" charset="0"/>
                <a:cs typeface="Calibri" pitchFamily="34" charset="0"/>
              </a:rPr>
              <a:t>Serializer</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Deserializer</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SerDe</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6102132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Computing </a:t>
            </a:r>
            <a:r>
              <a:rPr lang="en-US" dirty="0">
                <a:solidFill>
                  <a:schemeClr val="tx1"/>
                </a:solidFill>
                <a:latin typeface="Calibri"/>
                <a:cs typeface="Calibri"/>
              </a:rPr>
              <a:t>Table</a:t>
            </a:r>
            <a:r>
              <a:rPr lang="en-US" spc="-60" dirty="0">
                <a:solidFill>
                  <a:schemeClr val="tx1"/>
                </a:solidFill>
                <a:latin typeface="Calibri"/>
                <a:cs typeface="Calibri"/>
              </a:rPr>
              <a:t> </a:t>
            </a:r>
            <a:r>
              <a:rPr lang="en-US" spc="-5" dirty="0">
                <a:solidFill>
                  <a:schemeClr val="tx1"/>
                </a:solidFill>
                <a:latin typeface="Calibri"/>
                <a:cs typeface="Calibri"/>
              </a:rPr>
              <a:t>Statistics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r>
              <a:rPr lang="en-US" b="1" i="1" spc="15" dirty="0">
                <a:latin typeface="Courier New"/>
                <a:cs typeface="Courier New"/>
              </a:rPr>
              <a:t>ANALYZE </a:t>
            </a:r>
            <a:r>
              <a:rPr lang="en-US" b="1" i="1" spc="20" dirty="0">
                <a:latin typeface="Courier New"/>
                <a:cs typeface="Courier New"/>
              </a:rPr>
              <a:t>TABLE </a:t>
            </a:r>
            <a:r>
              <a:rPr lang="en-US" i="1" spc="20" dirty="0">
                <a:latin typeface="Courier New"/>
                <a:cs typeface="Courier New"/>
              </a:rPr>
              <a:t>tablename </a:t>
            </a:r>
            <a:r>
              <a:rPr lang="en-US" i="1" spc="15" dirty="0">
                <a:latin typeface="Courier New"/>
                <a:cs typeface="Courier New"/>
              </a:rPr>
              <a:t>COMPUTE  STATISTICS;</a:t>
            </a:r>
            <a:endParaRPr lang="en-US" i="1" dirty="0">
              <a:latin typeface="Courier New"/>
              <a:cs typeface="Courier New"/>
            </a:endParaRPr>
          </a:p>
          <a:p>
            <a:r>
              <a:rPr lang="en-US" b="1" i="1" spc="15" dirty="0">
                <a:latin typeface="Courier New"/>
                <a:cs typeface="Courier New"/>
              </a:rPr>
              <a:t>DESCRIBE </a:t>
            </a:r>
            <a:r>
              <a:rPr lang="en-US" b="1" i="1" spc="20" dirty="0">
                <a:latin typeface="Courier New"/>
                <a:cs typeface="Courier New"/>
              </a:rPr>
              <a:t>FORMATTED</a:t>
            </a:r>
            <a:r>
              <a:rPr lang="en-US" b="1" i="1" spc="35" dirty="0">
                <a:latin typeface="Courier New"/>
                <a:cs typeface="Courier New"/>
              </a:rPr>
              <a:t> </a:t>
            </a:r>
            <a:r>
              <a:rPr lang="en-US" i="1" spc="20" dirty="0">
                <a:latin typeface="Courier New"/>
                <a:cs typeface="Courier New"/>
              </a:rPr>
              <a:t>tablename</a:t>
            </a:r>
            <a:endParaRPr lang="en-US" i="1" dirty="0">
              <a:latin typeface="Courier New"/>
              <a:cs typeface="Courier New"/>
            </a:endParaRPr>
          </a:p>
          <a:p>
            <a:r>
              <a:rPr lang="en-US" i="1" spc="15" dirty="0">
                <a:latin typeface="Courier New"/>
                <a:cs typeface="Courier New"/>
              </a:rPr>
              <a:t>DESCRIBE </a:t>
            </a:r>
            <a:r>
              <a:rPr lang="en-US" b="1" i="1" spc="20" dirty="0">
                <a:latin typeface="Courier New"/>
                <a:cs typeface="Courier New"/>
              </a:rPr>
              <a:t>EXTENDED</a:t>
            </a:r>
            <a:r>
              <a:rPr lang="en-US" b="1" i="1" spc="30" dirty="0">
                <a:latin typeface="Courier New"/>
                <a:cs typeface="Courier New"/>
              </a:rPr>
              <a:t> </a:t>
            </a:r>
            <a:r>
              <a:rPr lang="en-US" i="1" spc="20" dirty="0">
                <a:latin typeface="Courier New"/>
                <a:cs typeface="Courier New"/>
              </a:rPr>
              <a:t>tablename</a:t>
            </a:r>
            <a:endParaRPr lang="en-US" i="1" dirty="0">
              <a:latin typeface="Courier New"/>
              <a:cs typeface="Courier New"/>
            </a:endParaRPr>
          </a:p>
          <a:p>
            <a:r>
              <a:rPr lang="en-US" dirty="0"/>
              <a:t>Hive provides an EXPLAIN command that shows the execution plan for a query. The syntax for this statement is as follows:</a:t>
            </a:r>
          </a:p>
          <a:p>
            <a:r>
              <a:rPr lang="en-US" i="1" dirty="0">
                <a:latin typeface="Calibri" pitchFamily="34" charset="0"/>
                <a:cs typeface="Calibri" pitchFamily="34" charset="0"/>
              </a:rPr>
              <a:t>hive&gt; EXPLAIN EXTENDED select * from demo where customer =‘ICICI';</a:t>
            </a:r>
          </a:p>
          <a:p>
            <a:endParaRPr lang="en-US" dirty="0"/>
          </a:p>
        </p:txBody>
      </p:sp>
    </p:spTree>
    <p:extLst>
      <p:ext uri="{BB962C8B-B14F-4D97-AF65-F5344CB8AC3E}">
        <p14:creationId xmlns:p14="http://schemas.microsoft.com/office/powerpoint/2010/main" val="329889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solidFill>
                  <a:schemeClr val="tx1"/>
                </a:solidFill>
                <a:latin typeface="Calibri"/>
                <a:cs typeface="Calibri"/>
              </a:rPr>
              <a:t/>
            </a:r>
            <a:br>
              <a:rPr lang="en-US" spc="-5" dirty="0" smtClean="0">
                <a:solidFill>
                  <a:schemeClr val="tx1"/>
                </a:solidFill>
                <a:latin typeface="Calibri"/>
                <a:cs typeface="Calibri"/>
              </a:rPr>
            </a:br>
            <a:r>
              <a:rPr lang="en-US" spc="-5" dirty="0">
                <a:solidFill>
                  <a:schemeClr val="tx1"/>
                </a:solidFill>
                <a:latin typeface="Calibri"/>
                <a:cs typeface="Calibri"/>
              </a:rPr>
              <a:t>Storage - Hive </a:t>
            </a:r>
            <a:r>
              <a:rPr lang="en-US" dirty="0" smtClean="0">
                <a:solidFill>
                  <a:schemeClr val="tx1"/>
                </a:solidFill>
                <a:latin typeface="Calibri"/>
                <a:cs typeface="Calibri"/>
              </a:rPr>
              <a:t>File</a:t>
            </a:r>
            <a:r>
              <a:rPr lang="en-US" spc="-85" dirty="0" smtClean="0">
                <a:solidFill>
                  <a:schemeClr val="tx1"/>
                </a:solidFill>
                <a:latin typeface="Calibri"/>
                <a:cs typeface="Calibri"/>
              </a:rPr>
              <a:t> </a:t>
            </a:r>
            <a:r>
              <a:rPr lang="en-US" dirty="0">
                <a:solidFill>
                  <a:schemeClr val="tx1"/>
                </a:solidFill>
                <a:latin typeface="Calibri"/>
                <a:cs typeface="Calibri"/>
              </a:rPr>
              <a:t>Formats</a:t>
            </a:r>
            <a:br>
              <a:rPr lang="en-US" dirty="0">
                <a:solidFill>
                  <a:schemeClr val="tx1"/>
                </a:solidFill>
                <a:latin typeface="Calibri"/>
                <a:cs typeface="Calibri"/>
              </a:rPr>
            </a:br>
            <a:endParaRPr lang="en-US" dirty="0">
              <a:solidFill>
                <a:schemeClr val="tx1"/>
              </a:solidFill>
            </a:endParaRPr>
          </a:p>
        </p:txBody>
      </p:sp>
      <p:sp>
        <p:nvSpPr>
          <p:cNvPr id="3" name="Content Placeholder 2"/>
          <p:cNvSpPr>
            <a:spLocks noGrp="1"/>
          </p:cNvSpPr>
          <p:nvPr>
            <p:ph sz="quarter" idx="10"/>
          </p:nvPr>
        </p:nvSpPr>
        <p:spPr>
          <a:xfrm>
            <a:off x="341313" y="1255713"/>
            <a:ext cx="8650287" cy="4383087"/>
          </a:xfrm>
        </p:spPr>
        <p:txBody>
          <a:bodyPr/>
          <a:lstStyle/>
          <a:p>
            <a:pPr marL="556895" indent="-188595">
              <a:lnSpc>
                <a:spcPct val="100000"/>
              </a:lnSpc>
              <a:spcBef>
                <a:spcPts val="1795"/>
              </a:spcBef>
              <a:buNone/>
              <a:tabLst>
                <a:tab pos="557530" algn="l"/>
              </a:tabLst>
            </a:pPr>
            <a:r>
              <a:rPr lang="en-US" dirty="0" smtClean="0">
                <a:latin typeface="Calibri" pitchFamily="34" charset="0"/>
                <a:cs typeface="Calibri" pitchFamily="34" charset="0"/>
              </a:rPr>
              <a:t>   </a:t>
            </a:r>
            <a:r>
              <a:rPr lang="en-US" dirty="0" err="1" smtClean="0">
                <a:latin typeface="Calibri" pitchFamily="34" charset="0"/>
                <a:cs typeface="Calibri" pitchFamily="34" charset="0"/>
              </a:rPr>
              <a:t>HiveQL</a:t>
            </a:r>
            <a:r>
              <a:rPr lang="en-US" dirty="0" smtClean="0">
                <a:latin typeface="Calibri" pitchFamily="34" charset="0"/>
                <a:cs typeface="Calibri" pitchFamily="34" charset="0"/>
              </a:rPr>
              <a:t> handles structured data only. By default Hive has derby database to store the data in it. We can configure Hive with </a:t>
            </a:r>
            <a:r>
              <a:rPr lang="en-US" dirty="0" err="1" smtClean="0">
                <a:latin typeface="Calibri" pitchFamily="34" charset="0"/>
                <a:cs typeface="Calibri" pitchFamily="34" charset="0"/>
              </a:rPr>
              <a:t>MySQL</a:t>
            </a:r>
            <a:r>
              <a:rPr lang="en-US" dirty="0" smtClean="0">
                <a:latin typeface="Calibri" pitchFamily="34" charset="0"/>
                <a:cs typeface="Calibri" pitchFamily="34" charset="0"/>
              </a:rPr>
              <a:t> database. Data is eventually stored in files. There are some specific file formats which Hive  can handle such as:</a:t>
            </a:r>
          </a:p>
          <a:p>
            <a:pPr marL="556895" indent="-188595">
              <a:lnSpc>
                <a:spcPct val="100000"/>
              </a:lnSpc>
              <a:spcBef>
                <a:spcPts val="1795"/>
              </a:spcBef>
              <a:buFont typeface="Arial"/>
              <a:buChar char="•"/>
              <a:tabLst>
                <a:tab pos="557530" algn="l"/>
              </a:tabLst>
            </a:pPr>
            <a:r>
              <a:rPr lang="en-US" spc="-5" dirty="0" smtClean="0">
                <a:latin typeface="Calibri"/>
                <a:cs typeface="Calibri"/>
              </a:rPr>
              <a:t>Text</a:t>
            </a:r>
            <a:r>
              <a:rPr lang="en-US" spc="-90" dirty="0" smtClean="0">
                <a:latin typeface="Calibri"/>
                <a:cs typeface="Calibri"/>
              </a:rPr>
              <a:t> </a:t>
            </a:r>
            <a:r>
              <a:rPr lang="en-US" spc="-5" dirty="0" err="1" smtClean="0">
                <a:latin typeface="Calibri"/>
                <a:cs typeface="Calibri"/>
              </a:rPr>
              <a:t>ﬁle</a:t>
            </a:r>
            <a:r>
              <a:rPr lang="en-US" spc="-5" dirty="0" smtClean="0">
                <a:latin typeface="Calibri"/>
                <a:cs typeface="Calibri"/>
              </a:rPr>
              <a:t> </a:t>
            </a:r>
            <a:endParaRPr lang="en-US" dirty="0">
              <a:latin typeface="Calibri"/>
              <a:cs typeface="Calibri"/>
            </a:endParaRPr>
          </a:p>
          <a:p>
            <a:pPr marL="556895" indent="-188595">
              <a:lnSpc>
                <a:spcPct val="100000"/>
              </a:lnSpc>
              <a:spcBef>
                <a:spcPts val="325"/>
              </a:spcBef>
              <a:buFont typeface="Arial"/>
              <a:buChar char="•"/>
              <a:tabLst>
                <a:tab pos="557530" algn="l"/>
              </a:tabLst>
            </a:pPr>
            <a:r>
              <a:rPr lang="en-US" spc="-5" dirty="0" err="1">
                <a:latin typeface="Calibri"/>
                <a:cs typeface="Calibri"/>
              </a:rPr>
              <a:t>SequenceFile</a:t>
            </a:r>
            <a:endParaRPr lang="en-US" dirty="0">
              <a:latin typeface="Calibri"/>
              <a:cs typeface="Calibri"/>
            </a:endParaRPr>
          </a:p>
          <a:p>
            <a:pPr marL="556895" indent="-188595">
              <a:lnSpc>
                <a:spcPct val="100000"/>
              </a:lnSpc>
              <a:spcBef>
                <a:spcPts val="340"/>
              </a:spcBef>
              <a:buFont typeface="Arial"/>
              <a:buChar char="•"/>
              <a:tabLst>
                <a:tab pos="557530" algn="l"/>
              </a:tabLst>
            </a:pPr>
            <a:r>
              <a:rPr lang="en-US" spc="-5" dirty="0" err="1">
                <a:latin typeface="Calibri"/>
                <a:cs typeface="Calibri"/>
              </a:rPr>
              <a:t>RCFile</a:t>
            </a:r>
            <a:endParaRPr lang="en-US" dirty="0">
              <a:latin typeface="Calibri"/>
              <a:cs typeface="Calibri"/>
            </a:endParaRPr>
          </a:p>
          <a:p>
            <a:pPr marL="556895" indent="-188595">
              <a:lnSpc>
                <a:spcPct val="100000"/>
              </a:lnSpc>
              <a:spcBef>
                <a:spcPts val="395"/>
              </a:spcBef>
              <a:buFont typeface="Arial"/>
              <a:buChar char="•"/>
              <a:tabLst>
                <a:tab pos="557530" algn="l"/>
              </a:tabLst>
            </a:pPr>
            <a:r>
              <a:rPr lang="en-US" spc="-10" dirty="0">
                <a:latin typeface="Calibri"/>
                <a:cs typeface="Calibri"/>
              </a:rPr>
              <a:t>ORC</a:t>
            </a:r>
            <a:r>
              <a:rPr lang="en-US" spc="-80" dirty="0">
                <a:latin typeface="Calibri"/>
                <a:cs typeface="Calibri"/>
              </a:rPr>
              <a:t> </a:t>
            </a:r>
            <a:r>
              <a:rPr lang="en-US" spc="-5" dirty="0">
                <a:latin typeface="Calibri"/>
                <a:cs typeface="Calibri"/>
              </a:rPr>
              <a:t>File</a:t>
            </a:r>
            <a:endParaRPr lang="en-US" dirty="0">
              <a:latin typeface="Calibri"/>
              <a:cs typeface="Calibri"/>
            </a:endParaRPr>
          </a:p>
          <a:p>
            <a:pPr marL="0" indent="0">
              <a:buNone/>
            </a:pPr>
            <a:endParaRPr lang="en-US" dirty="0"/>
          </a:p>
        </p:txBody>
      </p:sp>
    </p:spTree>
    <p:extLst>
      <p:ext uri="{BB962C8B-B14F-4D97-AF65-F5344CB8AC3E}">
        <p14:creationId xmlns:p14="http://schemas.microsoft.com/office/powerpoint/2010/main" val="4080317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Storage - Hive </a:t>
            </a:r>
            <a:r>
              <a:rPr lang="en-US" dirty="0">
                <a:solidFill>
                  <a:schemeClr val="tx1"/>
                </a:solidFill>
                <a:latin typeface="Calibri"/>
                <a:cs typeface="Calibri"/>
              </a:rPr>
              <a:t>File</a:t>
            </a:r>
            <a:r>
              <a:rPr lang="en-US" spc="-85" dirty="0">
                <a:solidFill>
                  <a:schemeClr val="tx1"/>
                </a:solidFill>
                <a:latin typeface="Calibri"/>
                <a:cs typeface="Calibri"/>
              </a:rPr>
              <a:t> </a:t>
            </a:r>
            <a:r>
              <a:rPr lang="en-US" dirty="0" smtClean="0">
                <a:solidFill>
                  <a:schemeClr val="tx1"/>
                </a:solidFill>
                <a:latin typeface="Calibri"/>
                <a:cs typeface="Calibri"/>
              </a:rPr>
              <a:t>Formats (cont..)</a:t>
            </a:r>
            <a:endParaRPr lang="en-US" dirty="0"/>
          </a:p>
        </p:txBody>
      </p:sp>
      <p:sp>
        <p:nvSpPr>
          <p:cNvPr id="3" name="Content Placeholder 2"/>
          <p:cNvSpPr>
            <a:spLocks noGrp="1"/>
          </p:cNvSpPr>
          <p:nvPr>
            <p:ph sz="quarter" idx="10"/>
          </p:nvPr>
        </p:nvSpPr>
        <p:spPr>
          <a:xfrm>
            <a:off x="341313" y="1255713"/>
            <a:ext cx="8650287" cy="4002087"/>
          </a:xfrm>
        </p:spPr>
        <p:txBody>
          <a:bodyPr/>
          <a:lstStyle/>
          <a:p>
            <a:pPr marL="469900">
              <a:buFont typeface="Symbol"/>
              <a:buChar char=""/>
              <a:tabLst>
                <a:tab pos="469265" algn="l"/>
                <a:tab pos="469900" algn="l"/>
              </a:tabLst>
            </a:pPr>
            <a:r>
              <a:rPr lang="en-US" b="1" spc="-5" dirty="0">
                <a:latin typeface="Calibri" pitchFamily="34" charset="0"/>
                <a:cs typeface="Calibri" pitchFamily="34" charset="0"/>
              </a:rPr>
              <a:t>Text file</a:t>
            </a:r>
            <a:r>
              <a:rPr lang="en-US" spc="-5" dirty="0">
                <a:latin typeface="Calibri" pitchFamily="34" charset="0"/>
                <a:cs typeface="Calibri" pitchFamily="34" charset="0"/>
              </a:rPr>
              <a:t>: </a:t>
            </a:r>
            <a:r>
              <a:rPr lang="en-US" dirty="0">
                <a:latin typeface="Calibri" pitchFamily="34" charset="0"/>
                <a:cs typeface="Calibri" pitchFamily="34" charset="0"/>
              </a:rPr>
              <a:t>comma, tab </a:t>
            </a:r>
            <a:r>
              <a:rPr lang="en-US" dirty="0" smtClean="0">
                <a:latin typeface="Calibri" pitchFamily="34" charset="0"/>
                <a:cs typeface="Calibri" pitchFamily="34" charset="0"/>
              </a:rPr>
              <a:t>,space , JSON (Java Script Object Notation) data or </a:t>
            </a:r>
            <a:r>
              <a:rPr lang="en-US" dirty="0">
                <a:latin typeface="Calibri" pitchFamily="34" charset="0"/>
                <a:cs typeface="Calibri" pitchFamily="34" charset="0"/>
              </a:rPr>
              <a:t>other delimited file </a:t>
            </a:r>
            <a:r>
              <a:rPr lang="en-US" dirty="0" smtClean="0">
                <a:latin typeface="Calibri" pitchFamily="34" charset="0"/>
                <a:cs typeface="Calibri" pitchFamily="34" charset="0"/>
              </a:rPr>
              <a:t>types. By default if we use TEXTFILE format then each line is considered as a record.</a:t>
            </a:r>
            <a:endParaRPr lang="en-US" dirty="0">
              <a:latin typeface="Calibri" pitchFamily="34" charset="0"/>
              <a:cs typeface="Calibri" pitchFamily="34" charset="0"/>
            </a:endParaRPr>
          </a:p>
          <a:p>
            <a:pPr marL="469900" marR="5080">
              <a:lnSpc>
                <a:spcPct val="103299"/>
              </a:lnSpc>
              <a:buFont typeface="Symbol"/>
              <a:buChar char=""/>
              <a:tabLst>
                <a:tab pos="469265" algn="l"/>
                <a:tab pos="469900" algn="l"/>
              </a:tabLst>
            </a:pPr>
            <a:endParaRPr lang="en-US" b="1" dirty="0" smtClean="0">
              <a:latin typeface="Calibri" pitchFamily="34" charset="0"/>
              <a:cs typeface="Calibri" pitchFamily="34" charset="0"/>
            </a:endParaRPr>
          </a:p>
          <a:p>
            <a:pPr marL="469900" marR="5080">
              <a:lnSpc>
                <a:spcPct val="103299"/>
              </a:lnSpc>
              <a:buFont typeface="Symbol"/>
              <a:buChar char=""/>
              <a:tabLst>
                <a:tab pos="469265" algn="l"/>
                <a:tab pos="469900" algn="l"/>
              </a:tabLst>
            </a:pPr>
            <a:r>
              <a:rPr lang="en-US" b="1" dirty="0" err="1" smtClean="0">
                <a:latin typeface="Calibri" pitchFamily="34" charset="0"/>
                <a:cs typeface="Calibri" pitchFamily="34" charset="0"/>
              </a:rPr>
              <a:t>SequenceFile</a:t>
            </a:r>
            <a:r>
              <a:rPr lang="en-US" dirty="0">
                <a:latin typeface="Calibri" pitchFamily="34" charset="0"/>
                <a:cs typeface="Calibri" pitchFamily="34" charset="0"/>
              </a:rPr>
              <a:t>: </a:t>
            </a:r>
            <a:r>
              <a:rPr lang="en-US" dirty="0" smtClean="0">
                <a:latin typeface="Calibri" pitchFamily="34" charset="0"/>
                <a:cs typeface="Calibri" pitchFamily="34" charset="0"/>
              </a:rPr>
              <a:t>Sequence files are flat files consisting of binary key-value pairs. Stores </a:t>
            </a:r>
            <a:r>
              <a:rPr lang="en-US" dirty="0">
                <a:latin typeface="Calibri" pitchFamily="34" charset="0"/>
                <a:cs typeface="Calibri" pitchFamily="34" charset="0"/>
              </a:rPr>
              <a:t>serialized key/value pairs that can quickly </a:t>
            </a:r>
            <a:r>
              <a:rPr lang="en-US" dirty="0" smtClean="0">
                <a:latin typeface="Calibri" pitchFamily="34" charset="0"/>
                <a:cs typeface="Calibri" pitchFamily="34" charset="0"/>
              </a:rPr>
              <a:t>be </a:t>
            </a:r>
            <a:r>
              <a:rPr lang="en-US" dirty="0" err="1" smtClean="0">
                <a:latin typeface="Calibri" pitchFamily="34" charset="0"/>
                <a:cs typeface="Calibri" pitchFamily="34" charset="0"/>
              </a:rPr>
              <a:t>deserialized</a:t>
            </a:r>
            <a:r>
              <a:rPr lang="en-US" spc="-100" dirty="0" smtClean="0">
                <a:latin typeface="Calibri" pitchFamily="34" charset="0"/>
                <a:cs typeface="Calibri" pitchFamily="34" charset="0"/>
              </a:rPr>
              <a:t> </a:t>
            </a:r>
            <a:r>
              <a:rPr lang="en-US" dirty="0">
                <a:latin typeface="Calibri" pitchFamily="34" charset="0"/>
                <a:cs typeface="Calibri" pitchFamily="34" charset="0"/>
              </a:rPr>
              <a:t>in  Hadoop</a:t>
            </a:r>
            <a:r>
              <a:rPr lang="en-US" dirty="0" smtClean="0">
                <a:latin typeface="Calibri" pitchFamily="34" charset="0"/>
                <a:cs typeface="Calibri" pitchFamily="34" charset="0"/>
              </a:rPr>
              <a:t>.</a:t>
            </a:r>
          </a:p>
          <a:p>
            <a:pPr marL="469900" marR="5080">
              <a:lnSpc>
                <a:spcPct val="103299"/>
              </a:lnSpc>
              <a:buFont typeface="Symbol"/>
              <a:buChar char=""/>
              <a:tabLst>
                <a:tab pos="469265" algn="l"/>
                <a:tab pos="469900" algn="l"/>
              </a:tabLst>
            </a:pPr>
            <a:r>
              <a:rPr lang="en-US" b="1" dirty="0" smtClean="0">
                <a:latin typeface="Calibri" pitchFamily="34" charset="0"/>
                <a:cs typeface="Calibri" pitchFamily="34" charset="0"/>
              </a:rPr>
              <a:t>RCFILE : </a:t>
            </a:r>
            <a:r>
              <a:rPr lang="en-US" dirty="0" smtClean="0">
                <a:latin typeface="Calibri" pitchFamily="34" charset="0"/>
                <a:cs typeface="Calibri" pitchFamily="34" charset="0"/>
              </a:rPr>
              <a:t>Record Columnar are flat files consisting of binary key/value pairs, which shares much similarity with SEQUENCEFILE. RCFILE stores columns of a table in form of record in a columnar manner in binary file format which offers high compression rate on the top of the rows</a:t>
            </a:r>
            <a:r>
              <a:rPr lang="en-US" dirty="0" smtClean="0"/>
              <a:t>. </a:t>
            </a:r>
            <a:r>
              <a:rPr lang="en-US" dirty="0" smtClean="0">
                <a:latin typeface="Calibri" pitchFamily="34" charset="0"/>
                <a:cs typeface="Calibri" pitchFamily="34" charset="0"/>
              </a:rPr>
              <a:t/>
            </a:r>
            <a:br>
              <a:rPr lang="en-US" dirty="0" smtClean="0">
                <a:latin typeface="Calibri" pitchFamily="34" charset="0"/>
                <a:cs typeface="Calibri" pitchFamily="34" charset="0"/>
              </a:rPr>
            </a:b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423418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latin typeface="Calibri" pitchFamily="34" charset="0"/>
                <a:cs typeface="Calibri" pitchFamily="34" charset="0"/>
              </a:rPr>
              <a:t>Compressed Data Storage</a:t>
            </a:r>
            <a:r>
              <a:rPr lang="en-US" dirty="0" smtClean="0"/>
              <a:t/>
            </a:r>
            <a:br>
              <a:rPr lang="en-US" dirty="0" smtClean="0"/>
            </a:br>
            <a:endParaRPr lang="en-US" dirty="0"/>
          </a:p>
        </p:txBody>
      </p:sp>
      <p:sp>
        <p:nvSpPr>
          <p:cNvPr id="3" name="Content Placeholder 2"/>
          <p:cNvSpPr>
            <a:spLocks noGrp="1"/>
          </p:cNvSpPr>
          <p:nvPr>
            <p:ph idx="1"/>
          </p:nvPr>
        </p:nvSpPr>
        <p:spPr>
          <a:xfrm>
            <a:off x="341313" y="1371600"/>
            <a:ext cx="9223376" cy="4895849"/>
          </a:xfrm>
        </p:spPr>
        <p:txBody>
          <a:bodyPr/>
          <a:lstStyle/>
          <a:p>
            <a:r>
              <a:rPr lang="en-US" dirty="0" smtClean="0">
                <a:latin typeface="Calibri" pitchFamily="34" charset="0"/>
                <a:cs typeface="Calibri" pitchFamily="34" charset="0"/>
              </a:rPr>
              <a:t>Keeping data compressed in Hive tables </a:t>
            </a:r>
          </a:p>
          <a:p>
            <a:r>
              <a:rPr lang="en-US" dirty="0" smtClean="0">
                <a:latin typeface="Calibri" pitchFamily="34" charset="0"/>
                <a:cs typeface="Calibri" pitchFamily="34" charset="0"/>
              </a:rPr>
              <a:t>Give better performance than uncompressed storage</a:t>
            </a:r>
          </a:p>
          <a:p>
            <a:r>
              <a:rPr lang="en-US" dirty="0" smtClean="0">
                <a:latin typeface="Calibri" pitchFamily="34" charset="0"/>
                <a:cs typeface="Calibri" pitchFamily="34" charset="0"/>
              </a:rPr>
              <a:t>You can import text files compressed with Gzip or Bzip2 directly into a table stored as TextFile. </a:t>
            </a:r>
          </a:p>
          <a:p>
            <a:r>
              <a:rPr lang="en-US" dirty="0" smtClean="0">
                <a:latin typeface="Calibri" pitchFamily="34" charset="0"/>
                <a:cs typeface="Calibri" pitchFamily="34" charset="0"/>
              </a:rPr>
              <a:t>The compression will be detected automatically and the file will be decompressed on-the-fly during query execution</a:t>
            </a:r>
          </a:p>
          <a:p>
            <a:endParaRPr lang="en-US" dirty="0"/>
          </a:p>
        </p:txBody>
      </p:sp>
    </p:spTree>
    <p:extLst>
      <p:ext uri="{BB962C8B-B14F-4D97-AF65-F5344CB8AC3E}">
        <p14:creationId xmlns:p14="http://schemas.microsoft.com/office/powerpoint/2010/main" val="1296179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ORCFile format</a:t>
            </a:r>
            <a:endParaRPr lang="en-US" dirty="0">
              <a:latin typeface="Calibri" pitchFamily="34" charset="0"/>
              <a:cs typeface="Calibri" pitchFamily="34" charset="0"/>
            </a:endParaRPr>
          </a:p>
        </p:txBody>
      </p:sp>
      <p:sp>
        <p:nvSpPr>
          <p:cNvPr id="6" name="Content Placeholder 5"/>
          <p:cNvSpPr>
            <a:spLocks noGrp="1"/>
          </p:cNvSpPr>
          <p:nvPr>
            <p:ph idx="1"/>
          </p:nvPr>
        </p:nvSpPr>
        <p:spPr>
          <a:xfrm>
            <a:off x="341313" y="1143000"/>
            <a:ext cx="9223376" cy="5048249"/>
          </a:xfrm>
        </p:spPr>
        <p:txBody>
          <a:bodyPr/>
          <a:lstStyle/>
          <a:p>
            <a:r>
              <a:rPr lang="en-US" dirty="0" smtClean="0">
                <a:latin typeface="Calibri" pitchFamily="34" charset="0"/>
                <a:cs typeface="Calibri" pitchFamily="34" charset="0"/>
              </a:rPr>
              <a:t>Higher Compression Technique</a:t>
            </a:r>
          </a:p>
          <a:p>
            <a:r>
              <a:rPr lang="en-US" dirty="0" err="1" smtClean="0">
                <a:latin typeface="Calibri" pitchFamily="34" charset="0"/>
                <a:cs typeface="Calibri" pitchFamily="34" charset="0"/>
              </a:rPr>
              <a:t>ORCFile</a:t>
            </a:r>
            <a:r>
              <a:rPr lang="en-US" dirty="0" smtClean="0">
                <a:latin typeface="Calibri" pitchFamily="34" charset="0"/>
                <a:cs typeface="Calibri" pitchFamily="34" charset="0"/>
              </a:rPr>
              <a:t> was introduced in Hive 0.11 and offered excellent compression, delivered through a number of techniques including run-length encoding, dictionary encoding for strings and bitmap encoding</a:t>
            </a:r>
            <a:r>
              <a:rPr lang="en-US" dirty="0" smtClean="0"/>
              <a:t>.</a:t>
            </a:r>
            <a:r>
              <a:rPr lang="en-US" dirty="0" smtClean="0">
                <a:latin typeface="Calibri" pitchFamily="34" charset="0"/>
                <a:cs typeface="Calibri" pitchFamily="34" charset="0"/>
              </a:rPr>
              <a:t> </a:t>
            </a:r>
          </a:p>
          <a:p>
            <a:r>
              <a:rPr lang="en-US" dirty="0" smtClean="0">
                <a:latin typeface="Calibri" pitchFamily="34" charset="0"/>
                <a:cs typeface="Calibri" pitchFamily="34" charset="0"/>
              </a:rPr>
              <a:t>ORC reduces the size of the original data up to 75%. As a result the speed of data processing also increases. ORC shows better performance than Text, Sequence and RC file formats.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sz="800" dirty="0" smtClean="0"/>
          </a:p>
          <a:p>
            <a:pPr>
              <a:buNone/>
            </a:pPr>
            <a:endParaRPr lang="en-US" sz="800" dirty="0"/>
          </a:p>
          <a:p>
            <a:pPr>
              <a:buNone/>
            </a:pPr>
            <a:endParaRPr lang="en-US" sz="800" dirty="0" smtClean="0"/>
          </a:p>
          <a:p>
            <a:pPr>
              <a:buNone/>
            </a:pPr>
            <a:r>
              <a:rPr lang="en-US" sz="800" dirty="0" smtClean="0"/>
              <a:t>				Source: http://hortonworks.com/blog/orcfile-in-hdp-2-better-compression-better-performance/</a:t>
            </a:r>
          </a:p>
          <a:p>
            <a:endParaRPr lang="en-US" dirty="0" smtClean="0"/>
          </a:p>
          <a:p>
            <a:endParaRPr lang="en-US" dirty="0" smtClean="0"/>
          </a:p>
          <a:p>
            <a:pPr>
              <a:buNone/>
            </a:pPr>
            <a:endParaRPr lang="en-US" dirty="0" smtClean="0"/>
          </a:p>
          <a:p>
            <a:endParaRPr lang="en-US" dirty="0" smtClean="0"/>
          </a:p>
          <a:p>
            <a:endParaRPr lang="en-US" dirty="0"/>
          </a:p>
        </p:txBody>
      </p:sp>
      <p:pic>
        <p:nvPicPr>
          <p:cNvPr id="7" name="Picture 2"/>
          <p:cNvPicPr>
            <a:picLocks noChangeAspect="1" noChangeArrowheads="1"/>
          </p:cNvPicPr>
          <p:nvPr/>
        </p:nvPicPr>
        <p:blipFill>
          <a:blip r:embed="rId2"/>
          <a:srcRect l="13323" t="42918" r="36487" b="21030"/>
          <a:stretch>
            <a:fillRect/>
          </a:stretch>
        </p:blipFill>
        <p:spPr bwMode="auto">
          <a:xfrm>
            <a:off x="685800" y="3483334"/>
            <a:ext cx="8001000" cy="2852530"/>
          </a:xfrm>
          <a:prstGeom prst="rect">
            <a:avLst/>
          </a:prstGeom>
          <a:noFill/>
          <a:ln w="9525">
            <a:noFill/>
            <a:miter lim="800000"/>
            <a:headEnd/>
            <a:tailEnd/>
          </a:ln>
        </p:spPr>
      </p:pic>
    </p:spTree>
    <p:extLst>
      <p:ext uri="{BB962C8B-B14F-4D97-AF65-F5344CB8AC3E}">
        <p14:creationId xmlns:p14="http://schemas.microsoft.com/office/powerpoint/2010/main" val="2535234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a:solidFill>
                  <a:schemeClr val="tx1"/>
                </a:solidFill>
                <a:latin typeface="Calibri" pitchFamily="34" charset="0"/>
                <a:cs typeface="Calibri" pitchFamily="34" charset="0"/>
              </a:rPr>
              <a:t>ORCFile </a:t>
            </a:r>
            <a:r>
              <a:rPr lang="en-US" dirty="0" smtClean="0">
                <a:solidFill>
                  <a:schemeClr val="tx1"/>
                </a:solidFill>
                <a:latin typeface="Calibri" pitchFamily="34" charset="0"/>
                <a:cs typeface="Calibri" pitchFamily="34" charset="0"/>
              </a:rPr>
              <a:t>format (cont..)</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459287"/>
          </a:xfrm>
        </p:spPr>
        <p:txBody>
          <a:bodyPr/>
          <a:lstStyle/>
          <a:p>
            <a:r>
              <a:rPr lang="en-US" spc="15" dirty="0">
                <a:latin typeface="Calibri"/>
                <a:cs typeface="Calibri"/>
              </a:rPr>
              <a:t>The </a:t>
            </a:r>
            <a:r>
              <a:rPr lang="en-US" i="1" spc="10" dirty="0">
                <a:latin typeface="Calibri"/>
                <a:cs typeface="Calibri"/>
              </a:rPr>
              <a:t>Optimized </a:t>
            </a:r>
            <a:r>
              <a:rPr lang="en-US" i="1" spc="15" dirty="0">
                <a:latin typeface="Calibri"/>
                <a:cs typeface="Calibri"/>
              </a:rPr>
              <a:t>Row Columnar </a:t>
            </a:r>
            <a:r>
              <a:rPr lang="en-US" spc="10" dirty="0">
                <a:latin typeface="Calibri"/>
                <a:cs typeface="Calibri"/>
              </a:rPr>
              <a:t>(ORC) ﬁle format provides  a highly eﬃcient </a:t>
            </a:r>
            <a:r>
              <a:rPr lang="en-US" spc="15" dirty="0">
                <a:latin typeface="Calibri"/>
                <a:cs typeface="Calibri"/>
              </a:rPr>
              <a:t>way </a:t>
            </a:r>
            <a:r>
              <a:rPr lang="en-US" spc="10" dirty="0">
                <a:latin typeface="Calibri"/>
                <a:cs typeface="Calibri"/>
              </a:rPr>
              <a:t>to store Hive</a:t>
            </a:r>
            <a:r>
              <a:rPr lang="en-US" spc="-40" dirty="0">
                <a:latin typeface="Calibri"/>
                <a:cs typeface="Calibri"/>
              </a:rPr>
              <a:t> </a:t>
            </a:r>
            <a:r>
              <a:rPr lang="en-US" spc="10" dirty="0">
                <a:latin typeface="Calibri"/>
                <a:cs typeface="Calibri"/>
              </a:rPr>
              <a:t>data.</a:t>
            </a:r>
            <a:endParaRPr lang="en-US" dirty="0">
              <a:latin typeface="Calibri"/>
              <a:cs typeface="Calibri"/>
            </a:endParaRPr>
          </a:p>
          <a:p>
            <a:pPr marL="152400">
              <a:lnSpc>
                <a:spcPts val="1570"/>
              </a:lnSpc>
            </a:pPr>
            <a:r>
              <a:rPr lang="en-US" spc="10" dirty="0">
                <a:latin typeface="Courier New"/>
                <a:cs typeface="Courier New"/>
              </a:rPr>
              <a:t>CREATE TABLE </a:t>
            </a:r>
            <a:r>
              <a:rPr lang="en-US" i="1" spc="15" dirty="0">
                <a:latin typeface="Courier New"/>
                <a:cs typeface="Courier New"/>
              </a:rPr>
              <a:t>tablename</a:t>
            </a:r>
            <a:r>
              <a:rPr lang="en-US" i="1" spc="-5" dirty="0">
                <a:latin typeface="Courier New"/>
                <a:cs typeface="Courier New"/>
              </a:rPr>
              <a:t> </a:t>
            </a:r>
            <a:r>
              <a:rPr lang="en-US" spc="15" dirty="0">
                <a:latin typeface="Courier New"/>
                <a:cs typeface="Courier New"/>
              </a:rPr>
              <a:t>(</a:t>
            </a:r>
            <a:endParaRPr lang="en-US" dirty="0">
              <a:latin typeface="Courier New"/>
              <a:cs typeface="Courier New"/>
            </a:endParaRPr>
          </a:p>
          <a:p>
            <a:pPr marL="0" indent="0">
              <a:lnSpc>
                <a:spcPts val="1540"/>
              </a:lnSpc>
              <a:buNone/>
            </a:pPr>
            <a:r>
              <a:rPr lang="en-US" spc="10" dirty="0" smtClean="0">
                <a:latin typeface="Courier New"/>
                <a:cs typeface="Courier New"/>
              </a:rPr>
              <a:t>	...</a:t>
            </a:r>
            <a:endParaRPr lang="en-US" dirty="0">
              <a:latin typeface="Courier New"/>
              <a:cs typeface="Courier New"/>
            </a:endParaRPr>
          </a:p>
          <a:p>
            <a:pPr marL="0" indent="0">
              <a:lnSpc>
                <a:spcPts val="1610"/>
              </a:lnSpc>
              <a:buNone/>
            </a:pPr>
            <a:r>
              <a:rPr lang="en-US" spc="15" dirty="0" smtClean="0">
                <a:latin typeface="Courier New"/>
                <a:cs typeface="Courier New"/>
              </a:rPr>
              <a:t>	) </a:t>
            </a:r>
            <a:r>
              <a:rPr lang="en-US" spc="10" dirty="0">
                <a:latin typeface="Courier New"/>
                <a:cs typeface="Courier New"/>
              </a:rPr>
              <a:t>STORED </a:t>
            </a:r>
            <a:r>
              <a:rPr lang="en-US" spc="15" dirty="0">
                <a:latin typeface="Courier New"/>
                <a:cs typeface="Courier New"/>
              </a:rPr>
              <a:t>AS</a:t>
            </a:r>
            <a:r>
              <a:rPr lang="en-US" spc="-45" dirty="0">
                <a:latin typeface="Courier New"/>
                <a:cs typeface="Courier New"/>
              </a:rPr>
              <a:t> </a:t>
            </a:r>
            <a:r>
              <a:rPr lang="en-US" spc="15" dirty="0">
                <a:latin typeface="Courier New"/>
                <a:cs typeface="Courier New"/>
              </a:rPr>
              <a:t>ORC;</a:t>
            </a:r>
            <a:endParaRPr lang="en-US" dirty="0">
              <a:latin typeface="Courier New"/>
              <a:cs typeface="Courier New"/>
            </a:endParaRPr>
          </a:p>
          <a:p>
            <a:pPr marL="0" marR="578485" indent="0">
              <a:lnSpc>
                <a:spcPts val="1540"/>
              </a:lnSpc>
              <a:buNone/>
            </a:pPr>
            <a:r>
              <a:rPr lang="en-US" spc="10" dirty="0" smtClean="0">
                <a:latin typeface="Courier New"/>
                <a:cs typeface="Courier New"/>
              </a:rPr>
              <a:t>	ALTER </a:t>
            </a:r>
            <a:r>
              <a:rPr lang="en-US" spc="10" dirty="0">
                <a:latin typeface="Courier New"/>
                <a:cs typeface="Courier New"/>
              </a:rPr>
              <a:t>TABLE </a:t>
            </a:r>
            <a:r>
              <a:rPr lang="en-US" i="1" spc="15" dirty="0">
                <a:latin typeface="Courier New"/>
                <a:cs typeface="Courier New"/>
              </a:rPr>
              <a:t>tablename </a:t>
            </a:r>
            <a:r>
              <a:rPr lang="en-US" spc="10" dirty="0">
                <a:latin typeface="Courier New"/>
                <a:cs typeface="Courier New"/>
              </a:rPr>
              <a:t>SET FILEFORMAT  </a:t>
            </a:r>
            <a:r>
              <a:rPr lang="en-US" spc="15" dirty="0">
                <a:latin typeface="Courier New"/>
                <a:cs typeface="Courier New"/>
              </a:rPr>
              <a:t>ORC;</a:t>
            </a:r>
            <a:endParaRPr lang="en-US" dirty="0">
              <a:latin typeface="Courier New"/>
              <a:cs typeface="Courier New"/>
            </a:endParaRPr>
          </a:p>
          <a:p>
            <a:pPr marL="0" indent="0">
              <a:lnSpc>
                <a:spcPct val="100000"/>
              </a:lnSpc>
              <a:buNone/>
            </a:pPr>
            <a:r>
              <a:rPr lang="en-US" spc="10" dirty="0" smtClean="0">
                <a:latin typeface="Courier New"/>
                <a:cs typeface="Courier New"/>
              </a:rPr>
              <a:t>	SET</a:t>
            </a:r>
            <a:r>
              <a:rPr lang="en-US" spc="5" dirty="0" smtClean="0">
                <a:latin typeface="Courier New"/>
                <a:cs typeface="Courier New"/>
              </a:rPr>
              <a:t> </a:t>
            </a:r>
            <a:r>
              <a:rPr lang="en-US" spc="15" dirty="0" err="1">
                <a:latin typeface="Courier New"/>
                <a:cs typeface="Courier New"/>
              </a:rPr>
              <a:t>hive.default.fileformat</a:t>
            </a:r>
            <a:r>
              <a:rPr lang="en-US" spc="15" dirty="0">
                <a:latin typeface="Courier New"/>
                <a:cs typeface="Courier New"/>
              </a:rPr>
              <a:t>=</a:t>
            </a:r>
            <a:r>
              <a:rPr lang="en-US" spc="15" dirty="0" err="1">
                <a:latin typeface="Courier New"/>
                <a:cs typeface="Courier New"/>
              </a:rPr>
              <a:t>Orc</a:t>
            </a:r>
            <a:endParaRPr lang="en-US" dirty="0">
              <a:latin typeface="Courier New"/>
              <a:cs typeface="Courier New"/>
            </a:endParaRPr>
          </a:p>
          <a:p>
            <a:endParaRPr lang="en-US" dirty="0"/>
          </a:p>
        </p:txBody>
      </p:sp>
    </p:spTree>
    <p:extLst>
      <p:ext uri="{BB962C8B-B14F-4D97-AF65-F5344CB8AC3E}">
        <p14:creationId xmlns:p14="http://schemas.microsoft.com/office/powerpoint/2010/main" val="3575478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ORCFile format</a:t>
            </a:r>
            <a:r>
              <a:rPr lang="en-US" dirty="0">
                <a:latin typeface="Calibri" pitchFamily="34" charset="0"/>
                <a:cs typeface="Calibri" pitchFamily="34" charset="0"/>
              </a:rPr>
              <a:t> </a:t>
            </a:r>
            <a:r>
              <a:rPr lang="en-US" dirty="0" smtClean="0">
                <a:latin typeface="Calibri" pitchFamily="34" charset="0"/>
                <a:cs typeface="Calibri" pitchFamily="34" charset="0"/>
              </a:rPr>
              <a:t>(cont..)</a:t>
            </a:r>
            <a:endParaRPr lang="en-US" dirty="0"/>
          </a:p>
        </p:txBody>
      </p:sp>
      <p:sp>
        <p:nvSpPr>
          <p:cNvPr id="3" name="Content Placeholder 2"/>
          <p:cNvSpPr>
            <a:spLocks noGrp="1"/>
          </p:cNvSpPr>
          <p:nvPr>
            <p:ph idx="1"/>
          </p:nvPr>
        </p:nvSpPr>
        <p:spPr>
          <a:xfrm>
            <a:off x="341313" y="1143000"/>
            <a:ext cx="9223376" cy="5124449"/>
          </a:xfrm>
        </p:spPr>
        <p:txBody>
          <a:bodyPr/>
          <a:lstStyle/>
          <a:p>
            <a:r>
              <a:rPr lang="en-US" dirty="0" smtClean="0">
                <a:latin typeface="Calibri" pitchFamily="34" charset="0"/>
                <a:cs typeface="Calibri" pitchFamily="34" charset="0"/>
              </a:rPr>
              <a:t>Using ORCFile or converting existing data to ORCFile is simple. To use it just add STORED AS orc to the end of your create table statements like this:</a:t>
            </a:r>
          </a:p>
          <a:p>
            <a:pPr>
              <a:buNone/>
            </a:pPr>
            <a:r>
              <a:rPr lang="en-US" dirty="0" smtClean="0">
                <a:latin typeface="Calibri" pitchFamily="34" charset="0"/>
                <a:cs typeface="Calibri" pitchFamily="34" charset="0"/>
              </a:rPr>
              <a:t>    CREATE TABLE </a:t>
            </a:r>
            <a:r>
              <a:rPr lang="en-US" dirty="0" err="1" smtClean="0">
                <a:latin typeface="Calibri" pitchFamily="34" charset="0"/>
                <a:cs typeface="Calibri" pitchFamily="34" charset="0"/>
              </a:rPr>
              <a:t>mytable</a:t>
            </a:r>
            <a:r>
              <a:rPr lang="en-US" dirty="0" smtClean="0">
                <a:latin typeface="Calibri" pitchFamily="34" charset="0"/>
                <a:cs typeface="Calibri" pitchFamily="34" charset="0"/>
              </a:rPr>
              <a:t> (</a:t>
            </a:r>
            <a:br>
              <a:rPr lang="en-US" dirty="0" smtClean="0">
                <a:latin typeface="Calibri" pitchFamily="34" charset="0"/>
                <a:cs typeface="Calibri" pitchFamily="34" charset="0"/>
              </a:rPr>
            </a:br>
            <a:r>
              <a:rPr lang="en-US" dirty="0" smtClean="0">
                <a:latin typeface="Calibri" pitchFamily="34" charset="0"/>
                <a:cs typeface="Calibri" pitchFamily="34" charset="0"/>
              </a:rPr>
              <a:t>...</a:t>
            </a:r>
            <a:br>
              <a:rPr lang="en-US" dirty="0" smtClean="0">
                <a:latin typeface="Calibri" pitchFamily="34" charset="0"/>
                <a:cs typeface="Calibri" pitchFamily="34" charset="0"/>
              </a:rPr>
            </a:br>
            <a:r>
              <a:rPr lang="en-US" dirty="0" smtClean="0">
                <a:latin typeface="Calibri" pitchFamily="34" charset="0"/>
                <a:cs typeface="Calibri" pitchFamily="34" charset="0"/>
              </a:rPr>
              <a:t>) STORED AS orc;</a:t>
            </a:r>
            <a:br>
              <a:rPr lang="en-US" dirty="0" smtClean="0">
                <a:latin typeface="Calibri" pitchFamily="34" charset="0"/>
                <a:cs typeface="Calibri" pitchFamily="34" charset="0"/>
              </a:rPr>
            </a:br>
            <a:endParaRPr lang="en-US" dirty="0" smtClean="0">
              <a:latin typeface="Calibri" pitchFamily="34" charset="0"/>
              <a:cs typeface="Calibri" pitchFamily="34" charset="0"/>
            </a:endParaRPr>
          </a:p>
          <a:p>
            <a:r>
              <a:rPr lang="en-US" dirty="0" smtClean="0">
                <a:latin typeface="Calibri" pitchFamily="34" charset="0"/>
                <a:cs typeface="Calibri" pitchFamily="34" charset="0"/>
              </a:rPr>
              <a:t>To convert existing data to ORCFile create a table with the same schema as the source table plus stored as orc, then you can use issue a query like:</a:t>
            </a:r>
          </a:p>
          <a:p>
            <a:pPr>
              <a:buNone/>
            </a:pPr>
            <a:r>
              <a:rPr lang="en-US" dirty="0" smtClean="0">
                <a:latin typeface="Calibri" pitchFamily="34" charset="0"/>
                <a:cs typeface="Calibri" pitchFamily="34" charset="0"/>
              </a:rPr>
              <a:t>   Example:</a:t>
            </a:r>
          </a:p>
          <a:p>
            <a:pPr>
              <a:buNone/>
            </a:pPr>
            <a:r>
              <a:rPr lang="en-US" dirty="0" smtClean="0">
                <a:latin typeface="Calibri" pitchFamily="34" charset="0"/>
                <a:cs typeface="Calibri" pitchFamily="34" charset="0"/>
              </a:rPr>
              <a:t>	INSERT INTO TABLE orctable SELECT * FROM oldtable;</a:t>
            </a:r>
          </a:p>
          <a:p>
            <a:endParaRPr lang="en-US" dirty="0"/>
          </a:p>
        </p:txBody>
      </p:sp>
    </p:spTree>
    <p:extLst>
      <p:ext uri="{BB962C8B-B14F-4D97-AF65-F5344CB8AC3E}">
        <p14:creationId xmlns:p14="http://schemas.microsoft.com/office/powerpoint/2010/main" val="1756111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dirty="0" smtClean="0">
                <a:latin typeface="Calibri" pitchFamily="34" charset="0"/>
                <a:cs typeface="Calibri" pitchFamily="34" charset="0"/>
              </a:rPr>
              <a:t>Storage - SerDe file format</a:t>
            </a:r>
            <a:r>
              <a:rPr lang="en-US" b="1" dirty="0" smtClean="0"/>
              <a:t/>
            </a:r>
            <a:br>
              <a:rPr lang="en-US" b="1" dirty="0" smtClean="0"/>
            </a:br>
            <a:endParaRPr lang="en-US" dirty="0"/>
          </a:p>
        </p:txBody>
      </p:sp>
      <p:sp>
        <p:nvSpPr>
          <p:cNvPr id="8" name="Content Placeholder 7"/>
          <p:cNvSpPr>
            <a:spLocks noGrp="1"/>
          </p:cNvSpPr>
          <p:nvPr>
            <p:ph idx="1"/>
          </p:nvPr>
        </p:nvSpPr>
        <p:spPr>
          <a:xfrm>
            <a:off x="341313" y="1295400"/>
            <a:ext cx="9223376" cy="4972049"/>
          </a:xfrm>
        </p:spPr>
        <p:txBody>
          <a:bodyPr/>
          <a:lstStyle/>
          <a:p>
            <a:r>
              <a:rPr lang="en-US" dirty="0" smtClean="0">
                <a:latin typeface="Calibri" pitchFamily="34" charset="0"/>
                <a:cs typeface="Calibri" pitchFamily="34" charset="0"/>
              </a:rPr>
              <a:t>SerDe stands for Serialize and De-</a:t>
            </a:r>
            <a:r>
              <a:rPr lang="en-US" dirty="0" err="1" smtClean="0">
                <a:latin typeface="Calibri" pitchFamily="34" charset="0"/>
                <a:cs typeface="Calibri" pitchFamily="34" charset="0"/>
              </a:rPr>
              <a:t>serializer</a:t>
            </a:r>
            <a:r>
              <a:rPr lang="en-US" dirty="0" smtClean="0">
                <a:latin typeface="Calibri" pitchFamily="34" charset="0"/>
                <a:cs typeface="Calibri" pitchFamily="34" charset="0"/>
              </a:rPr>
              <a:t>.</a:t>
            </a:r>
            <a:r>
              <a:rPr lang="en-US" i="1" dirty="0" smtClean="0"/>
              <a:t> </a:t>
            </a:r>
            <a:r>
              <a:rPr lang="en-US" dirty="0" smtClean="0">
                <a:latin typeface="Calibri" pitchFamily="34" charset="0"/>
                <a:cs typeface="Calibri" pitchFamily="34" charset="0"/>
              </a:rPr>
              <a:t>Hive uses the </a:t>
            </a:r>
            <a:r>
              <a:rPr lang="en-US" dirty="0" err="1" smtClean="0">
                <a:latin typeface="Calibri" pitchFamily="34" charset="0"/>
                <a:cs typeface="Calibri" pitchFamily="34" charset="0"/>
              </a:rPr>
              <a:t>SerDe</a:t>
            </a:r>
            <a:r>
              <a:rPr lang="en-US" dirty="0" smtClean="0">
                <a:latin typeface="Calibri" pitchFamily="34" charset="0"/>
                <a:cs typeface="Calibri" pitchFamily="34" charset="0"/>
              </a:rPr>
              <a:t> interface for IO</a:t>
            </a:r>
            <a:r>
              <a:rPr lang="en-US" dirty="0" smtClean="0"/>
              <a:t>. </a:t>
            </a:r>
            <a:endParaRPr lang="en-US" dirty="0">
              <a:latin typeface="Calibri" pitchFamily="34" charset="0"/>
              <a:cs typeface="Calibri" pitchFamily="34" charset="0"/>
            </a:endParaRPr>
          </a:p>
        </p:txBody>
      </p:sp>
      <p:pic>
        <p:nvPicPr>
          <p:cNvPr id="9" name="Picture 1"/>
          <p:cNvPicPr>
            <a:picLocks noChangeAspect="1" noChangeArrowheads="1"/>
          </p:cNvPicPr>
          <p:nvPr/>
        </p:nvPicPr>
        <p:blipFill>
          <a:blip r:embed="rId3"/>
          <a:srcRect l="17233" t="38314" r="15558" b="15709"/>
          <a:stretch>
            <a:fillRect/>
          </a:stretch>
        </p:blipFill>
        <p:spPr bwMode="auto">
          <a:xfrm>
            <a:off x="580668" y="1828800"/>
            <a:ext cx="8744664" cy="3900980"/>
          </a:xfrm>
          <a:prstGeom prst="rect">
            <a:avLst/>
          </a:prstGeom>
          <a:noFill/>
          <a:ln w="9525">
            <a:noFill/>
            <a:miter lim="800000"/>
            <a:headEnd/>
            <a:tailEnd/>
          </a:ln>
        </p:spPr>
      </p:pic>
    </p:spTree>
    <p:extLst>
      <p:ext uri="{BB962C8B-B14F-4D97-AF65-F5344CB8AC3E}">
        <p14:creationId xmlns:p14="http://schemas.microsoft.com/office/powerpoint/2010/main" val="130124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Motivation to </a:t>
            </a:r>
            <a:r>
              <a:rPr lang="en-US" dirty="0" smtClean="0">
                <a:latin typeface="Calibri" pitchFamily="34" charset="0"/>
                <a:cs typeface="Calibri" pitchFamily="34" charset="0"/>
              </a:rPr>
              <a:t>Hive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371600"/>
            <a:ext cx="9223376" cy="4648200"/>
          </a:xfrm>
        </p:spPr>
        <p:txBody>
          <a:bodyPr/>
          <a:lstStyle/>
          <a:p>
            <a:r>
              <a:rPr lang="en-US" dirty="0" smtClean="0">
                <a:latin typeface="Calibri" pitchFamily="34" charset="0"/>
                <a:cs typeface="Calibri" pitchFamily="34" charset="0"/>
              </a:rPr>
              <a:t>Many organizations have only a few developers who can write good MapReduce code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Meanwhile, many other people want to analyze data</a:t>
            </a:r>
          </a:p>
          <a:p>
            <a:pPr lvl="1"/>
            <a:r>
              <a:rPr lang="en-US" sz="2000" dirty="0" smtClean="0">
                <a:latin typeface="Calibri" pitchFamily="34" charset="0"/>
                <a:cs typeface="Calibri" pitchFamily="34" charset="0"/>
              </a:rPr>
              <a:t>Business analysts</a:t>
            </a:r>
          </a:p>
          <a:p>
            <a:pPr lvl="1"/>
            <a:r>
              <a:rPr lang="en-US" sz="2000" dirty="0" smtClean="0">
                <a:latin typeface="Calibri" pitchFamily="34" charset="0"/>
                <a:cs typeface="Calibri" pitchFamily="34" charset="0"/>
              </a:rPr>
              <a:t>Data scientists</a:t>
            </a:r>
          </a:p>
          <a:p>
            <a:pPr lvl="1"/>
            <a:r>
              <a:rPr lang="en-US" sz="2000" dirty="0" smtClean="0">
                <a:latin typeface="Calibri" pitchFamily="34" charset="0"/>
                <a:cs typeface="Calibri" pitchFamily="34" charset="0"/>
              </a:rPr>
              <a:t>Statisticians</a:t>
            </a:r>
          </a:p>
          <a:p>
            <a:pPr lvl="1"/>
            <a:r>
              <a:rPr lang="en-US" sz="2000" dirty="0" smtClean="0">
                <a:latin typeface="Calibri" pitchFamily="34" charset="0"/>
                <a:cs typeface="Calibri" pitchFamily="34" charset="0"/>
              </a:rPr>
              <a:t>Data analysts</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 What’s needed is a higher-level abstraction on top of MapReduce</a:t>
            </a:r>
          </a:p>
          <a:p>
            <a:pPr lvl="1"/>
            <a:r>
              <a:rPr lang="en-US" sz="2000" dirty="0" smtClean="0">
                <a:latin typeface="Calibri" pitchFamily="34" charset="0"/>
                <a:cs typeface="Calibri" pitchFamily="34" charset="0"/>
              </a:rPr>
              <a:t>Providing the ability to query the data without needing to know MapReduce intimately</a:t>
            </a:r>
          </a:p>
          <a:p>
            <a:pPr lvl="1"/>
            <a:r>
              <a:rPr lang="en-US" sz="2000" dirty="0" smtClean="0">
                <a:latin typeface="Calibri" pitchFamily="34" charset="0"/>
                <a:cs typeface="Calibri" pitchFamily="34" charset="0"/>
              </a:rPr>
              <a:t>Hive address these needs</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893789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Q &amp; A</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latin typeface="Calibri" pitchFamily="34" charset="0"/>
                <a:cs typeface="Calibri" pitchFamily="34" charset="0"/>
              </a:rPr>
              <a:t>What is SerD in Hive?</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26557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HIVE	</a:t>
            </a:r>
          </a:p>
        </p:txBody>
      </p:sp>
      <p:sp>
        <p:nvSpPr>
          <p:cNvPr id="3" name="Content Placeholder 2"/>
          <p:cNvSpPr>
            <a:spLocks noGrp="1"/>
          </p:cNvSpPr>
          <p:nvPr>
            <p:ph idx="1"/>
          </p:nvPr>
        </p:nvSpPr>
        <p:spPr/>
        <p:txBody>
          <a:bodyPr/>
          <a:lstStyle/>
          <a:p>
            <a:pPr>
              <a:buNone/>
            </a:pPr>
            <a:endParaRPr lang="en-US" dirty="0"/>
          </a:p>
        </p:txBody>
      </p:sp>
      <p:pic>
        <p:nvPicPr>
          <p:cNvPr id="692226" name="Picture 2" descr="https://media.licdn.com/mpr/mpr/p/8/005/08f/102/1a05e21.jpg"/>
          <p:cNvPicPr>
            <a:picLocks noChangeAspect="1" noChangeArrowheads="1"/>
          </p:cNvPicPr>
          <p:nvPr/>
        </p:nvPicPr>
        <p:blipFill>
          <a:blip r:embed="rId2"/>
          <a:srcRect/>
          <a:stretch>
            <a:fillRect/>
          </a:stretch>
        </p:blipFill>
        <p:spPr bwMode="auto">
          <a:xfrm>
            <a:off x="304800" y="990600"/>
            <a:ext cx="9372600" cy="5334000"/>
          </a:xfrm>
          <a:prstGeom prst="rect">
            <a:avLst/>
          </a:prstGeom>
          <a:noFill/>
        </p:spPr>
      </p:pic>
      <p:sp>
        <p:nvSpPr>
          <p:cNvPr id="4" name="Rectangle 3"/>
          <p:cNvSpPr/>
          <p:nvPr/>
        </p:nvSpPr>
        <p:spPr bwMode="auto">
          <a:xfrm rot="19891203">
            <a:off x="4756630" y="1739945"/>
            <a:ext cx="3429000" cy="685800"/>
          </a:xfrm>
          <a:prstGeom prst="rect">
            <a:avLst/>
          </a:prstGeom>
          <a:solidFill>
            <a:schemeClr val="accent4"/>
          </a:solidFill>
          <a:ln w="635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lang="en-US" sz="5400" b="1" dirty="0" smtClean="0">
                <a:solidFill>
                  <a:schemeClr val="tx2">
                    <a:lumMod val="50000"/>
                  </a:schemeClr>
                </a:solidFill>
                <a:cs typeface="Arial" charset="0"/>
              </a:rPr>
              <a:t>INSERT</a:t>
            </a:r>
            <a:endParaRPr kumimoji="0" lang="en-US" sz="5400" b="1" i="0" u="none" strike="noStrike" cap="none" normalizeH="0" baseline="0" dirty="0" smtClean="0">
              <a:ln>
                <a:noFill/>
              </a:ln>
              <a:solidFill>
                <a:schemeClr val="tx2">
                  <a:lumMod val="50000"/>
                </a:schemeClr>
              </a:solidFill>
              <a:effectLst/>
              <a:cs typeface="Arial" charset="0"/>
            </a:endParaRPr>
          </a:p>
        </p:txBody>
      </p:sp>
    </p:spTree>
    <p:extLst>
      <p:ext uri="{BB962C8B-B14F-4D97-AF65-F5344CB8AC3E}">
        <p14:creationId xmlns:p14="http://schemas.microsoft.com/office/powerpoint/2010/main" val="87018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pPr>
              <a:buNone/>
            </a:pPr>
            <a:endParaRPr lang="en-US" dirty="0">
              <a:latin typeface="Calibri" pitchFamily="34" charset="0"/>
              <a:cs typeface="Calibri" pitchFamily="34" charset="0"/>
            </a:endParaRPr>
          </a:p>
          <a:p>
            <a:pPr marL="0" indent="0">
              <a:buNone/>
            </a:pPr>
            <a:endParaRPr lang="en-US" dirty="0"/>
          </a:p>
        </p:txBody>
      </p:sp>
      <p:sp>
        <p:nvSpPr>
          <p:cNvPr id="4" name="Rectangle 3"/>
          <p:cNvSpPr/>
          <p:nvPr/>
        </p:nvSpPr>
        <p:spPr>
          <a:xfrm>
            <a:off x="228600" y="1185476"/>
            <a:ext cx="7848600" cy="4955203"/>
          </a:xfrm>
          <a:prstGeom prst="rect">
            <a:avLst/>
          </a:prstGeom>
        </p:spPr>
        <p:txBody>
          <a:bodyPr wrap="square">
            <a:spAutoFit/>
          </a:bodyPr>
          <a:lstStyle/>
          <a:p>
            <a:r>
              <a:rPr lang="en-US" sz="2000" dirty="0" smtClean="0">
                <a:solidFill>
                  <a:schemeClr val="tx2">
                    <a:lumMod val="50000"/>
                  </a:schemeClr>
                </a:solidFill>
                <a:latin typeface="Calibri" pitchFamily="34" charset="0"/>
                <a:cs typeface="Calibri" pitchFamily="34" charset="0"/>
              </a:rPr>
              <a:t> </a:t>
            </a:r>
          </a:p>
          <a:p>
            <a:r>
              <a:rPr lang="en-US" sz="1600" dirty="0" smtClean="0">
                <a:solidFill>
                  <a:schemeClr val="tx2">
                    <a:lumMod val="50000"/>
                  </a:schemeClr>
                </a:solidFill>
                <a:latin typeface="Calibri" pitchFamily="34" charset="0"/>
                <a:cs typeface="Calibri" pitchFamily="34" charset="0"/>
              </a:rPr>
              <a:t>Apache Hive provides a convenient SQL query engine and table abstraction for data stored in Hadoop. Hadoop is a batch processing system and Hadoop jobs tend to have high latency and incur substantial overheads in job submission and scheduling. Hive is not designed for online transaction processing and does not offer real-time queries and row level updates.</a:t>
            </a:r>
          </a:p>
          <a:p>
            <a:r>
              <a:rPr lang="en-US" sz="1600" dirty="0" smtClean="0">
                <a:solidFill>
                  <a:schemeClr val="tx2">
                    <a:lumMod val="50000"/>
                  </a:schemeClr>
                </a:solidFill>
                <a:latin typeface="Calibri" pitchFamily="34" charset="0"/>
                <a:cs typeface="Calibri" pitchFamily="34" charset="0"/>
              </a:rPr>
              <a:t>Hive uses Hadoop to provide highly </a:t>
            </a:r>
            <a:r>
              <a:rPr lang="en-US" sz="1600" dirty="0" err="1" smtClean="0">
                <a:solidFill>
                  <a:schemeClr val="tx2">
                    <a:lumMod val="50000"/>
                  </a:schemeClr>
                </a:solidFill>
                <a:latin typeface="Calibri" pitchFamily="34" charset="0"/>
                <a:cs typeface="Calibri" pitchFamily="34" charset="0"/>
              </a:rPr>
              <a:t>scaleable</a:t>
            </a:r>
            <a:r>
              <a:rPr lang="en-US" sz="1600" dirty="0" smtClean="0">
                <a:solidFill>
                  <a:schemeClr val="tx2">
                    <a:lumMod val="50000"/>
                  </a:schemeClr>
                </a:solidFill>
                <a:latin typeface="Calibri" pitchFamily="34" charset="0"/>
                <a:cs typeface="Calibri" pitchFamily="34" charset="0"/>
              </a:rPr>
              <a:t> bandwidth to the data.</a:t>
            </a:r>
          </a:p>
          <a:p>
            <a:endParaRPr lang="en-US"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Up until Hive 0.13, atomicity, consistency, and durability were provided at the partition level</a:t>
            </a:r>
            <a:r>
              <a:rPr lang="en-US" sz="1600" dirty="0" smtClean="0">
                <a:latin typeface="Calibri" pitchFamily="34" charset="0"/>
              </a:rPr>
              <a:t> </a:t>
            </a:r>
            <a:r>
              <a:rPr lang="en-US" sz="1600" dirty="0" smtClean="0">
                <a:solidFill>
                  <a:schemeClr val="tx2">
                    <a:lumMod val="50000"/>
                  </a:schemeClr>
                </a:solidFill>
                <a:latin typeface="Calibri" pitchFamily="34" charset="0"/>
                <a:cs typeface="Calibri" pitchFamily="34" charset="0"/>
              </a:rPr>
              <a:t>and  did not support updates, deletes, or transaction isolation. This has prevented many desirable use cases, such as updating of dimension tables or doing data clean up. </a:t>
            </a:r>
          </a:p>
          <a:p>
            <a:endParaRPr lang="en-US" sz="1600" dirty="0" smtClean="0">
              <a:solidFill>
                <a:schemeClr val="tx2">
                  <a:lumMod val="50000"/>
                </a:schemeClr>
              </a:solidFill>
              <a:latin typeface="Calibri" pitchFamily="34" charset="0"/>
              <a:cs typeface="Calibri" pitchFamily="34" charset="0"/>
            </a:endParaRPr>
          </a:p>
          <a:p>
            <a:r>
              <a:rPr lang="en-US" sz="1600" dirty="0" smtClean="0">
                <a:solidFill>
                  <a:schemeClr val="tx2">
                    <a:lumMod val="50000"/>
                  </a:schemeClr>
                </a:solidFill>
                <a:latin typeface="Calibri" pitchFamily="34" charset="0"/>
                <a:cs typeface="Calibri" pitchFamily="34" charset="0"/>
              </a:rPr>
              <a:t>But now Hive0.14 have implemented the standard SQL commands insert, update, and delete allowing users to insert new records as they become available, update changing dimension tables, repair incorrect data, and remove individual records. This also allows very low latency ingestion of streaming data from tools like Storm and Flume. </a:t>
            </a:r>
          </a:p>
          <a:p>
            <a:endParaRPr lang="en-US" sz="1600" dirty="0" smtClean="0">
              <a:solidFill>
                <a:schemeClr val="tx2">
                  <a:lumMod val="50000"/>
                </a:schemeClr>
              </a:solidFill>
              <a:latin typeface="Calibri" pitchFamily="34" charset="0"/>
              <a:cs typeface="Calibri" pitchFamily="34" charset="0"/>
            </a:endParaRPr>
          </a:p>
          <a:p>
            <a:r>
              <a:rPr lang="en-US" sz="1600" b="1" dirty="0" smtClean="0">
                <a:solidFill>
                  <a:schemeClr val="tx2">
                    <a:lumMod val="50000"/>
                  </a:schemeClr>
                </a:solidFill>
                <a:latin typeface="Calibri" pitchFamily="34" charset="0"/>
                <a:cs typeface="Calibri" pitchFamily="34" charset="0"/>
              </a:rPr>
              <a:t>Limitation : </a:t>
            </a:r>
            <a:r>
              <a:rPr lang="en-US" sz="1600" dirty="0" smtClean="0">
                <a:solidFill>
                  <a:schemeClr val="tx2">
                    <a:lumMod val="50000"/>
                  </a:schemeClr>
                </a:solidFill>
                <a:latin typeface="Calibri" pitchFamily="34" charset="0"/>
                <a:cs typeface="Calibri" pitchFamily="34" charset="0"/>
              </a:rPr>
              <a:t>BEGIN, COMMIT, and ROLLBACK are not yet supported.  All language operations are auto-commit</a:t>
            </a:r>
            <a:r>
              <a:rPr lang="en-US" sz="1600" dirty="0" smtClean="0">
                <a:latin typeface="Calibri" pitchFamily="34" charset="0"/>
              </a:rPr>
              <a:t>. </a:t>
            </a:r>
          </a:p>
          <a:p>
            <a:endParaRPr lang="en-US" sz="1600" dirty="0">
              <a:solidFill>
                <a:schemeClr val="tx2">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3806653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endParaRPr lang="en-US" dirty="0" smtClean="0">
              <a:latin typeface="Calibri" pitchFamily="34" charset="0"/>
              <a:cs typeface="Calibri" pitchFamily="34" charset="0"/>
            </a:endParaRPr>
          </a:p>
          <a:p>
            <a:r>
              <a:rPr lang="en-US" dirty="0" smtClean="0">
                <a:latin typeface="Calibri" pitchFamily="34" charset="0"/>
                <a:cs typeface="Calibri" pitchFamily="34" charset="0"/>
              </a:rPr>
              <a:t>UPDATE </a:t>
            </a:r>
            <a:r>
              <a:rPr lang="en-US" dirty="0">
                <a:latin typeface="Calibri" pitchFamily="34" charset="0"/>
                <a:cs typeface="Calibri" pitchFamily="34" charset="0"/>
              </a:rPr>
              <a:t>is available starting in Hive 0.14.</a:t>
            </a:r>
          </a:p>
          <a:p>
            <a:r>
              <a:rPr lang="en-US" dirty="0">
                <a:latin typeface="Calibri" pitchFamily="34" charset="0"/>
                <a:cs typeface="Calibri" pitchFamily="34" charset="0"/>
              </a:rPr>
              <a:t>Updates can only be performed on tables that support ACID. </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Partitioning columns cannot be updated.</a:t>
            </a:r>
          </a:p>
          <a:p>
            <a:r>
              <a:rPr lang="en-US" dirty="0" smtClean="0">
                <a:latin typeface="Calibri" pitchFamily="34" charset="0"/>
                <a:cs typeface="Calibri" pitchFamily="34" charset="0"/>
              </a:rPr>
              <a:t>Bucketing columns cannot be updated</a:t>
            </a:r>
            <a:r>
              <a:rPr lang="en-US" dirty="0" smtClean="0"/>
              <a:t>.</a:t>
            </a:r>
          </a:p>
          <a:p>
            <a:r>
              <a:rPr lang="en-US" dirty="0" smtClean="0">
                <a:latin typeface="Calibri" pitchFamily="34" charset="0"/>
                <a:cs typeface="Calibri" pitchFamily="34" charset="0"/>
              </a:rPr>
              <a:t>Upon successful completion of this operation the changes will be auto-committed</a:t>
            </a:r>
          </a:p>
          <a:p>
            <a:endParaRPr lang="en-US" dirty="0" smtClean="0">
              <a:latin typeface="Calibri" pitchFamily="34" charset="0"/>
              <a:cs typeface="Calibri" pitchFamily="34" charset="0"/>
            </a:endParaRPr>
          </a:p>
          <a:p>
            <a:pPr marL="0" indent="0" fontAlgn="base">
              <a:buNone/>
            </a:pPr>
            <a:r>
              <a:rPr lang="en-US" b="1" dirty="0">
                <a:latin typeface="Calibri" pitchFamily="34" charset="0"/>
                <a:cs typeface="Calibri" pitchFamily="34" charset="0"/>
              </a:rPr>
              <a:t> </a:t>
            </a:r>
            <a:r>
              <a:rPr lang="en-US" b="1" dirty="0" smtClean="0">
                <a:latin typeface="Calibri" pitchFamily="34" charset="0"/>
                <a:cs typeface="Calibri" pitchFamily="34" charset="0"/>
              </a:rPr>
              <a:t>   Standard </a:t>
            </a:r>
            <a:r>
              <a:rPr lang="en-US" b="1" dirty="0">
                <a:latin typeface="Calibri" pitchFamily="34" charset="0"/>
                <a:cs typeface="Calibri" pitchFamily="34" charset="0"/>
              </a:rPr>
              <a:t>Syntax:</a:t>
            </a:r>
          </a:p>
          <a:p>
            <a:pPr marL="0" indent="0" fontAlgn="base">
              <a:buNone/>
            </a:pPr>
            <a:r>
              <a:rPr lang="en-US" dirty="0">
                <a:latin typeface="Calibri" pitchFamily="34" charset="0"/>
                <a:cs typeface="Calibri" pitchFamily="34" charset="0"/>
              </a:rPr>
              <a:t> </a:t>
            </a:r>
            <a:r>
              <a:rPr lang="en-US" dirty="0" smtClean="0">
                <a:latin typeface="Calibri" pitchFamily="34" charset="0"/>
                <a:cs typeface="Calibri" pitchFamily="34" charset="0"/>
              </a:rPr>
              <a:t>   UPDATE </a:t>
            </a:r>
            <a:r>
              <a:rPr lang="en-US" dirty="0">
                <a:latin typeface="Calibri" pitchFamily="34" charset="0"/>
                <a:cs typeface="Calibri" pitchFamily="34" charset="0"/>
              </a:rPr>
              <a:t>tablename SET column = value [, column = value ...] [WHERE expression]</a:t>
            </a:r>
          </a:p>
          <a:p>
            <a:pPr marL="0" indent="0">
              <a:buNone/>
            </a:pPr>
            <a:endParaRPr lang="en-US" dirty="0"/>
          </a:p>
        </p:txBody>
      </p:sp>
    </p:spTree>
    <p:extLst>
      <p:ext uri="{BB962C8B-B14F-4D97-AF65-F5344CB8AC3E}">
        <p14:creationId xmlns:p14="http://schemas.microsoft.com/office/powerpoint/2010/main" val="380665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a:t>
            </a:r>
            <a:r>
              <a:rPr lang="en-US" dirty="0" smtClean="0">
                <a:latin typeface="Calibri" pitchFamily="34" charset="0"/>
                <a:cs typeface="Calibri" pitchFamily="34" charset="0"/>
              </a:rPr>
              <a:t>HIVE (cont..)</a:t>
            </a:r>
            <a:r>
              <a:rPr lang="en-US" dirty="0">
                <a:latin typeface="Calibri" pitchFamily="34" charset="0"/>
                <a:cs typeface="Calibri" pitchFamily="34" charset="0"/>
              </a:rPr>
              <a:t>	</a:t>
            </a:r>
            <a:r>
              <a:rPr lang="en-US" dirty="0"/>
              <a:t>			</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DELETE is available starting in Hive 0.14</a:t>
            </a:r>
            <a:r>
              <a:rPr lang="en-US" dirty="0" smtClean="0">
                <a:latin typeface="Calibri" pitchFamily="34" charset="0"/>
                <a:cs typeface="Calibri" pitchFamily="34" charset="0"/>
              </a:rPr>
              <a:t>.</a:t>
            </a:r>
            <a:endParaRPr lang="en-US" dirty="0">
              <a:latin typeface="Calibri" pitchFamily="34" charset="0"/>
              <a:cs typeface="Calibri" pitchFamily="34" charset="0"/>
            </a:endParaRPr>
          </a:p>
          <a:p>
            <a:r>
              <a:rPr lang="en-US" dirty="0">
                <a:latin typeface="Calibri" pitchFamily="34" charset="0"/>
                <a:cs typeface="Calibri" pitchFamily="34" charset="0"/>
              </a:rPr>
              <a:t>Deletes can only be performed on tables that support ACID. See Hive Transactions for details</a:t>
            </a:r>
            <a:r>
              <a:rPr lang="en-US" dirty="0" smtClean="0">
                <a:latin typeface="Calibri" pitchFamily="34" charset="0"/>
                <a:cs typeface="Calibri" pitchFamily="34" charset="0"/>
              </a:rPr>
              <a:t>.</a:t>
            </a:r>
          </a:p>
          <a:p>
            <a:r>
              <a:rPr lang="en-US" dirty="0" smtClean="0">
                <a:latin typeface="Calibri" pitchFamily="34" charset="0"/>
                <a:cs typeface="Calibri" pitchFamily="34" charset="0"/>
              </a:rPr>
              <a:t>Upon successful completion of this operation the changes will be auto-committed</a:t>
            </a:r>
          </a:p>
          <a:p>
            <a:endParaRPr lang="en-US" dirty="0">
              <a:latin typeface="Calibri" pitchFamily="34" charset="0"/>
              <a:cs typeface="Calibri" pitchFamily="34" charset="0"/>
            </a:endParaRPr>
          </a:p>
          <a:p>
            <a:pPr marL="0" indent="0">
              <a:buNone/>
            </a:pPr>
            <a:r>
              <a:rPr lang="en-US" dirty="0">
                <a:latin typeface="Calibri" pitchFamily="34" charset="0"/>
                <a:cs typeface="Calibri" pitchFamily="34" charset="0"/>
              </a:rPr>
              <a:t> </a:t>
            </a:r>
            <a:r>
              <a:rPr lang="en-US" dirty="0" smtClean="0">
                <a:latin typeface="Calibri" pitchFamily="34" charset="0"/>
                <a:cs typeface="Calibri" pitchFamily="34" charset="0"/>
              </a:rPr>
              <a:t>  </a:t>
            </a:r>
            <a:r>
              <a:rPr lang="en-US" b="1" dirty="0" smtClean="0">
                <a:latin typeface="Calibri" pitchFamily="34" charset="0"/>
                <a:cs typeface="Calibri" pitchFamily="34" charset="0"/>
              </a:rPr>
              <a:t>Standard </a:t>
            </a:r>
            <a:r>
              <a:rPr lang="en-US" b="1" dirty="0">
                <a:latin typeface="Calibri" pitchFamily="34" charset="0"/>
                <a:cs typeface="Calibri" pitchFamily="34" charset="0"/>
              </a:rPr>
              <a:t>Syntax:</a:t>
            </a:r>
          </a:p>
          <a:p>
            <a:pPr marL="0" indent="0">
              <a:buNone/>
            </a:pPr>
            <a:r>
              <a:rPr lang="en-US" i="1" dirty="0" smtClean="0">
                <a:latin typeface="Calibri" pitchFamily="34" charset="0"/>
                <a:cs typeface="Calibri" pitchFamily="34" charset="0"/>
              </a:rPr>
              <a:t>   DELETE </a:t>
            </a:r>
            <a:r>
              <a:rPr lang="en-US" i="1" dirty="0">
                <a:latin typeface="Calibri" pitchFamily="34" charset="0"/>
                <a:cs typeface="Calibri" pitchFamily="34" charset="0"/>
              </a:rPr>
              <a:t>FROM tablename [WHERE expression]</a:t>
            </a:r>
          </a:p>
        </p:txBody>
      </p:sp>
      <p:sp>
        <p:nvSpPr>
          <p:cNvPr id="4" name="Text Placeholder 3"/>
          <p:cNvSpPr>
            <a:spLocks noGrp="1"/>
          </p:cNvSpPr>
          <p:nvPr>
            <p:ph type="body" sz="quarter" idx="11"/>
          </p:nvPr>
        </p:nvSpPr>
        <p:spPr/>
        <p:txBody>
          <a:bodyPr/>
          <a:lstStyle/>
          <a:p>
            <a:r>
              <a:rPr lang="en-US" dirty="0">
                <a:solidFill>
                  <a:schemeClr val="tx1"/>
                </a:solidFill>
                <a:latin typeface="Calibri" pitchFamily="34" charset="0"/>
                <a:cs typeface="Calibri" pitchFamily="34" charset="0"/>
              </a:rPr>
              <a:t>HIVE DELETE </a:t>
            </a:r>
          </a:p>
          <a:p>
            <a:endParaRPr lang="en-US" dirty="0"/>
          </a:p>
        </p:txBody>
      </p:sp>
    </p:spTree>
    <p:extLst>
      <p:ext uri="{BB962C8B-B14F-4D97-AF65-F5344CB8AC3E}">
        <p14:creationId xmlns:p14="http://schemas.microsoft.com/office/powerpoint/2010/main" val="399143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Update, Delete, &amp; INSERT in HIVE</a:t>
            </a:r>
            <a:r>
              <a:rPr lang="en-US" dirty="0"/>
              <a:t>	</a:t>
            </a:r>
          </a:p>
        </p:txBody>
      </p:sp>
      <p:sp>
        <p:nvSpPr>
          <p:cNvPr id="3" name="Content Placeholder 2"/>
          <p:cNvSpPr>
            <a:spLocks noGrp="1"/>
          </p:cNvSpPr>
          <p:nvPr>
            <p:ph idx="1"/>
          </p:nvPr>
        </p:nvSpPr>
        <p:spPr/>
        <p:txBody>
          <a:bodyPr/>
          <a:lstStyle/>
          <a:p>
            <a:r>
              <a:rPr lang="en-US" dirty="0">
                <a:latin typeface="Calibri" pitchFamily="34" charset="0"/>
                <a:cs typeface="Calibri" pitchFamily="34" charset="0"/>
              </a:rPr>
              <a:t>The INSERT...VALUES statement can be used to insert data into tables directly from SQL</a:t>
            </a:r>
            <a:r>
              <a:rPr lang="en-US" dirty="0" smtClean="0">
                <a:latin typeface="Calibri" pitchFamily="34" charset="0"/>
                <a:cs typeface="Calibri" pitchFamily="34" charset="0"/>
              </a:rPr>
              <a:t>.</a:t>
            </a:r>
          </a:p>
          <a:p>
            <a:r>
              <a:rPr lang="en-US" dirty="0">
                <a:latin typeface="Calibri" pitchFamily="34" charset="0"/>
                <a:cs typeface="Calibri" pitchFamily="34" charset="0"/>
              </a:rPr>
              <a:t>INSERT...VALUES is available starting in Hive 0.14</a:t>
            </a:r>
            <a:r>
              <a:rPr lang="en-US" dirty="0" smtClean="0">
                <a:latin typeface="Calibri" pitchFamily="34" charset="0"/>
                <a:cs typeface="Calibri" pitchFamily="34" charset="0"/>
              </a:rPr>
              <a:t>.</a:t>
            </a:r>
          </a:p>
          <a:p>
            <a:r>
              <a:rPr lang="en-US" dirty="0">
                <a:latin typeface="Calibri" pitchFamily="34" charset="0"/>
                <a:cs typeface="Calibri" pitchFamily="34" charset="0"/>
              </a:rPr>
              <a:t>Inserting values from SQL statements can only be performed on tables that support </a:t>
            </a:r>
            <a:r>
              <a:rPr lang="en-US" dirty="0" smtClean="0">
                <a:latin typeface="Calibri" pitchFamily="34" charset="0"/>
                <a:cs typeface="Calibri" pitchFamily="34" charset="0"/>
              </a:rPr>
              <a:t>ACID</a:t>
            </a:r>
          </a:p>
          <a:p>
            <a:pPr marL="0" indent="0" fontAlgn="base">
              <a:buNone/>
            </a:pPr>
            <a:r>
              <a:rPr lang="en-US" b="1" dirty="0" smtClean="0">
                <a:latin typeface="Calibri" pitchFamily="34" charset="0"/>
                <a:cs typeface="Calibri" pitchFamily="34" charset="0"/>
              </a:rPr>
              <a:t>	Syntax</a:t>
            </a:r>
            <a:r>
              <a:rPr lang="en-US" b="1" dirty="0">
                <a:latin typeface="Calibri" pitchFamily="34" charset="0"/>
                <a:cs typeface="Calibri" pitchFamily="34" charset="0"/>
              </a:rPr>
              <a:t>:</a:t>
            </a:r>
          </a:p>
          <a:p>
            <a:pPr marL="0" indent="0" fontAlgn="base">
              <a:buNone/>
            </a:pPr>
            <a:r>
              <a:rPr lang="en-US" dirty="0" smtClean="0">
                <a:latin typeface="Calibri" pitchFamily="34" charset="0"/>
                <a:cs typeface="Calibri" pitchFamily="34" charset="0"/>
              </a:rPr>
              <a:t>	</a:t>
            </a:r>
            <a:r>
              <a:rPr lang="en-US" i="1" dirty="0" smtClean="0">
                <a:latin typeface="Calibri" pitchFamily="34" charset="0"/>
                <a:cs typeface="Calibri" pitchFamily="34" charset="0"/>
              </a:rPr>
              <a:t>INSERT </a:t>
            </a:r>
            <a:r>
              <a:rPr lang="en-US" i="1" dirty="0">
                <a:latin typeface="Calibri" pitchFamily="34" charset="0"/>
                <a:cs typeface="Calibri" pitchFamily="34" charset="0"/>
              </a:rPr>
              <a:t>INTO TABLE tablename [PARTITION (</a:t>
            </a:r>
            <a:r>
              <a:rPr lang="en-US" i="1" dirty="0" smtClean="0">
                <a:latin typeface="Calibri" pitchFamily="34" charset="0"/>
                <a:cs typeface="Calibri" pitchFamily="34" charset="0"/>
              </a:rPr>
              <a:t>partcol1=val1,	partcol2=val2 ...)]</a:t>
            </a:r>
          </a:p>
          <a:p>
            <a:pPr marL="0" indent="0" fontAlgn="base">
              <a:buNone/>
            </a:pPr>
            <a:r>
              <a:rPr lang="en-US" i="1" dirty="0">
                <a:latin typeface="Calibri" pitchFamily="34" charset="0"/>
                <a:cs typeface="Calibri" pitchFamily="34" charset="0"/>
              </a:rPr>
              <a:t> </a:t>
            </a:r>
            <a:r>
              <a:rPr lang="en-US" i="1" dirty="0" smtClean="0">
                <a:latin typeface="Calibri" pitchFamily="34" charset="0"/>
                <a:cs typeface="Calibri" pitchFamily="34" charset="0"/>
              </a:rPr>
              <a:t>               VALUES </a:t>
            </a:r>
            <a:r>
              <a:rPr lang="en-US" i="1" dirty="0" err="1">
                <a:latin typeface="Calibri" pitchFamily="34" charset="0"/>
                <a:cs typeface="Calibri" pitchFamily="34" charset="0"/>
              </a:rPr>
              <a:t>values_row</a:t>
            </a:r>
            <a:r>
              <a:rPr lang="en-US" i="1" dirty="0">
                <a:latin typeface="Calibri" pitchFamily="34" charset="0"/>
                <a:cs typeface="Calibri" pitchFamily="34" charset="0"/>
              </a:rPr>
              <a:t> [, </a:t>
            </a:r>
            <a:r>
              <a:rPr lang="en-US" i="1" dirty="0" err="1">
                <a:latin typeface="Calibri" pitchFamily="34" charset="0"/>
                <a:cs typeface="Calibri" pitchFamily="34" charset="0"/>
              </a:rPr>
              <a:t>values_row</a:t>
            </a:r>
            <a:r>
              <a:rPr lang="en-US" i="1" dirty="0">
                <a:latin typeface="Calibri" pitchFamily="34" charset="0"/>
                <a:cs typeface="Calibri" pitchFamily="34" charset="0"/>
              </a:rPr>
              <a:t>...] </a:t>
            </a:r>
          </a:p>
          <a:p>
            <a:endParaRPr lang="en-US" dirty="0"/>
          </a:p>
        </p:txBody>
      </p:sp>
      <p:sp>
        <p:nvSpPr>
          <p:cNvPr id="4" name="Text Placeholder 3"/>
          <p:cNvSpPr>
            <a:spLocks noGrp="1"/>
          </p:cNvSpPr>
          <p:nvPr>
            <p:ph type="body" sz="quarter" idx="11"/>
          </p:nvPr>
        </p:nvSpPr>
        <p:spPr/>
        <p:txBody>
          <a:bodyPr/>
          <a:lstStyle/>
          <a:p>
            <a:r>
              <a:rPr lang="en-US" dirty="0">
                <a:solidFill>
                  <a:schemeClr val="tx1"/>
                </a:solidFill>
                <a:latin typeface="Calibri" pitchFamily="34" charset="0"/>
                <a:cs typeface="Calibri" pitchFamily="34" charset="0"/>
              </a:rPr>
              <a:t>HIVE INSERT</a:t>
            </a:r>
          </a:p>
          <a:p>
            <a:endParaRPr lang="en-US" dirty="0"/>
          </a:p>
        </p:txBody>
      </p:sp>
    </p:spTree>
    <p:extLst>
      <p:ext uri="{BB962C8B-B14F-4D97-AF65-F5344CB8AC3E}">
        <p14:creationId xmlns:p14="http://schemas.microsoft.com/office/powerpoint/2010/main" val="3298853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Create Table As Select (CTAS)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r>
              <a:rPr lang="en-US" dirty="0" smtClean="0">
                <a:latin typeface="Calibri" pitchFamily="34" charset="0"/>
                <a:cs typeface="Calibri" pitchFamily="34" charset="0"/>
              </a:rPr>
              <a:t>Tables can also be created and populated by the results of a query in one create-table-as-select (CTAS) statement. </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There are two parts in CTAS, </a:t>
            </a:r>
          </a:p>
          <a:p>
            <a:pPr lvl="1"/>
            <a:r>
              <a:rPr lang="en-US" sz="2000" dirty="0" smtClean="0">
                <a:latin typeface="Calibri" pitchFamily="34" charset="0"/>
                <a:cs typeface="Calibri" pitchFamily="34" charset="0"/>
              </a:rPr>
              <a:t>the SELECT part can be any SELECT statement supported by HiveQL. </a:t>
            </a:r>
          </a:p>
          <a:p>
            <a:pPr lvl="1"/>
            <a:r>
              <a:rPr lang="en-US" sz="2000" dirty="0" smtClean="0">
                <a:latin typeface="Calibri" pitchFamily="34" charset="0"/>
                <a:cs typeface="Calibri" pitchFamily="34" charset="0"/>
              </a:rPr>
              <a:t>The CREATE part of the CTAS takes the resulting schema from the SELECT part and creates the target table with other table properties such as the SerDe and storage format.</a:t>
            </a:r>
          </a:p>
          <a:p>
            <a:pPr marL="233362" lvl="1" indent="0">
              <a:buNone/>
            </a:pPr>
            <a:endParaRPr lang="en-US" sz="2000" dirty="0" smtClean="0">
              <a:latin typeface="Calibri" pitchFamily="34" charset="0"/>
              <a:cs typeface="Calibri" pitchFamily="34" charset="0"/>
            </a:endParaRPr>
          </a:p>
          <a:p>
            <a:r>
              <a:rPr lang="en-US" dirty="0" smtClean="0">
                <a:latin typeface="Calibri" pitchFamily="34" charset="0"/>
                <a:cs typeface="Calibri" pitchFamily="34" charset="0"/>
              </a:rPr>
              <a:t>CTAS has these restrictions:</a:t>
            </a:r>
          </a:p>
          <a:p>
            <a:pPr lvl="2">
              <a:buNone/>
            </a:pPr>
            <a:r>
              <a:rPr lang="en-US" sz="2000" dirty="0" smtClean="0">
                <a:latin typeface="Calibri" pitchFamily="34" charset="0"/>
                <a:cs typeface="Calibri" pitchFamily="34" charset="0"/>
              </a:rPr>
              <a:t>The target table cannot be a partitioned table.</a:t>
            </a:r>
          </a:p>
          <a:p>
            <a:pPr lvl="2">
              <a:buNone/>
            </a:pPr>
            <a:r>
              <a:rPr lang="en-US" sz="2000" dirty="0" smtClean="0">
                <a:latin typeface="Calibri" pitchFamily="34" charset="0"/>
                <a:cs typeface="Calibri" pitchFamily="34" charset="0"/>
              </a:rPr>
              <a:t>The target table cannot be an external table.</a:t>
            </a:r>
          </a:p>
          <a:p>
            <a:pPr lvl="2">
              <a:buNone/>
            </a:pPr>
            <a:r>
              <a:rPr lang="en-US" sz="2000" dirty="0" smtClean="0">
                <a:latin typeface="Calibri" pitchFamily="34" charset="0"/>
                <a:cs typeface="Calibri" pitchFamily="34" charset="0"/>
              </a:rPr>
              <a:t>The target table cannot be a list bucketing table.</a:t>
            </a:r>
          </a:p>
          <a:p>
            <a:endParaRPr lang="en-US" dirty="0"/>
          </a:p>
        </p:txBody>
      </p:sp>
    </p:spTree>
    <p:extLst>
      <p:ext uri="{BB962C8B-B14F-4D97-AF65-F5344CB8AC3E}">
        <p14:creationId xmlns:p14="http://schemas.microsoft.com/office/powerpoint/2010/main" val="1052961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CTAS - Syntax</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19200"/>
            <a:ext cx="9223376" cy="5048249"/>
          </a:xfrm>
        </p:spPr>
        <p:txBody>
          <a:bodyPr/>
          <a:lstStyle/>
          <a:p>
            <a:r>
              <a:rPr lang="en-US" dirty="0" smtClean="0">
                <a:latin typeface="Calibri" pitchFamily="34" charset="0"/>
                <a:cs typeface="Calibri" pitchFamily="34" charset="0"/>
              </a:rPr>
              <a:t>CREATE TABLE </a:t>
            </a:r>
            <a:r>
              <a:rPr lang="en-US" dirty="0" err="1" smtClean="0">
                <a:latin typeface="Calibri" pitchFamily="34" charset="0"/>
                <a:cs typeface="Calibri" pitchFamily="34" charset="0"/>
              </a:rPr>
              <a:t>new_key_value_store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ROW FORMAT SERDE "org.apache.hadoop.hive.serde2.columnar.ColumnarSerDe"</a:t>
            </a:r>
          </a:p>
          <a:p>
            <a:pPr>
              <a:buNone/>
            </a:pPr>
            <a:r>
              <a:rPr lang="en-US" dirty="0" smtClean="0">
                <a:latin typeface="Calibri" pitchFamily="34" charset="0"/>
                <a:cs typeface="Calibri" pitchFamily="34" charset="0"/>
              </a:rPr>
              <a:t>    STORED AS </a:t>
            </a:r>
            <a:r>
              <a:rPr lang="en-US" dirty="0" err="1" smtClean="0">
                <a:latin typeface="Calibri" pitchFamily="34" charset="0"/>
                <a:cs typeface="Calibri" pitchFamily="34" charset="0"/>
              </a:rPr>
              <a:t>RCFile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AS</a:t>
            </a:r>
          </a:p>
          <a:p>
            <a:pPr>
              <a:buNone/>
            </a:pPr>
            <a:r>
              <a:rPr lang="en-US" dirty="0" smtClean="0">
                <a:latin typeface="Calibri" pitchFamily="34" charset="0"/>
                <a:cs typeface="Calibri" pitchFamily="34" charset="0"/>
              </a:rPr>
              <a:t>   SELECT (key % 1024) </a:t>
            </a:r>
            <a:r>
              <a:rPr lang="en-US" dirty="0" err="1" smtClean="0">
                <a:latin typeface="Calibri" pitchFamily="34" charset="0"/>
                <a:cs typeface="Calibri" pitchFamily="34" charset="0"/>
              </a:rPr>
              <a:t>new_key</a:t>
            </a:r>
            <a:r>
              <a:rPr lang="en-US" dirty="0" smtClean="0">
                <a:latin typeface="Calibri" pitchFamily="34" charset="0"/>
                <a:cs typeface="Calibri" pitchFamily="34" charset="0"/>
              </a:rPr>
              <a:t>, </a:t>
            </a:r>
            <a:r>
              <a:rPr lang="en-US" dirty="0" err="1" smtClean="0">
                <a:latin typeface="Calibri" pitchFamily="34" charset="0"/>
                <a:cs typeface="Calibri" pitchFamily="34" charset="0"/>
              </a:rPr>
              <a:t>concat</a:t>
            </a:r>
            <a:r>
              <a:rPr lang="en-US" dirty="0" smtClean="0">
                <a:latin typeface="Calibri" pitchFamily="34" charset="0"/>
                <a:cs typeface="Calibri" pitchFamily="34" charset="0"/>
              </a:rPr>
              <a:t>(key, value) </a:t>
            </a:r>
            <a:r>
              <a:rPr lang="en-US" dirty="0" err="1" smtClean="0">
                <a:latin typeface="Calibri" pitchFamily="34" charset="0"/>
                <a:cs typeface="Calibri" pitchFamily="34" charset="0"/>
              </a:rPr>
              <a:t>key_value_pair</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FROM </a:t>
            </a:r>
            <a:r>
              <a:rPr lang="en-US" dirty="0" err="1" smtClean="0">
                <a:latin typeface="Calibri" pitchFamily="34" charset="0"/>
                <a:cs typeface="Calibri" pitchFamily="34" charset="0"/>
              </a:rPr>
              <a:t>key_value_store</a:t>
            </a:r>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SORT BY </a:t>
            </a:r>
            <a:r>
              <a:rPr lang="en-US" dirty="0" err="1" smtClean="0">
                <a:latin typeface="Calibri" pitchFamily="34" charset="0"/>
                <a:cs typeface="Calibri" pitchFamily="34" charset="0"/>
              </a:rPr>
              <a:t>new_key</a:t>
            </a:r>
            <a:r>
              <a:rPr lang="en-US" dirty="0" smtClean="0">
                <a:latin typeface="Calibri" pitchFamily="34" charset="0"/>
                <a:cs typeface="Calibri" pitchFamily="34" charset="0"/>
              </a:rPr>
              <a:t>, </a:t>
            </a:r>
            <a:r>
              <a:rPr lang="en-US" dirty="0" err="1" smtClean="0">
                <a:latin typeface="Calibri" pitchFamily="34" charset="0"/>
                <a:cs typeface="Calibri" pitchFamily="34" charset="0"/>
              </a:rPr>
              <a:t>key_value_pair</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038120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Difference between DELETE, TRUNCATE and DROP</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19200"/>
            <a:ext cx="9223376" cy="5048249"/>
          </a:xfrm>
        </p:spPr>
        <p:txBody>
          <a:bodyPr/>
          <a:lstStyle/>
          <a:p>
            <a:r>
              <a:rPr lang="en-US" dirty="0" smtClean="0">
                <a:latin typeface="Calibri" pitchFamily="34" charset="0"/>
                <a:cs typeface="Calibri" pitchFamily="34" charset="0"/>
              </a:rPr>
              <a:t>DELETE : Delete particular row with where condition.</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TRUNCATE: Truncate all the rows, which can not even be restored at all.</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DROP: it drops the table along with the data associated with Hive Meta store.</a:t>
            </a:r>
          </a:p>
          <a:p>
            <a:r>
              <a:rPr lang="en-US" dirty="0" smtClean="0">
                <a:latin typeface="Calibri" pitchFamily="34" charset="0"/>
                <a:cs typeface="Calibri" pitchFamily="34" charset="0"/>
              </a:rPr>
              <a:t>If you had created a TABLE with EXTERNAL keyword then you </a:t>
            </a:r>
            <a:r>
              <a:rPr lang="en-US" b="1" u="sng" dirty="0" smtClean="0">
                <a:latin typeface="Calibri" pitchFamily="34" charset="0"/>
                <a:cs typeface="Calibri" pitchFamily="34" charset="0"/>
              </a:rPr>
              <a:t>can NOT </a:t>
            </a:r>
            <a:r>
              <a:rPr lang="en-US" dirty="0" smtClean="0">
                <a:latin typeface="Calibri" pitchFamily="34" charset="0"/>
                <a:cs typeface="Calibri" pitchFamily="34" charset="0"/>
              </a:rPr>
              <a:t>remove all the rows because all data resides outside of Hive Meta store.</a:t>
            </a:r>
          </a:p>
          <a:p>
            <a:pPr>
              <a:buNone/>
            </a:pPr>
            <a:r>
              <a:rPr lang="en-US" b="1" dirty="0" smtClean="0">
                <a:latin typeface="Calibri" pitchFamily="34" charset="0"/>
                <a:cs typeface="Calibri" pitchFamily="34" charset="0"/>
              </a:rPr>
              <a:t>	Syntax:	</a:t>
            </a:r>
          </a:p>
          <a:p>
            <a:pPr>
              <a:buNone/>
            </a:pPr>
            <a:r>
              <a:rPr lang="en-US" i="1" dirty="0" smtClean="0">
                <a:latin typeface="Calibri" pitchFamily="34" charset="0"/>
                <a:cs typeface="Calibri" pitchFamily="34" charset="0"/>
              </a:rPr>
              <a:t>	hive&gt; TRUNCATE TABLE tablename;</a:t>
            </a:r>
          </a:p>
          <a:p>
            <a:pPr>
              <a:buNone/>
            </a:pPr>
            <a:r>
              <a:rPr lang="en-US" b="1" dirty="0">
                <a:latin typeface="Calibri" pitchFamily="34" charset="0"/>
                <a:cs typeface="Calibri" pitchFamily="34" charset="0"/>
              </a:rPr>
              <a:t>Syntax – Drop Table</a:t>
            </a:r>
          </a:p>
          <a:p>
            <a:pPr>
              <a:buNone/>
            </a:pPr>
            <a:r>
              <a:rPr lang="en-US" dirty="0" smtClean="0">
                <a:latin typeface="Calibri" pitchFamily="34" charset="0"/>
                <a:cs typeface="Calibri" pitchFamily="34" charset="0"/>
              </a:rPr>
              <a:t>	</a:t>
            </a:r>
            <a:r>
              <a:rPr lang="en-US" i="1" dirty="0" smtClean="0">
                <a:latin typeface="Calibri" pitchFamily="34" charset="0"/>
                <a:cs typeface="Calibri" pitchFamily="34" charset="0"/>
              </a:rPr>
              <a:t>hive&gt;DROP </a:t>
            </a:r>
            <a:r>
              <a:rPr lang="en-US" i="1" dirty="0">
                <a:latin typeface="Calibri" pitchFamily="34" charset="0"/>
                <a:cs typeface="Calibri" pitchFamily="34" charset="0"/>
              </a:rPr>
              <a:t>TABLE [IF EXISTS] </a:t>
            </a:r>
            <a:r>
              <a:rPr lang="en-US" i="1" dirty="0" err="1">
                <a:latin typeface="Calibri" pitchFamily="34" charset="0"/>
                <a:cs typeface="Calibri" pitchFamily="34" charset="0"/>
              </a:rPr>
              <a:t>table_name</a:t>
            </a:r>
            <a:r>
              <a:rPr lang="en-US" i="1" dirty="0">
                <a:latin typeface="Calibri" pitchFamily="34" charset="0"/>
                <a:cs typeface="Calibri" pitchFamily="34" charset="0"/>
              </a:rPr>
              <a:t> [PURGE]; </a:t>
            </a:r>
          </a:p>
          <a:p>
            <a:pPr>
              <a:buNone/>
            </a:pPr>
            <a:endParaRPr lang="en-US" i="1" dirty="0" smtClean="0">
              <a:latin typeface="Calibri" pitchFamily="34" charset="0"/>
              <a:cs typeface="Calibri" pitchFamily="34" charset="0"/>
            </a:endParaRPr>
          </a:p>
          <a:p>
            <a:pPr>
              <a:buNone/>
            </a:pPr>
            <a:endParaRPr lang="en-US" dirty="0" smtClean="0"/>
          </a:p>
          <a:p>
            <a:pPr>
              <a:buNone/>
            </a:pPr>
            <a:endParaRPr lang="en-US" dirty="0" smtClean="0"/>
          </a:p>
          <a:p>
            <a:pPr>
              <a:buNone/>
            </a:pPr>
            <a:endParaRPr lang="en-US" dirty="0"/>
          </a:p>
        </p:txBody>
      </p:sp>
    </p:spTree>
    <p:extLst>
      <p:ext uri="{BB962C8B-B14F-4D97-AF65-F5344CB8AC3E}">
        <p14:creationId xmlns:p14="http://schemas.microsoft.com/office/powerpoint/2010/main" val="1389588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Module-3 Outline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a:xfrm>
            <a:off x="341313" y="1255713"/>
            <a:ext cx="8650287" cy="6669087"/>
          </a:xfrm>
        </p:spPr>
        <p:txBody>
          <a:bodyPr/>
          <a:lstStyle/>
          <a:p>
            <a:r>
              <a:rPr lang="en-US" dirty="0" smtClean="0">
                <a:latin typeface="Calibri" pitchFamily="34" charset="0"/>
                <a:cs typeface="Calibri" pitchFamily="34" charset="0"/>
              </a:rPr>
              <a:t>Hive's </a:t>
            </a:r>
            <a:r>
              <a:rPr lang="en-US" dirty="0">
                <a:latin typeface="Calibri" pitchFamily="34" charset="0"/>
                <a:cs typeface="Calibri" pitchFamily="34" charset="0"/>
              </a:rPr>
              <a:t>Join</a:t>
            </a:r>
          </a:p>
          <a:p>
            <a:r>
              <a:rPr lang="en-US" dirty="0">
                <a:latin typeface="Calibri" pitchFamily="34" charset="0"/>
                <a:cs typeface="Calibri" pitchFamily="34" charset="0"/>
              </a:rPr>
              <a:t>Hive Sub queries</a:t>
            </a:r>
          </a:p>
          <a:p>
            <a:r>
              <a:rPr lang="en-US" dirty="0">
                <a:latin typeface="Calibri" pitchFamily="34" charset="0"/>
                <a:cs typeface="Calibri" pitchFamily="34" charset="0"/>
              </a:rPr>
              <a:t>Using Distribute By &amp; sort by</a:t>
            </a:r>
          </a:p>
          <a:p>
            <a:r>
              <a:rPr lang="en-US" dirty="0">
                <a:latin typeface="Calibri" pitchFamily="34" charset="0"/>
                <a:cs typeface="Calibri" pitchFamily="34" charset="0"/>
              </a:rPr>
              <a:t>The OVER Clause</a:t>
            </a:r>
          </a:p>
          <a:p>
            <a:r>
              <a:rPr lang="en-US" dirty="0">
                <a:latin typeface="Calibri" pitchFamily="34" charset="0"/>
                <a:cs typeface="Calibri" pitchFamily="34" charset="0"/>
              </a:rPr>
              <a:t>Partitioned Tables</a:t>
            </a:r>
          </a:p>
          <a:p>
            <a:r>
              <a:rPr lang="en-US" dirty="0">
                <a:latin typeface="Calibri" pitchFamily="34" charset="0"/>
                <a:cs typeface="Calibri" pitchFamily="34" charset="0"/>
              </a:rPr>
              <a:t>Bucketed Hive table</a:t>
            </a:r>
          </a:p>
          <a:p>
            <a:r>
              <a:rPr lang="en-US" dirty="0">
                <a:latin typeface="Calibri" pitchFamily="34" charset="0"/>
                <a:cs typeface="Calibri" pitchFamily="34" charset="0"/>
              </a:rPr>
              <a:t>Skewed </a:t>
            </a:r>
            <a:r>
              <a:rPr lang="en-US" dirty="0" smtClean="0">
                <a:latin typeface="Calibri" pitchFamily="34" charset="0"/>
                <a:cs typeface="Calibri" pitchFamily="34" charset="0"/>
              </a:rPr>
              <a:t>Tables</a:t>
            </a:r>
          </a:p>
          <a:p>
            <a:r>
              <a:rPr lang="en-US" dirty="0" smtClean="0">
                <a:latin typeface="Calibri" pitchFamily="34" charset="0"/>
                <a:cs typeface="Calibri" pitchFamily="34" charset="0"/>
              </a:rPr>
              <a:t>Understanding Views</a:t>
            </a:r>
          </a:p>
          <a:p>
            <a:r>
              <a:rPr lang="en-US" dirty="0" smtClean="0">
                <a:latin typeface="Calibri" pitchFamily="34" charset="0"/>
                <a:cs typeface="Calibri" pitchFamily="34" charset="0"/>
              </a:rPr>
              <a:t>Deﬁning </a:t>
            </a:r>
            <a:r>
              <a:rPr lang="en-US" dirty="0">
                <a:latin typeface="Calibri" pitchFamily="34" charset="0"/>
                <a:cs typeface="Calibri" pitchFamily="34" charset="0"/>
              </a:rPr>
              <a:t>Views</a:t>
            </a:r>
          </a:p>
          <a:p>
            <a:r>
              <a:rPr lang="en-US" dirty="0">
                <a:latin typeface="Calibri" pitchFamily="34" charset="0"/>
                <a:cs typeface="Calibri" pitchFamily="34" charset="0"/>
              </a:rPr>
              <a:t>Overview of Indexes</a:t>
            </a:r>
          </a:p>
          <a:p>
            <a:endParaRPr lang="en-US" dirty="0"/>
          </a:p>
        </p:txBody>
      </p:sp>
    </p:spTree>
    <p:extLst>
      <p:ext uri="{BB962C8B-B14F-4D97-AF65-F5344CB8AC3E}">
        <p14:creationId xmlns:p14="http://schemas.microsoft.com/office/powerpoint/2010/main" val="70616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What is Hive?</a:t>
            </a:r>
          </a:p>
        </p:txBody>
      </p:sp>
      <p:sp>
        <p:nvSpPr>
          <p:cNvPr id="3" name="Content Placeholder 2"/>
          <p:cNvSpPr>
            <a:spLocks noGrp="1"/>
          </p:cNvSpPr>
          <p:nvPr>
            <p:ph idx="1"/>
          </p:nvPr>
        </p:nvSpPr>
        <p:spPr>
          <a:xfrm>
            <a:off x="228600" y="1143000"/>
            <a:ext cx="9223376" cy="4438649"/>
          </a:xfrm>
        </p:spPr>
        <p:txBody>
          <a:bodyPr/>
          <a:lstStyle/>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is an abstraction on top of </a:t>
            </a:r>
            <a:r>
              <a:rPr lang="en-US" sz="2000" dirty="0" err="1" smtClean="0">
                <a:latin typeface="Calibri" pitchFamily="34" charset="0"/>
                <a:cs typeface="Calibri" pitchFamily="34" charset="0"/>
              </a:rPr>
              <a:t>MapReduce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Allows users to query data in the Hadoop cluster without knowing Java or </a:t>
            </a:r>
            <a:r>
              <a:rPr lang="en-US" sz="2000" dirty="0" err="1" smtClean="0">
                <a:latin typeface="Calibri" pitchFamily="34" charset="0"/>
                <a:cs typeface="Calibri" pitchFamily="34" charset="0"/>
              </a:rPr>
              <a:t>MapReduce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provides a SQL-like interface to data stored in an Apache Hadoop based </a:t>
            </a:r>
            <a:r>
              <a:rPr lang="en-US" sz="2000" smtClean="0">
                <a:latin typeface="Calibri" pitchFamily="34" charset="0"/>
                <a:cs typeface="Calibri" pitchFamily="34" charset="0"/>
              </a:rPr>
              <a:t>data warehouse.</a:t>
            </a:r>
            <a:endParaRPr lang="en-US" sz="2000"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was originally developed by </a:t>
            </a:r>
            <a:r>
              <a:rPr lang="en-US" sz="2000" dirty="0" err="1" smtClean="0">
                <a:latin typeface="Calibri" pitchFamily="34" charset="0"/>
                <a:cs typeface="Calibri" pitchFamily="34" charset="0"/>
              </a:rPr>
              <a:t>Facebook</a:t>
            </a:r>
            <a:r>
              <a:rPr lang="en-US" sz="2000" dirty="0" smtClean="0">
                <a:latin typeface="Calibri" pitchFamily="34" charset="0"/>
                <a:cs typeface="Calibri" pitchFamily="34" charset="0"/>
              </a:rPr>
              <a:t> for data warehousing ,</a:t>
            </a:r>
          </a:p>
          <a:p>
            <a:pPr marL="457200" lvl="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    Now an open-source Apache Project</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2176093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Module Outline (cont…)</a:t>
            </a:r>
            <a:endParaRPr lang="en-US" dirty="0">
              <a:solidFill>
                <a:schemeClr val="tx1"/>
              </a:solidFill>
            </a:endParaRPr>
          </a:p>
        </p:txBody>
      </p:sp>
      <p:sp>
        <p:nvSpPr>
          <p:cNvPr id="3" name="Content Placeholder 2"/>
          <p:cNvSpPr>
            <a:spLocks noGrp="1"/>
          </p:cNvSpPr>
          <p:nvPr>
            <p:ph sz="quarter" idx="10"/>
          </p:nvPr>
        </p:nvSpPr>
        <p:spPr>
          <a:xfrm>
            <a:off x="341313" y="1255713"/>
            <a:ext cx="8650287" cy="1335087"/>
          </a:xfrm>
        </p:spPr>
        <p:txBody>
          <a:bodyPr/>
          <a:lstStyle/>
          <a:p>
            <a:r>
              <a:rPr lang="en-US" dirty="0" smtClean="0">
                <a:latin typeface="Calibri" pitchFamily="34" charset="0"/>
                <a:cs typeface="Calibri" pitchFamily="34" charset="0"/>
              </a:rPr>
              <a:t>Deﬁning Indexes</a:t>
            </a:r>
          </a:p>
          <a:p>
            <a:r>
              <a:rPr lang="en-US" dirty="0" smtClean="0">
                <a:latin typeface="Calibri" pitchFamily="34" charset="0"/>
                <a:cs typeface="Calibri" pitchFamily="34" charset="0"/>
              </a:rPr>
              <a:t>Using </a:t>
            </a:r>
            <a:r>
              <a:rPr lang="en-US" dirty="0">
                <a:latin typeface="Calibri" pitchFamily="34" charset="0"/>
                <a:cs typeface="Calibri" pitchFamily="34" charset="0"/>
              </a:rPr>
              <a:t>Windows</a:t>
            </a:r>
          </a:p>
          <a:p>
            <a:r>
              <a:rPr lang="en-US" dirty="0">
                <a:latin typeface="Calibri" pitchFamily="34" charset="0"/>
                <a:cs typeface="Calibri" pitchFamily="34" charset="0"/>
              </a:rPr>
              <a:t>Hive Analytics </a:t>
            </a:r>
            <a:r>
              <a:rPr lang="en-US" dirty="0" smtClean="0">
                <a:latin typeface="Calibri" pitchFamily="34" charset="0"/>
                <a:cs typeface="Calibri" pitchFamily="34" charset="0"/>
              </a:rPr>
              <a:t>Function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066455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a:t>
            </a:r>
            <a:endParaRPr lang="en-US" dirty="0">
              <a:solidFill>
                <a:schemeClr val="tx1"/>
              </a:solidFill>
              <a:latin typeface="Calibri" pitchFamily="34" charset="0"/>
              <a:cs typeface="Calibri" pitchFamily="34" charset="0"/>
            </a:endParaRPr>
          </a:p>
        </p:txBody>
      </p:sp>
      <p:sp>
        <p:nvSpPr>
          <p:cNvPr id="3" name="Content Placeholder 2"/>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smtClean="0"/>
          </a:p>
          <a:p>
            <a:pPr marL="0" indent="0" algn="ctr">
              <a:buNone/>
            </a:pPr>
            <a:r>
              <a:rPr lang="en-US" sz="2800" dirty="0" smtClean="0">
                <a:latin typeface="Calibri" pitchFamily="34" charset="0"/>
                <a:cs typeface="Calibri" pitchFamily="34" charset="0"/>
              </a:rPr>
              <a:t>Hive Module - III</a:t>
            </a:r>
            <a:endParaRPr lang="en-US" sz="2800" dirty="0">
              <a:latin typeface="Calibri" pitchFamily="34" charset="0"/>
              <a:cs typeface="Calibri" pitchFamily="34" charset="0"/>
            </a:endParaRPr>
          </a:p>
        </p:txBody>
      </p:sp>
    </p:spTree>
    <p:extLst>
      <p:ext uri="{BB962C8B-B14F-4D97-AF65-F5344CB8AC3E}">
        <p14:creationId xmlns:p14="http://schemas.microsoft.com/office/powerpoint/2010/main" val="1454461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a:solidFill>
                  <a:schemeClr val="tx1"/>
                </a:solidFill>
                <a:latin typeface="Calibri" pitchFamily="34" charset="0"/>
                <a:cs typeface="Calibri" pitchFamily="34" charset="0"/>
              </a:rPr>
              <a:t>Hive Join (cont..)</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graphicFrame>
        <p:nvGraphicFramePr>
          <p:cNvPr id="4" name="object 13"/>
          <p:cNvGraphicFramePr>
            <a:graphicFrameLocks noGrp="1"/>
          </p:cNvGraphicFramePr>
          <p:nvPr>
            <p:extLst>
              <p:ext uri="{D42A27DB-BD31-4B8C-83A1-F6EECF244321}">
                <p14:modId xmlns:p14="http://schemas.microsoft.com/office/powerpoint/2010/main" val="2575811049"/>
              </p:ext>
            </p:extLst>
          </p:nvPr>
        </p:nvGraphicFramePr>
        <p:xfrm>
          <a:off x="304800" y="1752600"/>
          <a:ext cx="8686801" cy="4198242"/>
        </p:xfrm>
        <a:graphic>
          <a:graphicData uri="http://schemas.openxmlformats.org/drawingml/2006/table">
            <a:tbl>
              <a:tblPr firstRow="1" bandRow="1">
                <a:tableStyleId>{2D5ABB26-0587-4C30-8999-92F81FD0307C}</a:tableStyleId>
              </a:tblPr>
              <a:tblGrid>
                <a:gridCol w="1348202"/>
                <a:gridCol w="2870833"/>
                <a:gridCol w="2233883"/>
                <a:gridCol w="2233883"/>
              </a:tblGrid>
              <a:tr h="423390">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Type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508000">
                        <a:lnSpc>
                          <a:spcPct val="100000"/>
                        </a:lnSpc>
                        <a:spcBef>
                          <a:spcPts val="160"/>
                        </a:spcBef>
                      </a:pPr>
                      <a:r>
                        <a:rPr sz="1500" b="1" spc="-5" dirty="0">
                          <a:solidFill>
                            <a:srgbClr val="D5EDF4"/>
                          </a:solidFill>
                          <a:latin typeface="Calibri" pitchFamily="34" charset="0"/>
                          <a:cs typeface="Calibri" pitchFamily="34" charset="0"/>
                        </a:rPr>
                        <a:t>Approach</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Pros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c>
                  <a:txBody>
                    <a:bodyPr/>
                    <a:lstStyle/>
                    <a:p>
                      <a:pPr marL="2540" algn="ctr">
                        <a:lnSpc>
                          <a:spcPct val="100000"/>
                        </a:lnSpc>
                        <a:spcBef>
                          <a:spcPts val="160"/>
                        </a:spcBef>
                      </a:pPr>
                      <a:r>
                        <a:rPr sz="1500" b="1" spc="-10" dirty="0">
                          <a:solidFill>
                            <a:srgbClr val="D5EDF4"/>
                          </a:solidFill>
                          <a:latin typeface="Calibri" pitchFamily="34" charset="0"/>
                          <a:cs typeface="Calibri" pitchFamily="34" charset="0"/>
                        </a:rPr>
                        <a:t>Cons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20965">
                      <a:solidFill>
                        <a:srgbClr val="FFFFFF"/>
                      </a:solidFill>
                      <a:prstDash val="solid"/>
                    </a:lnB>
                    <a:solidFill>
                      <a:srgbClr val="6CACDD"/>
                    </a:solidFill>
                  </a:tcPr>
                </a:tc>
              </a:tr>
              <a:tr h="1242158">
                <a:tc>
                  <a:txBody>
                    <a:bodyPr/>
                    <a:lstStyle/>
                    <a:p>
                      <a:pPr>
                        <a:lnSpc>
                          <a:spcPct val="100000"/>
                        </a:lnSpc>
                      </a:pPr>
                      <a:endParaRPr sz="1500">
                        <a:latin typeface="Calibri" pitchFamily="34" charset="0"/>
                        <a:cs typeface="Calibri" pitchFamily="34" charset="0"/>
                      </a:endParaRPr>
                    </a:p>
                    <a:p>
                      <a:pPr marL="2540" algn="ctr">
                        <a:lnSpc>
                          <a:spcPct val="100000"/>
                        </a:lnSpc>
                        <a:spcBef>
                          <a:spcPts val="785"/>
                        </a:spcBef>
                      </a:pPr>
                      <a:r>
                        <a:rPr sz="1500" b="1" spc="-10" dirty="0">
                          <a:solidFill>
                            <a:srgbClr val="D5EDF4"/>
                          </a:solidFill>
                          <a:latin typeface="Calibri" pitchFamily="34" charset="0"/>
                          <a:cs typeface="Calibri" pitchFamily="34" charset="0"/>
                        </a:rPr>
                        <a:t>Shuﬄe</a:t>
                      </a:r>
                      <a:r>
                        <a:rPr sz="1500" b="1" spc="-70" dirty="0">
                          <a:solidFill>
                            <a:srgbClr val="D5EDF4"/>
                          </a:solidFill>
                          <a:latin typeface="Calibri" pitchFamily="34" charset="0"/>
                          <a:cs typeface="Calibri" pitchFamily="34" charset="0"/>
                        </a:rPr>
                        <a:t> </a:t>
                      </a:r>
                      <a:r>
                        <a:rPr sz="1500" b="1" spc="-10"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6CACDD"/>
                    </a:solidFill>
                  </a:tcPr>
                </a:tc>
                <a:tc>
                  <a:txBody>
                    <a:bodyPr/>
                    <a:lstStyle/>
                    <a:p>
                      <a:pPr marL="46355" marR="75565">
                        <a:lnSpc>
                          <a:spcPct val="97800"/>
                        </a:lnSpc>
                        <a:spcBef>
                          <a:spcPts val="130"/>
                        </a:spcBef>
                      </a:pPr>
                      <a:r>
                        <a:rPr sz="1500" spc="-5" dirty="0">
                          <a:latin typeface="Calibri" pitchFamily="34" charset="0"/>
                          <a:cs typeface="Calibri" pitchFamily="34" charset="0"/>
                        </a:rPr>
                        <a:t>Join keys are </a:t>
                      </a:r>
                      <a:r>
                        <a:rPr sz="1500" spc="-10" dirty="0">
                          <a:latin typeface="Calibri" pitchFamily="34" charset="0"/>
                          <a:cs typeface="Calibri" pitchFamily="34" charset="0"/>
                        </a:rPr>
                        <a:t>shuﬄed </a:t>
                      </a:r>
                      <a:r>
                        <a:rPr sz="1500" spc="-5" dirty="0">
                          <a:latin typeface="Calibri" pitchFamily="34" charset="0"/>
                          <a:cs typeface="Calibri" pitchFamily="34" charset="0"/>
                        </a:rPr>
                        <a:t>using  </a:t>
                      </a:r>
                      <a:r>
                        <a:rPr sz="1500" spc="-10" dirty="0">
                          <a:latin typeface="Calibri" pitchFamily="34" charset="0"/>
                          <a:cs typeface="Calibri" pitchFamily="34" charset="0"/>
                        </a:rPr>
                        <a:t>MapReduce </a:t>
                      </a:r>
                      <a:r>
                        <a:rPr sz="1500" spc="-5" dirty="0">
                          <a:latin typeface="Calibri" pitchFamily="34" charset="0"/>
                          <a:cs typeface="Calibri" pitchFamily="34" charset="0"/>
                        </a:rPr>
                        <a:t>and joins are  performed on the reduce  side.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c>
                  <a:txBody>
                    <a:bodyPr/>
                    <a:lstStyle/>
                    <a:p>
                      <a:pPr marL="46355" marR="109855">
                        <a:lnSpc>
                          <a:spcPts val="1160"/>
                        </a:lnSpc>
                        <a:spcBef>
                          <a:spcPts val="175"/>
                        </a:spcBef>
                      </a:pPr>
                      <a:r>
                        <a:rPr sz="1500" spc="-5" dirty="0">
                          <a:latin typeface="Calibri" pitchFamily="34" charset="0"/>
                          <a:cs typeface="Calibri" pitchFamily="34" charset="0"/>
                        </a:rPr>
                        <a:t>Works regardless of  data size or</a:t>
                      </a:r>
                      <a:r>
                        <a:rPr sz="1500" spc="-60" dirty="0">
                          <a:latin typeface="Calibri" pitchFamily="34" charset="0"/>
                          <a:cs typeface="Calibri" pitchFamily="34" charset="0"/>
                        </a:rPr>
                        <a:t> </a:t>
                      </a:r>
                      <a:r>
                        <a:rPr sz="1500" spc="-5" dirty="0">
                          <a:latin typeface="Calibri" pitchFamily="34" charset="0"/>
                          <a:cs typeface="Calibri" pitchFamily="34" charset="0"/>
                        </a:rPr>
                        <a:t>layout.</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c>
                  <a:txBody>
                    <a:bodyPr/>
                    <a:lstStyle/>
                    <a:p>
                      <a:pPr marL="46355" marR="229870">
                        <a:lnSpc>
                          <a:spcPct val="98600"/>
                        </a:lnSpc>
                        <a:spcBef>
                          <a:spcPts val="120"/>
                        </a:spcBef>
                      </a:pPr>
                      <a:r>
                        <a:rPr sz="1500" spc="-5" dirty="0">
                          <a:latin typeface="Calibri" pitchFamily="34" charset="0"/>
                          <a:cs typeface="Calibri" pitchFamily="34" charset="0"/>
                        </a:rPr>
                        <a:t>Most </a:t>
                      </a:r>
                      <a:r>
                        <a:rPr sz="1500" spc="-40" dirty="0">
                          <a:latin typeface="Calibri" pitchFamily="34" charset="0"/>
                          <a:cs typeface="Calibri" pitchFamily="34" charset="0"/>
                        </a:rPr>
                        <a:t>resourceG  </a:t>
                      </a:r>
                      <a:r>
                        <a:rPr sz="1500" spc="-5" dirty="0">
                          <a:latin typeface="Calibri" pitchFamily="34" charset="0"/>
                          <a:cs typeface="Calibri" pitchFamily="34" charset="0"/>
                        </a:rPr>
                        <a:t>intensive and  slowest join</a:t>
                      </a:r>
                      <a:r>
                        <a:rPr sz="1500" spc="-70" dirty="0">
                          <a:latin typeface="Calibri" pitchFamily="34" charset="0"/>
                          <a:cs typeface="Calibri" pitchFamily="34" charset="0"/>
                        </a:rPr>
                        <a:t> </a:t>
                      </a:r>
                      <a:r>
                        <a:rPr sz="1500" spc="-5" dirty="0">
                          <a:latin typeface="Calibri" pitchFamily="34" charset="0"/>
                          <a:cs typeface="Calibri" pitchFamily="34" charset="0"/>
                        </a:rPr>
                        <a:t>type.</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20965">
                      <a:solidFill>
                        <a:srgbClr val="FFFFFF"/>
                      </a:solidFill>
                      <a:prstDash val="solid"/>
                    </a:lnT>
                    <a:lnB w="6988">
                      <a:solidFill>
                        <a:srgbClr val="FFFFFF"/>
                      </a:solidFill>
                      <a:prstDash val="solid"/>
                    </a:lnB>
                    <a:solidFill>
                      <a:srgbClr val="DAE5F2"/>
                    </a:solidFill>
                  </a:tcPr>
                </a:tc>
              </a:tr>
              <a:tr h="1266347">
                <a:tc>
                  <a:txBody>
                    <a:bodyPr/>
                    <a:lstStyle/>
                    <a:p>
                      <a:pPr marL="56515" marR="45720" indent="-635" algn="ctr">
                        <a:lnSpc>
                          <a:spcPct val="98600"/>
                        </a:lnSpc>
                        <a:spcBef>
                          <a:spcPts val="869"/>
                        </a:spcBef>
                      </a:pPr>
                      <a:r>
                        <a:rPr sz="1500" b="1" spc="-10" dirty="0">
                          <a:solidFill>
                            <a:srgbClr val="D5EDF4"/>
                          </a:solidFill>
                          <a:latin typeface="Calibri" pitchFamily="34" charset="0"/>
                          <a:cs typeface="Calibri" pitchFamily="34" charset="0"/>
                        </a:rPr>
                        <a:t>Map  </a:t>
                      </a:r>
                      <a:r>
                        <a:rPr sz="1500" b="1" dirty="0">
                          <a:solidFill>
                            <a:srgbClr val="D5EDF4"/>
                          </a:solidFill>
                          <a:latin typeface="Calibri" pitchFamily="34" charset="0"/>
                          <a:cs typeface="Calibri" pitchFamily="34" charset="0"/>
                        </a:rPr>
                        <a:t>(Broadcast)  </a:t>
                      </a:r>
                      <a:r>
                        <a:rPr sz="1500" b="1" spc="-10"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6CACDD"/>
                    </a:solidFill>
                  </a:tcPr>
                </a:tc>
                <a:tc>
                  <a:txBody>
                    <a:bodyPr/>
                    <a:lstStyle/>
                    <a:p>
                      <a:pPr marL="46355" marR="45085">
                        <a:lnSpc>
                          <a:spcPct val="97800"/>
                        </a:lnSpc>
                        <a:spcBef>
                          <a:spcPts val="185"/>
                        </a:spcBef>
                      </a:pPr>
                      <a:r>
                        <a:rPr sz="1500" spc="-5" dirty="0">
                          <a:latin typeface="Calibri" pitchFamily="34" charset="0"/>
                          <a:cs typeface="Calibri" pitchFamily="34" charset="0"/>
                        </a:rPr>
                        <a:t>Small tables are loaded into  </a:t>
                      </a:r>
                      <a:r>
                        <a:rPr sz="1500" spc="-10" dirty="0">
                          <a:latin typeface="Calibri" pitchFamily="34" charset="0"/>
                          <a:cs typeface="Calibri" pitchFamily="34" charset="0"/>
                        </a:rPr>
                        <a:t>memory </a:t>
                      </a:r>
                      <a:r>
                        <a:rPr sz="1500" spc="-5" dirty="0">
                          <a:latin typeface="Calibri" pitchFamily="34" charset="0"/>
                          <a:cs typeface="Calibri" pitchFamily="34" charset="0"/>
                        </a:rPr>
                        <a:t>in all nodes,  mapper scans through the  large table and</a:t>
                      </a:r>
                      <a:r>
                        <a:rPr sz="1500" spc="-55" dirty="0">
                          <a:latin typeface="Calibri" pitchFamily="34" charset="0"/>
                          <a:cs typeface="Calibri" pitchFamily="34" charset="0"/>
                        </a:rPr>
                        <a:t> </a:t>
                      </a:r>
                      <a:r>
                        <a:rPr sz="1500" spc="-5" dirty="0">
                          <a:latin typeface="Calibri" pitchFamily="34" charset="0"/>
                          <a:cs typeface="Calibri" pitchFamily="34" charset="0"/>
                        </a:rPr>
                        <a:t>joins.</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c>
                  <a:txBody>
                    <a:bodyPr/>
                    <a:lstStyle/>
                    <a:p>
                      <a:pPr marL="46355" marR="60960">
                        <a:lnSpc>
                          <a:spcPct val="98600"/>
                        </a:lnSpc>
                        <a:spcBef>
                          <a:spcPts val="175"/>
                        </a:spcBef>
                      </a:pPr>
                      <a:r>
                        <a:rPr sz="1500" spc="-5" dirty="0">
                          <a:latin typeface="Calibri" pitchFamily="34" charset="0"/>
                          <a:cs typeface="Calibri" pitchFamily="34" charset="0"/>
                        </a:rPr>
                        <a:t>Very fast, single scan  through largest  table.</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c>
                  <a:txBody>
                    <a:bodyPr/>
                    <a:lstStyle/>
                    <a:p>
                      <a:pPr marL="46355" marR="280670">
                        <a:lnSpc>
                          <a:spcPct val="97800"/>
                        </a:lnSpc>
                        <a:spcBef>
                          <a:spcPts val="185"/>
                        </a:spcBef>
                      </a:pPr>
                      <a:r>
                        <a:rPr sz="1500" spc="-5" dirty="0">
                          <a:latin typeface="Calibri" pitchFamily="34" charset="0"/>
                          <a:cs typeface="Calibri" pitchFamily="34" charset="0"/>
                        </a:rPr>
                        <a:t>All but one table  must be small  enough to ﬁt in  </a:t>
                      </a:r>
                      <a:r>
                        <a:rPr sz="1500" spc="-10" dirty="0">
                          <a:latin typeface="Calibri" pitchFamily="34" charset="0"/>
                          <a:cs typeface="Calibri" pitchFamily="34" charset="0"/>
                        </a:rPr>
                        <a:t>RAM.</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EEF2F9"/>
                    </a:solidFill>
                  </a:tcPr>
                </a:tc>
              </a:tr>
              <a:tr h="1266347">
                <a:tc>
                  <a:txBody>
                    <a:bodyPr/>
                    <a:lstStyle/>
                    <a:p>
                      <a:pPr marL="59055" marR="48260" algn="ctr">
                        <a:lnSpc>
                          <a:spcPct val="98600"/>
                        </a:lnSpc>
                        <a:spcBef>
                          <a:spcPts val="869"/>
                        </a:spcBef>
                      </a:pPr>
                      <a:r>
                        <a:rPr sz="1500" b="1" dirty="0">
                          <a:solidFill>
                            <a:srgbClr val="D5EDF4"/>
                          </a:solidFill>
                          <a:latin typeface="Calibri" pitchFamily="34" charset="0"/>
                          <a:cs typeface="Calibri" pitchFamily="34" charset="0"/>
                        </a:rPr>
                        <a:t>Sort;  Merge;  </a:t>
                      </a:r>
                      <a:r>
                        <a:rPr sz="1500" b="1" spc="-5" dirty="0">
                          <a:solidFill>
                            <a:srgbClr val="D5EDF4"/>
                          </a:solidFill>
                          <a:latin typeface="Calibri" pitchFamily="34" charset="0"/>
                          <a:cs typeface="Calibri" pitchFamily="34" charset="0"/>
                        </a:rPr>
                        <a:t>Bucket</a:t>
                      </a:r>
                      <a:r>
                        <a:rPr sz="1500" b="1" spc="-90" dirty="0">
                          <a:solidFill>
                            <a:srgbClr val="D5EDF4"/>
                          </a:solidFill>
                          <a:latin typeface="Calibri" pitchFamily="34" charset="0"/>
                          <a:cs typeface="Calibri" pitchFamily="34" charset="0"/>
                        </a:rPr>
                        <a:t> </a:t>
                      </a:r>
                      <a:r>
                        <a:rPr sz="1500" b="1" spc="-5" dirty="0">
                          <a:solidFill>
                            <a:srgbClr val="D5EDF4"/>
                          </a:solidFill>
                          <a:latin typeface="Calibri" pitchFamily="34" charset="0"/>
                          <a:cs typeface="Calibri" pitchFamily="34" charset="0"/>
                        </a:rPr>
                        <a:t>Join</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6CACDD"/>
                    </a:solidFill>
                  </a:tcPr>
                </a:tc>
                <a:tc>
                  <a:txBody>
                    <a:bodyPr/>
                    <a:lstStyle/>
                    <a:p>
                      <a:pPr marL="46355" marR="62865">
                        <a:lnSpc>
                          <a:spcPct val="98600"/>
                        </a:lnSpc>
                        <a:spcBef>
                          <a:spcPts val="175"/>
                        </a:spcBef>
                      </a:pPr>
                      <a:r>
                        <a:rPr sz="1500" spc="-5" dirty="0">
                          <a:latin typeface="Calibri" pitchFamily="34" charset="0"/>
                          <a:cs typeface="Calibri" pitchFamily="34" charset="0"/>
                        </a:rPr>
                        <a:t>Mappers take advantage of  </a:t>
                      </a:r>
                      <a:r>
                        <a:rPr sz="1500" spc="-35" dirty="0">
                          <a:latin typeface="Calibri" pitchFamily="34" charset="0"/>
                          <a:cs typeface="Calibri" pitchFamily="34" charset="0"/>
                        </a:rPr>
                        <a:t>coGlocation </a:t>
                      </a:r>
                      <a:r>
                        <a:rPr sz="1500" spc="-5" dirty="0">
                          <a:latin typeface="Calibri" pitchFamily="34" charset="0"/>
                          <a:cs typeface="Calibri" pitchFamily="34" charset="0"/>
                        </a:rPr>
                        <a:t>of keys to do  eﬃcient</a:t>
                      </a:r>
                      <a:r>
                        <a:rPr sz="1500" spc="-85" dirty="0">
                          <a:latin typeface="Calibri" pitchFamily="34" charset="0"/>
                          <a:cs typeface="Calibri" pitchFamily="34" charset="0"/>
                        </a:rPr>
                        <a:t> </a:t>
                      </a:r>
                      <a:r>
                        <a:rPr sz="1500" spc="-5" dirty="0">
                          <a:latin typeface="Calibri" pitchFamily="34" charset="0"/>
                          <a:cs typeface="Calibri" pitchFamily="34" charset="0"/>
                        </a:rPr>
                        <a:t>joins.</a:t>
                      </a:r>
                      <a:endParaRPr sz="150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c>
                  <a:txBody>
                    <a:bodyPr/>
                    <a:lstStyle/>
                    <a:p>
                      <a:pPr marL="46355" marR="158115">
                        <a:lnSpc>
                          <a:spcPts val="1160"/>
                        </a:lnSpc>
                        <a:spcBef>
                          <a:spcPts val="229"/>
                        </a:spcBef>
                      </a:pPr>
                      <a:r>
                        <a:rPr sz="1500" spc="-5" dirty="0">
                          <a:latin typeface="Calibri" pitchFamily="34" charset="0"/>
                          <a:cs typeface="Calibri" pitchFamily="34" charset="0"/>
                        </a:rPr>
                        <a:t>Very fast for tables  of any</a:t>
                      </a:r>
                      <a:r>
                        <a:rPr sz="1500" spc="-75" dirty="0">
                          <a:latin typeface="Calibri" pitchFamily="34" charset="0"/>
                          <a:cs typeface="Calibri" pitchFamily="34" charset="0"/>
                        </a:rPr>
                        <a:t> </a:t>
                      </a:r>
                      <a:r>
                        <a:rPr sz="1500" spc="-5" dirty="0">
                          <a:latin typeface="Calibri" pitchFamily="34" charset="0"/>
                          <a:cs typeface="Calibri" pitchFamily="34" charset="0"/>
                        </a:rPr>
                        <a:t>size.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c>
                  <a:txBody>
                    <a:bodyPr/>
                    <a:lstStyle/>
                    <a:p>
                      <a:pPr marL="46355" marR="83820" algn="just">
                        <a:lnSpc>
                          <a:spcPct val="98600"/>
                        </a:lnSpc>
                        <a:spcBef>
                          <a:spcPts val="175"/>
                        </a:spcBef>
                      </a:pPr>
                      <a:r>
                        <a:rPr sz="1500" spc="-5" dirty="0">
                          <a:latin typeface="Calibri" pitchFamily="34" charset="0"/>
                          <a:cs typeface="Calibri" pitchFamily="34" charset="0"/>
                        </a:rPr>
                        <a:t>Data must be sorted  and bucketed ahead  </a:t>
                      </a:r>
                      <a:r>
                        <a:rPr sz="1500" spc="-10" dirty="0">
                          <a:latin typeface="Calibri" pitchFamily="34" charset="0"/>
                          <a:cs typeface="Calibri" pitchFamily="34" charset="0"/>
                        </a:rPr>
                        <a:t>of</a:t>
                      </a:r>
                      <a:r>
                        <a:rPr sz="1500" spc="-75" dirty="0">
                          <a:latin typeface="Calibri" pitchFamily="34" charset="0"/>
                          <a:cs typeface="Calibri" pitchFamily="34" charset="0"/>
                        </a:rPr>
                        <a:t> </a:t>
                      </a:r>
                      <a:r>
                        <a:rPr sz="1500" spc="-10" dirty="0">
                          <a:latin typeface="Calibri" pitchFamily="34" charset="0"/>
                          <a:cs typeface="Calibri" pitchFamily="34" charset="0"/>
                        </a:rPr>
                        <a:t>time.</a:t>
                      </a:r>
                      <a:endParaRPr sz="1500" dirty="0">
                        <a:latin typeface="Calibri" pitchFamily="34" charset="0"/>
                        <a:cs typeface="Calibri" pitchFamily="34" charset="0"/>
                      </a:endParaRPr>
                    </a:p>
                  </a:txBody>
                  <a:tcPr marL="0" marR="0" marT="0" marB="0">
                    <a:lnL w="6984">
                      <a:solidFill>
                        <a:srgbClr val="FFFFFF"/>
                      </a:solidFill>
                      <a:prstDash val="solid"/>
                    </a:lnL>
                    <a:lnR w="6984">
                      <a:solidFill>
                        <a:srgbClr val="FFFFFF"/>
                      </a:solidFill>
                      <a:prstDash val="solid"/>
                    </a:lnR>
                    <a:lnT w="6988">
                      <a:solidFill>
                        <a:srgbClr val="FFFFFF"/>
                      </a:solidFill>
                      <a:prstDash val="solid"/>
                    </a:lnT>
                    <a:lnB w="6988">
                      <a:solidFill>
                        <a:srgbClr val="FFFFFF"/>
                      </a:solidFill>
                      <a:prstDash val="solid"/>
                    </a:lnB>
                    <a:solidFill>
                      <a:srgbClr val="DAE5F2"/>
                    </a:solidFill>
                  </a:tcPr>
                </a:tc>
              </a:tr>
            </a:tbl>
          </a:graphicData>
        </a:graphic>
      </p:graphicFrame>
      <p:sp>
        <p:nvSpPr>
          <p:cNvPr id="3" name="Rectangle 2"/>
          <p:cNvSpPr/>
          <p:nvPr/>
        </p:nvSpPr>
        <p:spPr>
          <a:xfrm>
            <a:off x="304800" y="1219200"/>
            <a:ext cx="3443956" cy="400110"/>
          </a:xfrm>
          <a:prstGeom prst="rect">
            <a:avLst/>
          </a:prstGeom>
        </p:spPr>
        <p:txBody>
          <a:bodyPr wrap="none">
            <a:spAutoFit/>
          </a:bodyPr>
          <a:lstStyle/>
          <a:p>
            <a:r>
              <a:rPr lang="en-US" sz="2000" spc="-5" dirty="0" smtClean="0">
                <a:latin typeface="Calibri"/>
                <a:cs typeface="Calibri"/>
              </a:rPr>
              <a:t>Hive uses three join strategies  :</a:t>
            </a:r>
            <a:endParaRPr lang="en-US" sz="2000" dirty="0"/>
          </a:p>
        </p:txBody>
      </p:sp>
    </p:spTree>
    <p:extLst>
      <p:ext uri="{BB962C8B-B14F-4D97-AF65-F5344CB8AC3E}">
        <p14:creationId xmlns:p14="http://schemas.microsoft.com/office/powerpoint/2010/main" val="101765064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dirty="0" smtClean="0">
                <a:solidFill>
                  <a:schemeClr val="tx1"/>
                </a:solidFill>
                <a:latin typeface="Calibri" pitchFamily="34" charset="0"/>
                <a:cs typeface="Calibri" pitchFamily="34" charset="0"/>
              </a:rPr>
              <a:t>Hive Join (cont..)</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pic>
        <p:nvPicPr>
          <p:cNvPr id="64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265" t="29630" r="30485" b="49876"/>
          <a:stretch/>
        </p:blipFill>
        <p:spPr bwMode="auto">
          <a:xfrm>
            <a:off x="76200" y="1495455"/>
            <a:ext cx="9296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33400" y="1095345"/>
            <a:ext cx="2743200" cy="400110"/>
          </a:xfrm>
          <a:prstGeom prst="rect">
            <a:avLst/>
          </a:prstGeom>
        </p:spPr>
        <p:txBody>
          <a:bodyPr wrap="square">
            <a:spAutoFit/>
          </a:bodyPr>
          <a:lstStyle/>
          <a:p>
            <a:r>
              <a:rPr lang="en-US" sz="2000" dirty="0">
                <a:latin typeface="Calibri" pitchFamily="34" charset="0"/>
                <a:cs typeface="Calibri" pitchFamily="34" charset="0"/>
              </a:rPr>
              <a:t>Shuﬄe Joins</a:t>
            </a:r>
          </a:p>
        </p:txBody>
      </p:sp>
    </p:spTree>
    <p:extLst>
      <p:ext uri="{BB962C8B-B14F-4D97-AF65-F5344CB8AC3E}">
        <p14:creationId xmlns:p14="http://schemas.microsoft.com/office/powerpoint/2010/main" val="3624579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alibri" pitchFamily="34" charset="0"/>
                <a:cs typeface="Calibri" pitchFamily="34" charset="0"/>
              </a:rPr>
              <a:t>Hive Join (cont..)</a:t>
            </a:r>
          </a:p>
        </p:txBody>
      </p:sp>
      <p:pic>
        <p:nvPicPr>
          <p:cNvPr id="64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126" t="29753" r="30624" b="51482"/>
          <a:stretch/>
        </p:blipFill>
        <p:spPr bwMode="auto">
          <a:xfrm>
            <a:off x="228599" y="1219200"/>
            <a:ext cx="935756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558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5" dirty="0" smtClean="0">
                <a:latin typeface="Calibri"/>
                <a:cs typeface="Calibri"/>
              </a:rPr>
              <a:t/>
            </a:r>
            <a:br>
              <a:rPr lang="en-US" spc="-55" dirty="0" smtClean="0">
                <a:latin typeface="Calibri"/>
                <a:cs typeface="Calibri"/>
              </a:rPr>
            </a:br>
            <a:r>
              <a:rPr lang="en-US" dirty="0" smtClean="0">
                <a:solidFill>
                  <a:schemeClr val="tx1"/>
                </a:solidFill>
                <a:latin typeface="Calibri" pitchFamily="34" charset="0"/>
                <a:cs typeface="Calibri" pitchFamily="34" charset="0"/>
              </a:rPr>
              <a:t>Hive Join (cont..) </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pic>
        <p:nvPicPr>
          <p:cNvPr id="64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333" t="29382" r="30625" b="48519"/>
          <a:stretch/>
        </p:blipFill>
        <p:spPr bwMode="auto">
          <a:xfrm>
            <a:off x="228600" y="1752600"/>
            <a:ext cx="9220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1230040"/>
            <a:ext cx="2656305" cy="400110"/>
          </a:xfrm>
          <a:prstGeom prst="rect">
            <a:avLst/>
          </a:prstGeom>
        </p:spPr>
        <p:txBody>
          <a:bodyPr wrap="none">
            <a:spAutoFit/>
          </a:bodyPr>
          <a:lstStyle/>
          <a:p>
            <a:r>
              <a:rPr lang="en-US" sz="2000" spc="-55" dirty="0">
                <a:latin typeface="Calibri"/>
                <a:cs typeface="Calibri"/>
              </a:rPr>
              <a:t>Sort-Merge-Bucket</a:t>
            </a:r>
            <a:r>
              <a:rPr lang="en-US" sz="2000" spc="-30" dirty="0">
                <a:latin typeface="Calibri"/>
                <a:cs typeface="Calibri"/>
              </a:rPr>
              <a:t> </a:t>
            </a:r>
            <a:r>
              <a:rPr lang="en-US" sz="2000" spc="-5" dirty="0">
                <a:latin typeface="Calibri"/>
                <a:cs typeface="Calibri"/>
              </a:rPr>
              <a:t>Joins </a:t>
            </a:r>
            <a:endParaRPr lang="en-US" sz="2000" dirty="0"/>
          </a:p>
        </p:txBody>
      </p:sp>
    </p:spTree>
    <p:extLst>
      <p:ext uri="{BB962C8B-B14F-4D97-AF65-F5344CB8AC3E}">
        <p14:creationId xmlns:p14="http://schemas.microsoft.com/office/powerpoint/2010/main" val="24696812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Join</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p:txBody>
      </p:sp>
      <p:pic>
        <p:nvPicPr>
          <p:cNvPr id="5" name="Picture 4" descr="joins"/>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9372600" cy="5181599"/>
          </a:xfrm>
          <a:prstGeom prst="rect">
            <a:avLst/>
          </a:prstGeom>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4132469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a:t>							</a:t>
            </a:r>
          </a:p>
        </p:txBody>
      </p:sp>
      <p:sp>
        <p:nvSpPr>
          <p:cNvPr id="3" name="Content Placeholder 2"/>
          <p:cNvSpPr>
            <a:spLocks noGrp="1"/>
          </p:cNvSpPr>
          <p:nvPr>
            <p:ph idx="1"/>
          </p:nvPr>
        </p:nvSpPr>
        <p:spPr>
          <a:xfrm>
            <a:off x="341313" y="1295400"/>
            <a:ext cx="9223376" cy="4972049"/>
          </a:xfrm>
        </p:spPr>
        <p:txBody>
          <a:bodyPr/>
          <a:lstStyle/>
          <a:p>
            <a:r>
              <a:rPr lang="en-US" dirty="0">
                <a:latin typeface="Calibri" pitchFamily="34" charset="0"/>
                <a:cs typeface="Calibri" pitchFamily="34" charset="0"/>
              </a:rPr>
              <a:t>JOIN clause is used to combine and retrieve the records from multiple </a:t>
            </a:r>
            <a:r>
              <a:rPr lang="en-US" dirty="0" smtClean="0">
                <a:latin typeface="Calibri" pitchFamily="34" charset="0"/>
                <a:cs typeface="Calibri" pitchFamily="34" charset="0"/>
              </a:rPr>
              <a:t>tables.</a:t>
            </a:r>
          </a:p>
          <a:p>
            <a:r>
              <a:rPr lang="en-US" dirty="0" smtClean="0">
                <a:latin typeface="Calibri" pitchFamily="34" charset="0"/>
                <a:cs typeface="Calibri" pitchFamily="34" charset="0"/>
              </a:rPr>
              <a:t>JOIN </a:t>
            </a:r>
            <a:r>
              <a:rPr lang="en-US" dirty="0">
                <a:latin typeface="Calibri" pitchFamily="34" charset="0"/>
                <a:cs typeface="Calibri" pitchFamily="34" charset="0"/>
              </a:rPr>
              <a:t>is same as OUTER JOIN in SQL. </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A </a:t>
            </a:r>
            <a:r>
              <a:rPr lang="en-US" dirty="0">
                <a:latin typeface="Calibri" pitchFamily="34" charset="0"/>
                <a:cs typeface="Calibri" pitchFamily="34" charset="0"/>
              </a:rPr>
              <a:t>JOIN condition is to be raised using the primary keys and foreign keys of the tables</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There are following types of Join in Hive:</a:t>
            </a:r>
          </a:p>
          <a:p>
            <a:pPr lvl="1"/>
            <a:r>
              <a:rPr lang="en-US" dirty="0" smtClean="0">
                <a:latin typeface="Calibri" pitchFamily="34" charset="0"/>
                <a:cs typeface="Calibri" pitchFamily="34" charset="0"/>
              </a:rPr>
              <a:t>INNER JOIN .</a:t>
            </a:r>
          </a:p>
          <a:p>
            <a:pPr lvl="1"/>
            <a:r>
              <a:rPr lang="en-US" dirty="0" smtClean="0">
                <a:latin typeface="Calibri" pitchFamily="34" charset="0"/>
                <a:cs typeface="Calibri" pitchFamily="34" charset="0"/>
              </a:rPr>
              <a:t>LEFT JOIN (LEFT OUTER JOIN)</a:t>
            </a:r>
          </a:p>
          <a:p>
            <a:pPr lvl="1"/>
            <a:r>
              <a:rPr lang="en-US" dirty="0" smtClean="0">
                <a:latin typeface="Calibri" pitchFamily="34" charset="0"/>
                <a:cs typeface="Calibri" pitchFamily="34" charset="0"/>
              </a:rPr>
              <a:t>RIGHT JOIN (RIGHT OUTER JOIN) </a:t>
            </a:r>
          </a:p>
          <a:p>
            <a:pPr lvl="1"/>
            <a:r>
              <a:rPr lang="en-US" dirty="0" smtClean="0">
                <a:latin typeface="Calibri" pitchFamily="34" charset="0"/>
                <a:cs typeface="Calibri" pitchFamily="34" charset="0"/>
              </a:rPr>
              <a:t>FULL JOIN (FULL OUTER JOIN)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5919031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smtClean="0"/>
              <a:t>							</a:t>
            </a:r>
            <a:endParaRPr lang="en-US" dirty="0"/>
          </a:p>
        </p:txBody>
      </p:sp>
      <p:sp>
        <p:nvSpPr>
          <p:cNvPr id="3" name="Content Placeholder 2"/>
          <p:cNvSpPr>
            <a:spLocks noGrp="1"/>
          </p:cNvSpPr>
          <p:nvPr>
            <p:ph idx="1"/>
          </p:nvPr>
        </p:nvSpPr>
        <p:spPr>
          <a:xfrm>
            <a:off x="341313" y="1143000"/>
            <a:ext cx="9223376" cy="5124449"/>
          </a:xfrm>
        </p:spPr>
        <p:txBody>
          <a:bodyPr/>
          <a:lstStyle/>
          <a:p>
            <a:pPr marL="0" indent="0">
              <a:buNone/>
            </a:pPr>
            <a:endParaRPr lang="en-US" dirty="0"/>
          </a:p>
          <a:p>
            <a:r>
              <a:rPr lang="en-US" dirty="0">
                <a:latin typeface="Calibri" pitchFamily="34" charset="0"/>
                <a:cs typeface="Calibri" pitchFamily="34" charset="0"/>
              </a:rPr>
              <a:t> </a:t>
            </a:r>
            <a:r>
              <a:rPr lang="en-US" b="1" dirty="0">
                <a:latin typeface="Calibri" pitchFamily="34" charset="0"/>
                <a:cs typeface="Calibri" pitchFamily="34" charset="0"/>
              </a:rPr>
              <a:t>INNER JOIN</a:t>
            </a:r>
            <a:r>
              <a:rPr lang="en-US" dirty="0">
                <a:latin typeface="Calibri" pitchFamily="34" charset="0"/>
                <a:cs typeface="Calibri" pitchFamily="34" charset="0"/>
              </a:rPr>
              <a:t> – Select records that have matching values in both tables.</a:t>
            </a:r>
          </a:p>
          <a:p>
            <a:pPr marL="457200" lvl="2" indent="0">
              <a:buNone/>
            </a:pPr>
            <a:r>
              <a:rPr lang="en-US" sz="2000" i="1" dirty="0" smtClean="0">
                <a:latin typeface="Calibri" pitchFamily="34" charset="0"/>
                <a:cs typeface="Calibri" pitchFamily="34" charset="0"/>
              </a:rPr>
              <a:t>Example:</a:t>
            </a:r>
          </a:p>
          <a:p>
            <a:pPr marL="457200" lvl="2" indent="0">
              <a:buNone/>
            </a:pPr>
            <a:r>
              <a:rPr lang="en-US" sz="2000" i="1" dirty="0">
                <a:latin typeface="Calibri" pitchFamily="34" charset="0"/>
                <a:cs typeface="Calibri" pitchFamily="34" charset="0"/>
              </a:rPr>
              <a:t>hive&gt; select c.id, c.name, </a:t>
            </a:r>
            <a:r>
              <a:rPr lang="en-US" sz="2000" i="1" dirty="0" err="1">
                <a:latin typeface="Calibri" pitchFamily="34" charset="0"/>
                <a:cs typeface="Calibri" pitchFamily="34" charset="0"/>
              </a:rPr>
              <a:t>o.order_date</a:t>
            </a:r>
            <a:r>
              <a:rPr lang="en-US" sz="2000" i="1" dirty="0">
                <a:latin typeface="Calibri" pitchFamily="34" charset="0"/>
                <a:cs typeface="Calibri" pitchFamily="34" charset="0"/>
              </a:rPr>
              <a:t>, </a:t>
            </a:r>
            <a:r>
              <a:rPr lang="en-US" sz="2000" i="1" dirty="0" err="1">
                <a:latin typeface="Calibri" pitchFamily="34" charset="0"/>
                <a:cs typeface="Calibri" pitchFamily="34" charset="0"/>
              </a:rPr>
              <a:t>o.amount</a:t>
            </a:r>
            <a:r>
              <a:rPr lang="en-US" sz="2000" i="1" dirty="0">
                <a:latin typeface="Calibri" pitchFamily="34" charset="0"/>
                <a:cs typeface="Calibri" pitchFamily="34" charset="0"/>
              </a:rPr>
              <a:t> from customers c inner join orders </a:t>
            </a:r>
            <a:r>
              <a:rPr lang="en-US" sz="2000" i="1" dirty="0" smtClean="0">
                <a:latin typeface="Calibri" pitchFamily="34" charset="0"/>
                <a:cs typeface="Calibri" pitchFamily="34" charset="0"/>
              </a:rPr>
              <a:t>o ON </a:t>
            </a:r>
            <a:r>
              <a:rPr lang="en-US" sz="2000" i="1" dirty="0">
                <a:latin typeface="Calibri" pitchFamily="34" charset="0"/>
                <a:cs typeface="Calibri" pitchFamily="34" charset="0"/>
              </a:rPr>
              <a:t>(c.id = </a:t>
            </a:r>
            <a:r>
              <a:rPr lang="en-US" sz="2000" i="1" dirty="0" err="1">
                <a:latin typeface="Calibri" pitchFamily="34" charset="0"/>
                <a:cs typeface="Calibri" pitchFamily="34" charset="0"/>
              </a:rPr>
              <a:t>o.customer_id</a:t>
            </a:r>
            <a:r>
              <a:rPr lang="en-US" sz="2000" i="1" dirty="0">
                <a:latin typeface="Calibri" pitchFamily="34" charset="0"/>
                <a:cs typeface="Calibri" pitchFamily="34" charset="0"/>
              </a:rPr>
              <a:t>);</a:t>
            </a:r>
            <a:endParaRPr lang="en-US" sz="2000" i="1" dirty="0" smtClean="0">
              <a:latin typeface="Calibri" pitchFamily="34" charset="0"/>
              <a:cs typeface="Calibri" pitchFamily="34" charset="0"/>
            </a:endParaRPr>
          </a:p>
          <a:p>
            <a:pPr marL="0" indent="0">
              <a:buNone/>
            </a:pPr>
            <a:endParaRPr lang="en-US" dirty="0">
              <a:latin typeface="Calibri" pitchFamily="34" charset="0"/>
              <a:cs typeface="Calibri" pitchFamily="34" charset="0"/>
            </a:endParaRPr>
          </a:p>
          <a:p>
            <a:r>
              <a:rPr lang="en-US" b="1" dirty="0">
                <a:latin typeface="Calibri" pitchFamily="34" charset="0"/>
                <a:cs typeface="Calibri" pitchFamily="34" charset="0"/>
              </a:rPr>
              <a:t>LEFT JOIN</a:t>
            </a:r>
            <a:r>
              <a:rPr lang="en-US" dirty="0">
                <a:latin typeface="Calibri" pitchFamily="34" charset="0"/>
                <a:cs typeface="Calibri" pitchFamily="34" charset="0"/>
              </a:rPr>
              <a:t> (LEFT OUTER JOIN) – returns all the values from the left table, plus the matched values from the right table, or NULL in case of no matching join </a:t>
            </a:r>
            <a:r>
              <a:rPr lang="en-US" dirty="0" smtClean="0">
                <a:latin typeface="Calibri" pitchFamily="34" charset="0"/>
                <a:cs typeface="Calibri" pitchFamily="34" charset="0"/>
              </a:rPr>
              <a:t>predicate</a:t>
            </a:r>
          </a:p>
          <a:p>
            <a:pPr marL="0" lvl="2" indent="0">
              <a:buNone/>
            </a:pPr>
            <a:r>
              <a:rPr lang="en-US" sz="2000" b="1" i="1" dirty="0">
                <a:latin typeface="Calibri" pitchFamily="34" charset="0"/>
                <a:cs typeface="Calibri" pitchFamily="34" charset="0"/>
              </a:rPr>
              <a:t> </a:t>
            </a:r>
            <a:r>
              <a:rPr lang="en-US" sz="2000" b="1" i="1" dirty="0" smtClean="0">
                <a:latin typeface="Calibri" pitchFamily="34" charset="0"/>
                <a:cs typeface="Calibri" pitchFamily="34" charset="0"/>
              </a:rPr>
              <a:t>    </a:t>
            </a:r>
            <a:r>
              <a:rPr lang="en-US" sz="2000" i="1" dirty="0" smtClean="0">
                <a:latin typeface="Calibri" pitchFamily="34" charset="0"/>
                <a:cs typeface="Calibri" pitchFamily="34" charset="0"/>
              </a:rPr>
              <a:t>Example</a:t>
            </a:r>
            <a:r>
              <a:rPr lang="en-US" sz="2000" i="1" dirty="0">
                <a:latin typeface="Calibri" pitchFamily="34" charset="0"/>
                <a:cs typeface="Calibri" pitchFamily="34" charset="0"/>
              </a:rPr>
              <a:t>:</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hive</a:t>
            </a:r>
            <a:r>
              <a:rPr lang="en-US" i="1" dirty="0">
                <a:latin typeface="Calibri" pitchFamily="34" charset="0"/>
                <a:cs typeface="Calibri" pitchFamily="34" charset="0"/>
              </a:rPr>
              <a:t>&gt;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left outer </a:t>
            </a:r>
            <a:r>
              <a:rPr lang="en-US" i="1" dirty="0" smtClean="0">
                <a:latin typeface="Calibri" pitchFamily="34" charset="0"/>
                <a:cs typeface="Calibri" pitchFamily="34" charset="0"/>
              </a:rPr>
              <a:t>join</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orders </a:t>
            </a:r>
            <a:r>
              <a:rPr lang="en-US" i="1" dirty="0">
                <a:latin typeface="Calibri" pitchFamily="34" charset="0"/>
                <a:cs typeface="Calibri" pitchFamily="34" charset="0"/>
              </a:rPr>
              <a:t>o </a:t>
            </a:r>
            <a:r>
              <a:rPr lang="en-US" i="1" dirty="0" smtClean="0">
                <a:latin typeface="Calibri" pitchFamily="34" charset="0"/>
                <a:cs typeface="Calibri" pitchFamily="34" charset="0"/>
              </a:rPr>
              <a:t> 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a:p>
            <a:endParaRPr lang="en-US" dirty="0"/>
          </a:p>
          <a:p>
            <a:endParaRPr lang="en-US" dirty="0"/>
          </a:p>
        </p:txBody>
      </p:sp>
    </p:spTree>
    <p:extLst>
      <p:ext uri="{BB962C8B-B14F-4D97-AF65-F5344CB8AC3E}">
        <p14:creationId xmlns:p14="http://schemas.microsoft.com/office/powerpoint/2010/main" val="11717669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a:t>
            </a:r>
            <a:r>
              <a:rPr lang="en-US" dirty="0" smtClean="0">
                <a:latin typeface="Calibri" pitchFamily="34" charset="0"/>
                <a:cs typeface="Calibri" pitchFamily="34" charset="0"/>
              </a:rPr>
              <a:t>Join (cont..)    </a:t>
            </a:r>
            <a:r>
              <a:rPr lang="en-US" dirty="0"/>
              <a:t>							</a:t>
            </a:r>
          </a:p>
        </p:txBody>
      </p:sp>
      <p:sp>
        <p:nvSpPr>
          <p:cNvPr id="3" name="Content Placeholder 2"/>
          <p:cNvSpPr>
            <a:spLocks noGrp="1"/>
          </p:cNvSpPr>
          <p:nvPr>
            <p:ph idx="1"/>
          </p:nvPr>
        </p:nvSpPr>
        <p:spPr>
          <a:xfrm>
            <a:off x="341313" y="1219200"/>
            <a:ext cx="9223376" cy="5048249"/>
          </a:xfrm>
        </p:spPr>
        <p:txBody>
          <a:bodyPr/>
          <a:lstStyle/>
          <a:p>
            <a:r>
              <a:rPr lang="en-US" b="1" dirty="0">
                <a:latin typeface="Calibri" pitchFamily="34" charset="0"/>
                <a:cs typeface="Calibri" pitchFamily="34" charset="0"/>
              </a:rPr>
              <a:t>RIGHT JOIN</a:t>
            </a:r>
            <a:r>
              <a:rPr lang="en-US" dirty="0">
                <a:latin typeface="Calibri" pitchFamily="34" charset="0"/>
                <a:cs typeface="Calibri" pitchFamily="34" charset="0"/>
              </a:rPr>
              <a:t> (RIGHT OUTER JOIN) A RIGHT JOIN returns all the values from the right table, plus the matched values from the left table, or NULL in case of no matching join </a:t>
            </a:r>
            <a:r>
              <a:rPr lang="en-US" dirty="0" smtClean="0">
                <a:latin typeface="Calibri" pitchFamily="34" charset="0"/>
                <a:cs typeface="Calibri" pitchFamily="34" charset="0"/>
              </a:rPr>
              <a:t>predicate</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Example:</a:t>
            </a:r>
            <a:endParaRPr lang="en-US" i="1" dirty="0">
              <a:latin typeface="Calibri" pitchFamily="34" charset="0"/>
              <a:cs typeface="Calibri" pitchFamily="34" charset="0"/>
            </a:endParaRP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hive&gt;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left </a:t>
            </a:r>
            <a:r>
              <a:rPr lang="en-US" i="1" dirty="0" smtClean="0">
                <a:latin typeface="Calibri" pitchFamily="34" charset="0"/>
                <a:cs typeface="Calibri" pitchFamily="34" charset="0"/>
              </a:rPr>
              <a:t>outer </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join </a:t>
            </a:r>
            <a:r>
              <a:rPr lang="en-US" i="1" dirty="0">
                <a:latin typeface="Calibri" pitchFamily="34" charset="0"/>
                <a:cs typeface="Calibri" pitchFamily="34" charset="0"/>
              </a:rPr>
              <a:t>orders o </a:t>
            </a:r>
            <a:r>
              <a:rPr lang="en-US" i="1" dirty="0" smtClean="0">
                <a:latin typeface="Calibri" pitchFamily="34" charset="0"/>
                <a:cs typeface="Calibri" pitchFamily="34" charset="0"/>
              </a:rPr>
              <a:t>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a:p>
            <a:pPr marL="0" indent="0">
              <a:buNone/>
            </a:pPr>
            <a:endParaRPr lang="en-US" dirty="0">
              <a:latin typeface="Calibri" pitchFamily="34" charset="0"/>
              <a:cs typeface="Calibri" pitchFamily="34" charset="0"/>
            </a:endParaRPr>
          </a:p>
          <a:p>
            <a:r>
              <a:rPr lang="en-US" b="1" dirty="0">
                <a:latin typeface="Calibri" pitchFamily="34" charset="0"/>
                <a:cs typeface="Calibri" pitchFamily="34" charset="0"/>
              </a:rPr>
              <a:t>FULL JOIN</a:t>
            </a:r>
            <a:r>
              <a:rPr lang="en-US" dirty="0">
                <a:latin typeface="Calibri" pitchFamily="34" charset="0"/>
                <a:cs typeface="Calibri" pitchFamily="34" charset="0"/>
              </a:rPr>
              <a:t> (FULL OUTER JOIN) – Selects all records that match either left or right table records.</a:t>
            </a:r>
          </a:p>
          <a:p>
            <a:pPr marL="0" indent="0">
              <a:buNone/>
            </a:pPr>
            <a:r>
              <a:rPr lang="en-US" i="1" dirty="0" smtClean="0">
                <a:latin typeface="Calibri" pitchFamily="34" charset="0"/>
                <a:cs typeface="Calibri" pitchFamily="34" charset="0"/>
              </a:rPr>
              <a:t>    Example:</a:t>
            </a:r>
          </a:p>
          <a:p>
            <a:pPr marL="0" indent="0">
              <a:buNone/>
            </a:pPr>
            <a:r>
              <a:rPr lang="en-US" i="1" dirty="0" smtClean="0">
                <a:latin typeface="Calibri" pitchFamily="34" charset="0"/>
                <a:cs typeface="Calibri" pitchFamily="34" charset="0"/>
              </a:rPr>
              <a:t>	</a:t>
            </a:r>
            <a:r>
              <a:rPr lang="en-US" i="1" dirty="0">
                <a:latin typeface="Calibri" pitchFamily="34" charset="0"/>
                <a:cs typeface="Calibri" pitchFamily="34" charset="0"/>
              </a:rPr>
              <a:t>hive&gt; select c.id, c.name, </a:t>
            </a:r>
            <a:r>
              <a:rPr lang="en-US" i="1" dirty="0" err="1">
                <a:latin typeface="Calibri" pitchFamily="34" charset="0"/>
                <a:cs typeface="Calibri" pitchFamily="34" charset="0"/>
              </a:rPr>
              <a:t>o.order_date</a:t>
            </a:r>
            <a:r>
              <a:rPr lang="en-US" i="1" dirty="0">
                <a:latin typeface="Calibri" pitchFamily="34" charset="0"/>
                <a:cs typeface="Calibri" pitchFamily="34" charset="0"/>
              </a:rPr>
              <a:t>, </a:t>
            </a:r>
            <a:r>
              <a:rPr lang="en-US" i="1" dirty="0" err="1">
                <a:latin typeface="Calibri" pitchFamily="34" charset="0"/>
                <a:cs typeface="Calibri" pitchFamily="34" charset="0"/>
              </a:rPr>
              <a:t>o.amount</a:t>
            </a:r>
            <a:r>
              <a:rPr lang="en-US" i="1" dirty="0">
                <a:latin typeface="Calibri" pitchFamily="34" charset="0"/>
                <a:cs typeface="Calibri" pitchFamily="34" charset="0"/>
              </a:rPr>
              <a:t> from customers c full </a:t>
            </a:r>
            <a:r>
              <a:rPr lang="en-US" i="1" dirty="0" smtClean="0">
                <a:latin typeface="Calibri" pitchFamily="34" charset="0"/>
                <a:cs typeface="Calibri" pitchFamily="34" charset="0"/>
              </a:rPr>
              <a:t>outer</a:t>
            </a:r>
          </a:p>
          <a:p>
            <a:pPr marL="0" indent="0">
              <a:buNone/>
            </a:pPr>
            <a:r>
              <a:rPr lang="en-US" i="1" dirty="0">
                <a:latin typeface="Calibri" pitchFamily="34" charset="0"/>
                <a:cs typeface="Calibri" pitchFamily="34" charset="0"/>
              </a:rPr>
              <a:t> </a:t>
            </a:r>
            <a:r>
              <a:rPr lang="en-US" i="1" dirty="0" smtClean="0">
                <a:latin typeface="Calibri" pitchFamily="34" charset="0"/>
                <a:cs typeface="Calibri" pitchFamily="34" charset="0"/>
              </a:rPr>
              <a:t>               </a:t>
            </a:r>
            <a:r>
              <a:rPr lang="en-US" i="1" dirty="0">
                <a:latin typeface="Calibri" pitchFamily="34" charset="0"/>
                <a:cs typeface="Calibri" pitchFamily="34" charset="0"/>
              </a:rPr>
              <a:t>join orders o </a:t>
            </a:r>
            <a:r>
              <a:rPr lang="en-US" i="1" dirty="0" smtClean="0">
                <a:latin typeface="Calibri" pitchFamily="34" charset="0"/>
                <a:cs typeface="Calibri" pitchFamily="34" charset="0"/>
              </a:rPr>
              <a:t>ON </a:t>
            </a:r>
            <a:r>
              <a:rPr lang="en-US" i="1" dirty="0">
                <a:latin typeface="Calibri" pitchFamily="34" charset="0"/>
                <a:cs typeface="Calibri" pitchFamily="34" charset="0"/>
              </a:rPr>
              <a:t>(c.id = </a:t>
            </a:r>
            <a:r>
              <a:rPr lang="en-US" i="1" dirty="0" err="1">
                <a:latin typeface="Calibri" pitchFamily="34" charset="0"/>
                <a:cs typeface="Calibri" pitchFamily="34" charset="0"/>
              </a:rPr>
              <a:t>o.customer_id</a:t>
            </a:r>
            <a:r>
              <a:rPr lang="en-US" i="1" dirty="0">
                <a:latin typeface="Calibri" pitchFamily="34" charset="0"/>
                <a:cs typeface="Calibri" pitchFamily="34" charset="0"/>
              </a:rPr>
              <a:t>);</a:t>
            </a:r>
          </a:p>
        </p:txBody>
      </p:sp>
    </p:spTree>
    <p:extLst>
      <p:ext uri="{BB962C8B-B14F-4D97-AF65-F5344CB8AC3E}">
        <p14:creationId xmlns:p14="http://schemas.microsoft.com/office/powerpoint/2010/main" val="2708089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What is Hive?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295400"/>
            <a:ext cx="9223376" cy="3200399"/>
          </a:xfrm>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smtClean="0">
                <a:latin typeface="Calibri" pitchFamily="34" charset="0"/>
                <a:cs typeface="Calibri" pitchFamily="34" charset="0"/>
              </a:rPr>
              <a:t>Intuitive </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smtClean="0">
              <a:latin typeface="Calibri" pitchFamily="34" charset="0"/>
              <a:cs typeface="Calibri" pitchFamily="34" charset="0"/>
            </a:endParaRP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Make the structured data looks like tables regardless how it is really stored in Hadoop File system</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enables analysis of large data sets using a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language very much similar</a:t>
            </a:r>
          </a:p>
          <a:p>
            <a:pPr marL="457200" lvl="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     to standard ANSI SQL</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Generate specific execution plan for the query </a:t>
            </a:r>
          </a:p>
          <a:p>
            <a:pPr marL="457200" lvl="2">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latin typeface="Calibri" pitchFamily="34" charset="0"/>
                <a:cs typeface="Calibri" pitchFamily="34" charset="0"/>
              </a:rPr>
              <a:t>Hive translates the query into Java Map Reduce code and runs the same on Hadoop cluster</a:t>
            </a:r>
            <a:r>
              <a:rPr lang="en-US" sz="2000" dirty="0" smtClean="0"/>
              <a:t>.</a:t>
            </a:r>
            <a:endParaRPr lang="en-US" sz="2000" dirty="0" smtClean="0">
              <a:latin typeface="Calibri" pitchFamily="34" charset="0"/>
              <a:cs typeface="Calibri" pitchFamily="34" charset="0"/>
            </a:endParaRPr>
          </a:p>
        </p:txBody>
      </p:sp>
    </p:spTree>
    <p:extLst>
      <p:ext uri="{BB962C8B-B14F-4D97-AF65-F5344CB8AC3E}">
        <p14:creationId xmlns:p14="http://schemas.microsoft.com/office/powerpoint/2010/main" val="15189238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latin typeface="Calibri" pitchFamily="34" charset="0"/>
                <a:cs typeface="Calibri" pitchFamily="34" charset="0"/>
              </a:rPr>
              <a:t>Hive - Sub queries</a:t>
            </a:r>
            <a:r>
              <a:rPr lang="en-US" dirty="0"/>
              <a:t/>
            </a:r>
            <a:br>
              <a:rPr lang="en-US" dirty="0"/>
            </a:br>
            <a:endParaRPr lang="en-US" dirty="0"/>
          </a:p>
        </p:txBody>
      </p:sp>
      <p:sp>
        <p:nvSpPr>
          <p:cNvPr id="3" name="Content Placeholder 2"/>
          <p:cNvSpPr>
            <a:spLocks noGrp="1"/>
          </p:cNvSpPr>
          <p:nvPr>
            <p:ph idx="1"/>
          </p:nvPr>
        </p:nvSpPr>
        <p:spPr>
          <a:xfrm>
            <a:off x="341313" y="914400"/>
            <a:ext cx="9223376" cy="5353049"/>
          </a:xfrm>
        </p:spPr>
        <p:txBody>
          <a:bodyPr/>
          <a:lstStyle/>
          <a:p>
            <a:endParaRPr lang="en-US" dirty="0" smtClean="0"/>
          </a:p>
          <a:p>
            <a:endParaRPr lang="en-US" dirty="0"/>
          </a:p>
          <a:p>
            <a:endParaRPr lang="en-US" dirty="0" smtClean="0"/>
          </a:p>
          <a:p>
            <a:endParaRPr lang="en-US" dirty="0"/>
          </a:p>
          <a:p>
            <a:endParaRPr lang="en-US" dirty="0" smtClean="0"/>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A</a:t>
            </a:r>
            <a:r>
              <a:rPr lang="en-US" dirty="0">
                <a:latin typeface="Calibri" pitchFamily="34" charset="0"/>
                <a:cs typeface="Calibri" pitchFamily="34" charset="0"/>
              </a:rPr>
              <a:t> Subquery or Inner query or Nested query is a query within another </a:t>
            </a:r>
            <a:r>
              <a:rPr lang="en-US" dirty="0" smtClean="0">
                <a:latin typeface="Calibri" pitchFamily="34" charset="0"/>
                <a:cs typeface="Calibri" pitchFamily="34" charset="0"/>
              </a:rPr>
              <a:t>HQL query </a:t>
            </a:r>
            <a:r>
              <a:rPr lang="en-US" dirty="0">
                <a:latin typeface="Calibri" pitchFamily="34" charset="0"/>
                <a:cs typeface="Calibri" pitchFamily="34" charset="0"/>
              </a:rPr>
              <a:t>and embedded within the WHERE clause. </a:t>
            </a:r>
            <a:endParaRPr lang="en-US" dirty="0" smtClean="0">
              <a:latin typeface="Calibri" pitchFamily="34" charset="0"/>
              <a:cs typeface="Calibri" pitchFamily="34" charset="0"/>
            </a:endParaRP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A</a:t>
            </a:r>
            <a:r>
              <a:rPr lang="en-US" dirty="0">
                <a:latin typeface="Calibri" pitchFamily="34" charset="0"/>
                <a:cs typeface="Calibri" pitchFamily="34" charset="0"/>
              </a:rPr>
              <a:t> subquery is used to return data that will be used in the main query as a condition to further restrict the data to be retrieved</a:t>
            </a:r>
            <a:r>
              <a:rPr lang="en-US" dirty="0" smtClean="0">
                <a:latin typeface="Calibri" pitchFamily="34" charset="0"/>
                <a:cs typeface="Calibri" pitchFamily="34" charset="0"/>
              </a:rPr>
              <a:t>.</a:t>
            </a:r>
          </a:p>
          <a:p>
            <a:pPr lvl="1"/>
            <a:r>
              <a:rPr lang="en-US" sz="2000" dirty="0" smtClean="0">
                <a:latin typeface="Calibri" pitchFamily="34" charset="0"/>
                <a:cs typeface="Calibri" pitchFamily="34" charset="0"/>
              </a:rPr>
              <a:t>Subqueries </a:t>
            </a:r>
            <a:r>
              <a:rPr lang="en-US" sz="2000" dirty="0">
                <a:latin typeface="Calibri" pitchFamily="34" charset="0"/>
                <a:cs typeface="Calibri" pitchFamily="34" charset="0"/>
              </a:rPr>
              <a:t>in the FROM Clause</a:t>
            </a:r>
          </a:p>
          <a:p>
            <a:pPr lvl="1"/>
            <a:r>
              <a:rPr lang="en-US" sz="2000" dirty="0">
                <a:latin typeface="Calibri" pitchFamily="34" charset="0"/>
                <a:cs typeface="Calibri" pitchFamily="34" charset="0"/>
              </a:rPr>
              <a:t>Subqueries in the WHERE Clause</a:t>
            </a:r>
            <a:endParaRPr lang="en-US" sz="2000" dirty="0" smtClean="0">
              <a:latin typeface="Calibri" pitchFamily="34" charset="0"/>
              <a:cs typeface="Calibri" pitchFamily="34" charset="0"/>
            </a:endParaRPr>
          </a:p>
          <a:p>
            <a:endParaRPr lang="en-US" dirty="0"/>
          </a:p>
        </p:txBody>
      </p:sp>
      <p:pic>
        <p:nvPicPr>
          <p:cNvPr id="5" name="Picture 2" descr="http://csharpcorner.mindcrackerinc.netdna-cdn.com/UploadFile/nipuntomar/subquery-in-oracle-part-1/Images/Query-SubQuery-in-Ora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80010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435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 Sub </a:t>
            </a:r>
            <a:r>
              <a:rPr lang="en-US" dirty="0" smtClean="0"/>
              <a:t>queries (cont..)   						</a:t>
            </a:r>
            <a:endParaRPr lang="en-US" dirty="0"/>
          </a:p>
        </p:txBody>
      </p:sp>
      <p:sp>
        <p:nvSpPr>
          <p:cNvPr id="3" name="Content Placeholder 2"/>
          <p:cNvSpPr>
            <a:spLocks noGrp="1"/>
          </p:cNvSpPr>
          <p:nvPr>
            <p:ph idx="1"/>
          </p:nvPr>
        </p:nvSpPr>
        <p:spPr>
          <a:xfrm>
            <a:off x="341313" y="1219200"/>
            <a:ext cx="9223376" cy="5048249"/>
          </a:xfrm>
        </p:spPr>
        <p:txBody>
          <a:bodyPr/>
          <a:lstStyle/>
          <a:p>
            <a:pPr marL="0" indent="0">
              <a:buNone/>
            </a:pPr>
            <a:r>
              <a:rPr lang="en-US" dirty="0">
                <a:latin typeface="Calibri" pitchFamily="34" charset="0"/>
                <a:cs typeface="Calibri" pitchFamily="34" charset="0"/>
              </a:rPr>
              <a:t>Subqueries in the WHERE </a:t>
            </a:r>
            <a:r>
              <a:rPr lang="en-US" dirty="0" smtClean="0">
                <a:latin typeface="Calibri" pitchFamily="34" charset="0"/>
                <a:cs typeface="Calibri" pitchFamily="34" charset="0"/>
              </a:rPr>
              <a:t>Clause</a:t>
            </a:r>
          </a:p>
          <a:p>
            <a:r>
              <a:rPr lang="en-US" dirty="0" smtClean="0">
                <a:latin typeface="Calibri" pitchFamily="34" charset="0"/>
                <a:cs typeface="Calibri" pitchFamily="34" charset="0"/>
              </a:rPr>
              <a:t>Hive </a:t>
            </a:r>
            <a:r>
              <a:rPr lang="en-US" dirty="0">
                <a:latin typeface="Calibri" pitchFamily="34" charset="0"/>
                <a:cs typeface="Calibri" pitchFamily="34" charset="0"/>
              </a:rPr>
              <a:t>supports </a:t>
            </a:r>
            <a:r>
              <a:rPr lang="en-US" dirty="0" smtClean="0">
                <a:latin typeface="Calibri" pitchFamily="34" charset="0"/>
                <a:cs typeface="Calibri" pitchFamily="34" charset="0"/>
              </a:rPr>
              <a:t>Subqueries </a:t>
            </a:r>
            <a:r>
              <a:rPr lang="en-US" dirty="0">
                <a:latin typeface="Calibri" pitchFamily="34" charset="0"/>
                <a:cs typeface="Calibri" pitchFamily="34" charset="0"/>
              </a:rPr>
              <a:t>only in the FROM </a:t>
            </a:r>
            <a:r>
              <a:rPr lang="en-US" dirty="0" smtClean="0">
                <a:latin typeface="Calibri" pitchFamily="34" charset="0"/>
                <a:cs typeface="Calibri" pitchFamily="34" charset="0"/>
              </a:rPr>
              <a:t>clause through Hive version 0.12</a:t>
            </a:r>
          </a:p>
          <a:p>
            <a:pPr>
              <a:buNone/>
            </a:pPr>
            <a:r>
              <a:rPr lang="en-US" dirty="0" smtClean="0">
                <a:latin typeface="Calibri" pitchFamily="34" charset="0"/>
                <a:cs typeface="Calibri" pitchFamily="34" charset="0"/>
              </a:rPr>
              <a:t>    Example : </a:t>
            </a:r>
          </a:p>
          <a:p>
            <a:pPr>
              <a:buNone/>
            </a:pPr>
            <a:r>
              <a:rPr lang="en-US" dirty="0" smtClean="0">
                <a:latin typeface="Calibri" pitchFamily="34" charset="0"/>
                <a:cs typeface="Calibri" pitchFamily="34" charset="0"/>
              </a:rPr>
              <a:t>    SELECT </a:t>
            </a:r>
            <a:r>
              <a:rPr lang="en-US" dirty="0" err="1" smtClean="0">
                <a:latin typeface="Calibri" pitchFamily="34" charset="0"/>
                <a:cs typeface="Calibri" pitchFamily="34" charset="0"/>
              </a:rPr>
              <a:t>a.empid,a.ename</a:t>
            </a:r>
            <a:r>
              <a:rPr lang="en-US" dirty="0" smtClean="0">
                <a:latin typeface="Calibri" pitchFamily="34" charset="0"/>
                <a:cs typeface="Calibri" pitchFamily="34" charset="0"/>
              </a:rPr>
              <a:t>, </a:t>
            </a:r>
            <a:r>
              <a:rPr lang="en-US" dirty="0" err="1" smtClean="0">
                <a:latin typeface="Calibri" pitchFamily="34" charset="0"/>
                <a:cs typeface="Calibri" pitchFamily="34" charset="0"/>
              </a:rPr>
              <a:t>b.deptno</a:t>
            </a:r>
            <a:r>
              <a:rPr lang="en-US" dirty="0" smtClean="0">
                <a:latin typeface="Calibri" pitchFamily="34" charset="0"/>
                <a:cs typeface="Calibri" pitchFamily="34" charset="0"/>
              </a:rPr>
              <a:t> FROM (SELECT * FROM </a:t>
            </a:r>
            <a:r>
              <a:rPr lang="en-US" dirty="0" err="1" smtClean="0">
                <a:latin typeface="Calibri" pitchFamily="34" charset="0"/>
                <a:cs typeface="Calibri" pitchFamily="34" charset="0"/>
              </a:rPr>
              <a:t>emp</a:t>
            </a:r>
            <a:r>
              <a:rPr lang="en-US" dirty="0" smtClean="0">
                <a:latin typeface="Calibri" pitchFamily="34" charset="0"/>
                <a:cs typeface="Calibri" pitchFamily="34" charset="0"/>
              </a:rPr>
              <a:t>) a JOIN (SELECT * FROM dept) b ON </a:t>
            </a:r>
            <a:r>
              <a:rPr lang="en-US" dirty="0" err="1" smtClean="0">
                <a:latin typeface="Calibri" pitchFamily="34" charset="0"/>
                <a:cs typeface="Calibri" pitchFamily="34" charset="0"/>
              </a:rPr>
              <a:t>a.deptno</a:t>
            </a:r>
            <a:r>
              <a:rPr lang="en-US" dirty="0" smtClean="0">
                <a:latin typeface="Calibri" pitchFamily="34" charset="0"/>
                <a:cs typeface="Calibri" pitchFamily="34" charset="0"/>
              </a:rPr>
              <a:t> = </a:t>
            </a:r>
            <a:r>
              <a:rPr lang="en-US" dirty="0" err="1" smtClean="0">
                <a:latin typeface="Calibri" pitchFamily="34" charset="0"/>
                <a:cs typeface="Calibri" pitchFamily="34" charset="0"/>
              </a:rPr>
              <a:t>b.deptno</a:t>
            </a:r>
            <a:r>
              <a:rPr lang="en-US" dirty="0" smtClean="0">
                <a:latin typeface="Calibri" pitchFamily="34" charset="0"/>
                <a:cs typeface="Calibri" pitchFamily="34" charset="0"/>
              </a:rPr>
              <a:t>; </a:t>
            </a:r>
          </a:p>
          <a:p>
            <a:pPr marL="0" indent="0">
              <a:buNone/>
            </a:pPr>
            <a:endParaRPr lang="en-US" dirty="0" smtClean="0">
              <a:latin typeface="Calibri" pitchFamily="34" charset="0"/>
              <a:cs typeface="Calibri" pitchFamily="34" charset="0"/>
            </a:endParaRPr>
          </a:p>
          <a:p>
            <a:pPr marL="0" indent="0">
              <a:buNone/>
            </a:pPr>
            <a:r>
              <a:rPr lang="en-US" dirty="0" smtClean="0">
                <a:latin typeface="Calibri" pitchFamily="34" charset="0"/>
                <a:cs typeface="Calibri" pitchFamily="34" charset="0"/>
              </a:rPr>
              <a:t>Subqueries </a:t>
            </a:r>
            <a:r>
              <a:rPr lang="en-US" dirty="0">
                <a:latin typeface="Calibri" pitchFamily="34" charset="0"/>
                <a:cs typeface="Calibri" pitchFamily="34" charset="0"/>
              </a:rPr>
              <a:t>in the WHERE Clause</a:t>
            </a:r>
          </a:p>
          <a:p>
            <a:r>
              <a:rPr lang="en-US" dirty="0" smtClean="0">
                <a:latin typeface="Calibri" pitchFamily="34" charset="0"/>
                <a:cs typeface="Calibri" pitchFamily="34" charset="0"/>
              </a:rPr>
              <a:t>As </a:t>
            </a:r>
            <a:r>
              <a:rPr lang="en-US" dirty="0">
                <a:latin typeface="Calibri" pitchFamily="34" charset="0"/>
                <a:cs typeface="Calibri" pitchFamily="34" charset="0"/>
              </a:rPr>
              <a:t>of Hive 0.13 some types of </a:t>
            </a:r>
            <a:r>
              <a:rPr lang="en-US" dirty="0" smtClean="0">
                <a:latin typeface="Calibri" pitchFamily="34" charset="0"/>
                <a:cs typeface="Calibri" pitchFamily="34" charset="0"/>
              </a:rPr>
              <a:t>Subqueries </a:t>
            </a:r>
            <a:r>
              <a:rPr lang="en-US" dirty="0">
                <a:latin typeface="Calibri" pitchFamily="34" charset="0"/>
                <a:cs typeface="Calibri" pitchFamily="34" charset="0"/>
              </a:rPr>
              <a:t>are supported in the WHERE </a:t>
            </a:r>
            <a:r>
              <a:rPr lang="en-US" dirty="0" smtClean="0">
                <a:latin typeface="Calibri" pitchFamily="34" charset="0"/>
                <a:cs typeface="Calibri" pitchFamily="34" charset="0"/>
              </a:rPr>
              <a:t>clause</a:t>
            </a:r>
          </a:p>
          <a:p>
            <a:pPr marL="233362" lvl="1" indent="0">
              <a:buNone/>
            </a:pPr>
            <a:r>
              <a:rPr lang="en-US" sz="2000" dirty="0">
                <a:latin typeface="Calibri" pitchFamily="34" charset="0"/>
                <a:cs typeface="Calibri" pitchFamily="34" charset="0"/>
              </a:rPr>
              <a:t> </a:t>
            </a:r>
            <a:r>
              <a:rPr lang="en-US" sz="2000" dirty="0" smtClean="0">
                <a:latin typeface="Calibri" pitchFamily="34" charset="0"/>
                <a:cs typeface="Calibri" pitchFamily="34" charset="0"/>
              </a:rPr>
              <a:t>   Example:</a:t>
            </a:r>
            <a:endParaRPr lang="en-US" sz="2000" dirty="0">
              <a:latin typeface="Calibri" pitchFamily="34" charset="0"/>
              <a:cs typeface="Calibri" pitchFamily="34" charset="0"/>
            </a:endParaRPr>
          </a:p>
          <a:p>
            <a:pPr marL="233362" lvl="1" indent="0">
              <a:buNone/>
            </a:pPr>
            <a:r>
              <a:rPr lang="en-US" sz="2000" dirty="0" smtClean="0">
                <a:latin typeface="Calibri" pitchFamily="34" charset="0"/>
                <a:cs typeface="Calibri" pitchFamily="34" charset="0"/>
              </a:rPr>
              <a:t>    SELECT </a:t>
            </a:r>
            <a:r>
              <a:rPr lang="en-US" sz="2000" dirty="0">
                <a:latin typeface="Calibri" pitchFamily="34" charset="0"/>
                <a:cs typeface="Calibri" pitchFamily="34" charset="0"/>
              </a:rPr>
              <a:t>state, </a:t>
            </a:r>
            <a:r>
              <a:rPr lang="en-US" sz="2000" dirty="0" err="1">
                <a:latin typeface="Calibri" pitchFamily="34" charset="0"/>
                <a:cs typeface="Calibri" pitchFamily="34" charset="0"/>
              </a:rPr>
              <a:t>net_payments</a:t>
            </a:r>
            <a:r>
              <a:rPr lang="en-US" sz="2000" dirty="0">
                <a:latin typeface="Calibri" pitchFamily="34" charset="0"/>
                <a:cs typeface="Calibri" pitchFamily="34" charset="0"/>
              </a:rPr>
              <a:t> FROM </a:t>
            </a:r>
            <a:r>
              <a:rPr lang="en-US" sz="2000" dirty="0" err="1">
                <a:latin typeface="Calibri" pitchFamily="34" charset="0"/>
                <a:cs typeface="Calibri" pitchFamily="34" charset="0"/>
              </a:rPr>
              <a:t>transfer_payments</a:t>
            </a:r>
            <a:r>
              <a:rPr lang="en-US" sz="2000" dirty="0">
                <a:latin typeface="Calibri" pitchFamily="34" charset="0"/>
                <a:cs typeface="Calibri" pitchFamily="34" charset="0"/>
              </a:rPr>
              <a:t> </a:t>
            </a:r>
            <a:r>
              <a:rPr lang="en-US" sz="2000" dirty="0" smtClean="0">
                <a:latin typeface="Calibri" pitchFamily="34" charset="0"/>
                <a:cs typeface="Calibri" pitchFamily="34" charset="0"/>
              </a:rPr>
              <a:t>WHERE    </a:t>
            </a:r>
          </a:p>
          <a:p>
            <a:pPr marL="233362" lvl="1" indent="0">
              <a:buNone/>
            </a:pPr>
            <a:r>
              <a:rPr lang="en-US" sz="2000" dirty="0">
                <a:latin typeface="Calibri" pitchFamily="34" charset="0"/>
                <a:cs typeface="Calibri" pitchFamily="34" charset="0"/>
              </a:rPr>
              <a:t> </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transfer_payments.year</a:t>
            </a:r>
            <a:r>
              <a:rPr lang="en-US" sz="2000" dirty="0" smtClean="0">
                <a:latin typeface="Calibri" pitchFamily="34" charset="0"/>
                <a:cs typeface="Calibri" pitchFamily="34" charset="0"/>
              </a:rPr>
              <a:t> </a:t>
            </a:r>
            <a:r>
              <a:rPr lang="en-US" sz="2000" dirty="0">
                <a:latin typeface="Calibri" pitchFamily="34" charset="0"/>
                <a:cs typeface="Calibri" pitchFamily="34" charset="0"/>
              </a:rPr>
              <a:t>IN (SELECT year FROM </a:t>
            </a:r>
            <a:r>
              <a:rPr lang="en-US" sz="2000" dirty="0" err="1">
                <a:latin typeface="Calibri" pitchFamily="34" charset="0"/>
                <a:cs typeface="Calibri" pitchFamily="34" charset="0"/>
              </a:rPr>
              <a:t>us_census</a:t>
            </a:r>
            <a:r>
              <a:rPr lang="en-US" sz="2000" dirty="0">
                <a:latin typeface="Calibri" pitchFamily="34" charset="0"/>
                <a:cs typeface="Calibri" pitchFamily="34" charset="0"/>
              </a:rPr>
              <a:t>); </a:t>
            </a:r>
          </a:p>
          <a:p>
            <a:endParaRPr lang="en-US" dirty="0"/>
          </a:p>
        </p:txBody>
      </p:sp>
    </p:spTree>
    <p:extLst>
      <p:ext uri="{BB962C8B-B14F-4D97-AF65-F5344CB8AC3E}">
        <p14:creationId xmlns:p14="http://schemas.microsoft.com/office/powerpoint/2010/main" val="31790944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pitchFamily="34" charset="0"/>
                <a:cs typeface="Calibri" pitchFamily="34" charset="0"/>
              </a:rPr>
              <a:t>Sorting</a:t>
            </a:r>
            <a:r>
              <a:rPr lang="en-US" spc="-85"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Data</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pPr marL="556895" indent="-188595">
              <a:lnSpc>
                <a:spcPct val="100000"/>
              </a:lnSpc>
              <a:spcBef>
                <a:spcPts val="1795"/>
              </a:spcBef>
              <a:buFont typeface="Arial"/>
              <a:buChar char="•"/>
              <a:tabLst>
                <a:tab pos="557530" algn="l"/>
              </a:tabLst>
            </a:pPr>
            <a:r>
              <a:rPr lang="en-US" spc="-5" dirty="0">
                <a:latin typeface="Calibri" pitchFamily="34" charset="0"/>
                <a:cs typeface="Calibri" pitchFamily="34" charset="0"/>
              </a:rPr>
              <a:t>Hive has </a:t>
            </a:r>
            <a:r>
              <a:rPr lang="en-US" spc="-10" dirty="0">
                <a:latin typeface="Calibri" pitchFamily="34" charset="0"/>
                <a:cs typeface="Calibri" pitchFamily="34" charset="0"/>
              </a:rPr>
              <a:t>two sorting</a:t>
            </a:r>
            <a:r>
              <a:rPr lang="en-US" spc="-5" dirty="0">
                <a:latin typeface="Calibri" pitchFamily="34" charset="0"/>
                <a:cs typeface="Calibri" pitchFamily="34" charset="0"/>
              </a:rPr>
              <a:t> clauses:</a:t>
            </a:r>
            <a:endParaRPr lang="en-US" dirty="0">
              <a:latin typeface="Calibri" pitchFamily="34" charset="0"/>
              <a:cs typeface="Calibri" pitchFamily="34" charset="0"/>
            </a:endParaRPr>
          </a:p>
          <a:p>
            <a:pPr marL="905510" lvl="1" indent="-285750">
              <a:spcBef>
                <a:spcPts val="795"/>
              </a:spcBef>
              <a:buFont typeface="Courier New" pitchFamily="49" charset="0"/>
              <a:buChar char="o"/>
              <a:tabLst>
                <a:tab pos="777875" algn="l"/>
              </a:tabLst>
            </a:pPr>
            <a:r>
              <a:rPr lang="en-US" sz="2000" b="1" spc="5" dirty="0" smtClean="0">
                <a:latin typeface="Calibri" pitchFamily="34" charset="0"/>
                <a:cs typeface="Calibri" pitchFamily="34" charset="0"/>
              </a:rPr>
              <a:t>sort </a:t>
            </a:r>
            <a:r>
              <a:rPr lang="en-US" sz="2000" b="1" spc="5" dirty="0">
                <a:latin typeface="Calibri" pitchFamily="34" charset="0"/>
                <a:cs typeface="Calibri" pitchFamily="34" charset="0"/>
              </a:rPr>
              <a:t>by</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Hive uses the columns in SORT BY to sort the rows before feeding the rows to a reducer and data </a:t>
            </a:r>
            <a:r>
              <a:rPr lang="en-US" sz="2000" spc="5" dirty="0">
                <a:latin typeface="Calibri" pitchFamily="34" charset="0"/>
                <a:cs typeface="Calibri" pitchFamily="34" charset="0"/>
              </a:rPr>
              <a:t>output is sorted per</a:t>
            </a:r>
            <a:r>
              <a:rPr lang="en-US" sz="2000" spc="-5" dirty="0">
                <a:latin typeface="Calibri" pitchFamily="34" charset="0"/>
                <a:cs typeface="Calibri" pitchFamily="34" charset="0"/>
              </a:rPr>
              <a:t> </a:t>
            </a:r>
            <a:r>
              <a:rPr lang="en-US" sz="2000" spc="5" dirty="0" smtClean="0">
                <a:latin typeface="Calibri" pitchFamily="34" charset="0"/>
                <a:cs typeface="Calibri" pitchFamily="34" charset="0"/>
              </a:rPr>
              <a:t>reducer</a:t>
            </a:r>
          </a:p>
          <a:p>
            <a:pPr marL="905510" lvl="1" indent="-285750">
              <a:spcBef>
                <a:spcPts val="795"/>
              </a:spcBef>
              <a:buFont typeface="Courier New" pitchFamily="49" charset="0"/>
              <a:buChar char="o"/>
              <a:tabLst>
                <a:tab pos="777875" algn="l"/>
              </a:tabLst>
            </a:pPr>
            <a:r>
              <a:rPr lang="en-US" sz="2000" b="1" spc="5" dirty="0" smtClean="0">
                <a:latin typeface="Calibri" pitchFamily="34" charset="0"/>
                <a:cs typeface="Calibri" pitchFamily="34" charset="0"/>
              </a:rPr>
              <a:t>order by</a:t>
            </a:r>
            <a:r>
              <a:rPr lang="en-US" sz="2000" spc="5" dirty="0" smtClean="0">
                <a:latin typeface="Calibri" pitchFamily="34" charset="0"/>
                <a:cs typeface="Calibri" pitchFamily="34" charset="0"/>
              </a:rPr>
              <a:t>: a complete ordering of the data and It orders data at each of ‘N’ reducers.</a:t>
            </a:r>
            <a:r>
              <a:rPr lang="en-US" sz="2000" dirty="0" smtClean="0"/>
              <a:t> </a:t>
            </a:r>
            <a:r>
              <a:rPr lang="en-US" sz="2000" spc="5" dirty="0" smtClean="0">
                <a:latin typeface="Calibri" pitchFamily="34" charset="0"/>
                <a:cs typeface="Calibri" pitchFamily="34" charset="0"/>
              </a:rPr>
              <a:t>ORDER BY guarantees total ordering of data, but for that it has to be passed on to a single reducer, which is normally unacceptable and therefore in strict mode, hive makes it compulsory to use LIMIT with ORDER BY so that reducer doesn’t get overburdened.</a:t>
            </a:r>
          </a:p>
          <a:p>
            <a:pPr marL="905510" lvl="1" indent="-285750">
              <a:spcBef>
                <a:spcPts val="795"/>
              </a:spcBef>
              <a:buFont typeface="Courier New" pitchFamily="49" charset="0"/>
              <a:buChar char="o"/>
              <a:tabLst>
                <a:tab pos="777875" algn="l"/>
              </a:tabLst>
            </a:pPr>
            <a:endParaRPr lang="en-US" sz="2000" dirty="0">
              <a:latin typeface="Calibri" pitchFamily="34" charset="0"/>
              <a:cs typeface="Calibri" pitchFamily="34" charset="0"/>
            </a:endParaRPr>
          </a:p>
          <a:p>
            <a:pPr>
              <a:lnSpc>
                <a:spcPct val="100000"/>
              </a:lnSpc>
            </a:pPr>
            <a:endParaRPr lang="en-US" sz="1300" dirty="0">
              <a:latin typeface="Times New Roman"/>
              <a:cs typeface="Times New Roman"/>
            </a:endParaRPr>
          </a:p>
          <a:p>
            <a:endParaRPr lang="en-US" dirty="0"/>
          </a:p>
        </p:txBody>
      </p:sp>
    </p:spTree>
    <p:extLst>
      <p:ext uri="{BB962C8B-B14F-4D97-AF65-F5344CB8AC3E}">
        <p14:creationId xmlns:p14="http://schemas.microsoft.com/office/powerpoint/2010/main" val="1239548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Using </a:t>
            </a:r>
            <a:r>
              <a:rPr lang="en-US" dirty="0">
                <a:solidFill>
                  <a:schemeClr val="tx1"/>
                </a:solidFill>
                <a:latin typeface="Calibri"/>
                <a:cs typeface="Calibri"/>
              </a:rPr>
              <a:t>Distribute</a:t>
            </a:r>
            <a:r>
              <a:rPr lang="en-US" spc="-95" dirty="0">
                <a:solidFill>
                  <a:schemeClr val="tx1"/>
                </a:solidFill>
                <a:latin typeface="Calibri"/>
                <a:cs typeface="Calibri"/>
              </a:rPr>
              <a:t> </a:t>
            </a:r>
            <a:r>
              <a:rPr lang="en-US" spc="-5" dirty="0" smtClean="0">
                <a:solidFill>
                  <a:schemeClr val="tx1"/>
                </a:solidFill>
                <a:latin typeface="Calibri"/>
                <a:cs typeface="Calibri"/>
              </a:rPr>
              <a:t>By &amp; sort by</a:t>
            </a:r>
            <a:r>
              <a:rPr lang="en-US" dirty="0">
                <a:latin typeface="Calibri"/>
                <a:cs typeface="Calibri"/>
              </a:rPr>
              <a:t/>
            </a:r>
            <a:br>
              <a:rPr lang="en-US" dirty="0">
                <a:latin typeface="Calibri"/>
                <a:cs typeface="Calibri"/>
              </a:rPr>
            </a:br>
            <a:endParaRPr lang="en-US" dirty="0"/>
          </a:p>
        </p:txBody>
      </p:sp>
      <p:sp>
        <p:nvSpPr>
          <p:cNvPr id="4" name="object 17"/>
          <p:cNvSpPr txBox="1">
            <a:spLocks noGrp="1"/>
          </p:cNvSpPr>
          <p:nvPr>
            <p:ph sz="quarter" idx="10"/>
          </p:nvPr>
        </p:nvSpPr>
        <p:spPr>
          <a:xfrm>
            <a:off x="417513" y="3505200"/>
            <a:ext cx="8955087" cy="2784737"/>
          </a:xfrm>
          <a:prstGeom prst="rect">
            <a:avLst/>
          </a:prstGeom>
          <a:ln w="20944">
            <a:solidFill>
              <a:srgbClr val="2E5C6B"/>
            </a:solidFill>
          </a:ln>
        </p:spPr>
        <p:txBody>
          <a:bodyPr vert="horz" wrap="square" lIns="0" tIns="14605" rIns="0" bIns="0" rtlCol="0">
            <a:spAutoFit/>
          </a:bodyPr>
          <a:lstStyle/>
          <a:p>
            <a:pPr marR="3201035">
              <a:lnSpc>
                <a:spcPts val="1540"/>
              </a:lnSpc>
              <a:spcAft>
                <a:spcPts val="600"/>
              </a:spcAft>
              <a:buFont typeface="Wingdings" pitchFamily="2" charset="2"/>
              <a:buNone/>
            </a:pPr>
            <a:r>
              <a:rPr lang="en-US" dirty="0" smtClean="0">
                <a:solidFill>
                  <a:schemeClr val="tx2">
                    <a:lumMod val="50000"/>
                  </a:schemeClr>
                </a:solidFill>
                <a:latin typeface="Calibri" pitchFamily="34" charset="0"/>
                <a:cs typeface="Calibri" pitchFamily="34" charset="0"/>
              </a:rPr>
              <a:t>  </a:t>
            </a:r>
          </a:p>
          <a:p>
            <a:pPr marR="3201035">
              <a:lnSpc>
                <a:spcPts val="1540"/>
              </a:lnSpc>
              <a:spcAft>
                <a:spcPts val="600"/>
              </a:spcAft>
              <a:buFont typeface="Wingdings" pitchFamily="2" charset="2"/>
              <a:buNone/>
            </a:pPr>
            <a:endParaRPr lang="en-US" dirty="0" smtClean="0">
              <a:solidFill>
                <a:schemeClr val="tx2">
                  <a:lumMod val="50000"/>
                </a:schemeClr>
              </a:solidFill>
              <a:latin typeface="Calibri" pitchFamily="34" charset="0"/>
              <a:cs typeface="Calibri" pitchFamily="34" charset="0"/>
            </a:endParaRPr>
          </a:p>
          <a:p>
            <a:pPr marL="355600" marR="3201035" indent="-251460">
              <a:lnSpc>
                <a:spcPts val="1540"/>
              </a:lnSpc>
              <a:spcBef>
                <a:spcPts val="115"/>
              </a:spcBef>
            </a:pPr>
            <a:r>
              <a:rPr lang="en-US" spc="10" dirty="0" smtClean="0">
                <a:latin typeface="Calibri" pitchFamily="34" charset="0"/>
                <a:cs typeface="Calibri" pitchFamily="34" charset="0"/>
              </a:rPr>
              <a:t>SELECT * </a:t>
            </a:r>
            <a:r>
              <a:rPr spc="10" dirty="0" smtClean="0">
                <a:latin typeface="Calibri" pitchFamily="34" charset="0"/>
                <a:cs typeface="Calibri" pitchFamily="34" charset="0"/>
              </a:rPr>
              <a:t>from </a:t>
            </a:r>
            <a:r>
              <a:rPr spc="10" dirty="0">
                <a:latin typeface="Calibri" pitchFamily="34" charset="0"/>
                <a:cs typeface="Calibri" pitchFamily="34" charset="0"/>
              </a:rPr>
              <a:t>dataset  select</a:t>
            </a:r>
            <a:r>
              <a:rPr spc="-60" dirty="0">
                <a:latin typeface="Calibri" pitchFamily="34" charset="0"/>
                <a:cs typeface="Calibri" pitchFamily="34" charset="0"/>
              </a:rPr>
              <a:t> </a:t>
            </a:r>
            <a:r>
              <a:rPr spc="15" dirty="0" smtClean="0">
                <a:latin typeface="Calibri" pitchFamily="34" charset="0"/>
                <a:cs typeface="Calibri" pitchFamily="34" charset="0"/>
              </a:rPr>
              <a:t>*</a:t>
            </a:r>
            <a:r>
              <a:rPr lang="en-US" dirty="0">
                <a:latin typeface="Calibri" pitchFamily="34" charset="0"/>
                <a:cs typeface="Calibri" pitchFamily="34" charset="0"/>
              </a:rPr>
              <a:t> </a:t>
            </a:r>
            <a:r>
              <a:rPr spc="10" dirty="0" smtClean="0">
                <a:latin typeface="Calibri" pitchFamily="34" charset="0"/>
                <a:cs typeface="Calibri" pitchFamily="34" charset="0"/>
              </a:rPr>
              <a:t>distribute </a:t>
            </a:r>
            <a:r>
              <a:rPr spc="15" dirty="0">
                <a:latin typeface="Calibri" pitchFamily="34" charset="0"/>
                <a:cs typeface="Calibri" pitchFamily="34" charset="0"/>
              </a:rPr>
              <a:t>by</a:t>
            </a:r>
            <a:r>
              <a:rPr spc="-35" dirty="0">
                <a:latin typeface="Calibri" pitchFamily="34" charset="0"/>
                <a:cs typeface="Calibri" pitchFamily="34" charset="0"/>
              </a:rPr>
              <a:t> </a:t>
            </a:r>
            <a:r>
              <a:rPr spc="15" dirty="0">
                <a:latin typeface="Calibri" pitchFamily="34" charset="0"/>
                <a:cs typeface="Calibri" pitchFamily="34" charset="0"/>
              </a:rPr>
              <a:t>age</a:t>
            </a:r>
            <a:r>
              <a:rPr spc="15" dirty="0" smtClean="0">
                <a:latin typeface="Calibri" pitchFamily="34" charset="0"/>
                <a:cs typeface="Calibri" pitchFamily="34" charset="0"/>
              </a:rPr>
              <a:t>;</a:t>
            </a:r>
            <a:endParaRPr lang="en-US" spc="15" dirty="0" smtClean="0">
              <a:latin typeface="Calibri" pitchFamily="34" charset="0"/>
              <a:cs typeface="Calibri" pitchFamily="34" charset="0"/>
            </a:endParaRPr>
          </a:p>
          <a:p>
            <a:pPr marL="356235" marR="3200400" indent="-251460">
              <a:lnSpc>
                <a:spcPts val="1530"/>
              </a:lnSpc>
              <a:spcBef>
                <a:spcPts val="85"/>
              </a:spcBef>
            </a:pPr>
            <a:endParaRPr lang="en-US" spc="10" dirty="0" smtClean="0">
              <a:latin typeface="Calibri" pitchFamily="34" charset="0"/>
              <a:cs typeface="Calibri" pitchFamily="34" charset="0"/>
            </a:endParaRPr>
          </a:p>
          <a:p>
            <a:pPr marL="356235" marR="3200400" indent="-251460">
              <a:lnSpc>
                <a:spcPts val="1530"/>
              </a:lnSpc>
              <a:spcBef>
                <a:spcPts val="85"/>
              </a:spcBef>
            </a:pPr>
            <a:r>
              <a:rPr lang="en-US" spc="10" dirty="0" smtClean="0">
                <a:latin typeface="Calibri" pitchFamily="34" charset="0"/>
                <a:cs typeface="Calibri" pitchFamily="34" charset="0"/>
              </a:rPr>
              <a:t>SELECT * from </a:t>
            </a:r>
            <a:r>
              <a:rPr lang="en-US" spc="10" dirty="0">
                <a:latin typeface="Calibri" pitchFamily="34" charset="0"/>
                <a:cs typeface="Calibri" pitchFamily="34" charset="0"/>
              </a:rPr>
              <a:t>dataset  select</a:t>
            </a:r>
            <a:r>
              <a:rPr lang="en-US" spc="-60" dirty="0">
                <a:latin typeface="Calibri" pitchFamily="34" charset="0"/>
                <a:cs typeface="Calibri" pitchFamily="34" charset="0"/>
              </a:rPr>
              <a:t> </a:t>
            </a:r>
            <a:r>
              <a:rPr lang="en-US" spc="15" dirty="0" smtClean="0">
                <a:latin typeface="Calibri" pitchFamily="34" charset="0"/>
                <a:cs typeface="Calibri" pitchFamily="34" charset="0"/>
              </a:rPr>
              <a:t>*</a:t>
            </a:r>
            <a:r>
              <a:rPr lang="en-US" dirty="0" smtClean="0">
                <a:latin typeface="Calibri" pitchFamily="34" charset="0"/>
                <a:cs typeface="Calibri" pitchFamily="34" charset="0"/>
              </a:rPr>
              <a:t> </a:t>
            </a:r>
            <a:r>
              <a:rPr lang="en-US" spc="10" dirty="0" smtClean="0">
                <a:latin typeface="Calibri" pitchFamily="34" charset="0"/>
                <a:cs typeface="Calibri" pitchFamily="34" charset="0"/>
              </a:rPr>
              <a:t>distribute </a:t>
            </a:r>
            <a:r>
              <a:rPr lang="en-US" spc="15" dirty="0" smtClean="0">
                <a:latin typeface="Calibri" pitchFamily="34" charset="0"/>
                <a:cs typeface="Calibri" pitchFamily="34" charset="0"/>
              </a:rPr>
              <a:t>by </a:t>
            </a:r>
            <a:r>
              <a:rPr lang="en-US" spc="10" dirty="0" smtClean="0">
                <a:latin typeface="Calibri" pitchFamily="34" charset="0"/>
                <a:cs typeface="Calibri" pitchFamily="34" charset="0"/>
              </a:rPr>
              <a:t>age  sort  </a:t>
            </a:r>
            <a:r>
              <a:rPr lang="en-US" spc="15" dirty="0" smtClean="0">
                <a:latin typeface="Calibri" pitchFamily="34" charset="0"/>
                <a:cs typeface="Calibri" pitchFamily="34" charset="0"/>
              </a:rPr>
              <a:t>by</a:t>
            </a:r>
            <a:r>
              <a:rPr lang="en-US" spc="-55" dirty="0" smtClean="0">
                <a:latin typeface="Calibri" pitchFamily="34" charset="0"/>
                <a:cs typeface="Calibri" pitchFamily="34" charset="0"/>
              </a:rPr>
              <a:t> </a:t>
            </a:r>
            <a:r>
              <a:rPr lang="en-US" spc="15" dirty="0" smtClean="0">
                <a:latin typeface="Calibri" pitchFamily="34" charset="0"/>
                <a:cs typeface="Calibri" pitchFamily="34" charset="0"/>
              </a:rPr>
              <a:t>age</a:t>
            </a:r>
            <a:r>
              <a:rPr lang="en-US" spc="15" dirty="0">
                <a:latin typeface="Calibri" pitchFamily="34" charset="0"/>
                <a:cs typeface="Calibri" pitchFamily="34" charset="0"/>
              </a:rPr>
              <a:t>;</a:t>
            </a:r>
            <a:endParaRPr lang="en-US" dirty="0">
              <a:latin typeface="Calibri" pitchFamily="34" charset="0"/>
              <a:cs typeface="Calibri" pitchFamily="34" charset="0"/>
            </a:endParaRPr>
          </a:p>
          <a:p>
            <a:pPr marL="322580" marR="2655570" indent="-218440">
              <a:lnSpc>
                <a:spcPts val="1580"/>
              </a:lnSpc>
              <a:spcBef>
                <a:spcPts val="60"/>
              </a:spcBef>
            </a:pPr>
            <a:endParaRPr lang="en-US" spc="10" dirty="0" smtClean="0">
              <a:latin typeface="Calibri" pitchFamily="34" charset="0"/>
              <a:cs typeface="Calibri" pitchFamily="34" charset="0"/>
            </a:endParaRPr>
          </a:p>
          <a:p>
            <a:pPr marL="322580" marR="2655570" indent="-218440">
              <a:lnSpc>
                <a:spcPts val="1580"/>
              </a:lnSpc>
              <a:spcBef>
                <a:spcPts val="60"/>
              </a:spcBef>
            </a:pPr>
            <a:r>
              <a:rPr lang="en-US" spc="10" dirty="0" smtClean="0">
                <a:latin typeface="Calibri" pitchFamily="34" charset="0"/>
                <a:cs typeface="Calibri" pitchFamily="34" charset="0"/>
              </a:rPr>
              <a:t>SELECT * from </a:t>
            </a:r>
            <a:r>
              <a:rPr lang="en-US" spc="10" dirty="0">
                <a:latin typeface="Calibri" pitchFamily="34" charset="0"/>
                <a:cs typeface="Calibri" pitchFamily="34" charset="0"/>
              </a:rPr>
              <a:t>dataset  select</a:t>
            </a:r>
            <a:r>
              <a:rPr lang="en-US" spc="-60" dirty="0">
                <a:latin typeface="Calibri" pitchFamily="34" charset="0"/>
                <a:cs typeface="Calibri" pitchFamily="34" charset="0"/>
              </a:rPr>
              <a:t> </a:t>
            </a:r>
            <a:r>
              <a:rPr lang="en-US" spc="15" dirty="0" smtClean="0">
                <a:latin typeface="Calibri" pitchFamily="34" charset="0"/>
                <a:cs typeface="Calibri" pitchFamily="34" charset="0"/>
              </a:rPr>
              <a:t>*</a:t>
            </a:r>
            <a:r>
              <a:rPr lang="en-US" dirty="0" smtClean="0">
                <a:latin typeface="Calibri" pitchFamily="34" charset="0"/>
                <a:cs typeface="Calibri" pitchFamily="34" charset="0"/>
              </a:rPr>
              <a:t> </a:t>
            </a:r>
            <a:r>
              <a:rPr lang="en-US" spc="10" dirty="0" smtClean="0">
                <a:latin typeface="Calibri" pitchFamily="34" charset="0"/>
                <a:cs typeface="Calibri" pitchFamily="34" charset="0"/>
              </a:rPr>
              <a:t>cluster </a:t>
            </a:r>
            <a:r>
              <a:rPr lang="en-US" spc="15" dirty="0">
                <a:latin typeface="Calibri" pitchFamily="34" charset="0"/>
                <a:cs typeface="Calibri" pitchFamily="34" charset="0"/>
              </a:rPr>
              <a:t>by</a:t>
            </a:r>
            <a:r>
              <a:rPr lang="en-US" spc="-45" dirty="0">
                <a:latin typeface="Calibri" pitchFamily="34" charset="0"/>
                <a:cs typeface="Calibri" pitchFamily="34" charset="0"/>
              </a:rPr>
              <a:t> </a:t>
            </a:r>
            <a:r>
              <a:rPr lang="en-US" spc="15" dirty="0">
                <a:latin typeface="Calibri" pitchFamily="34" charset="0"/>
                <a:cs typeface="Calibri" pitchFamily="34" charset="0"/>
              </a:rPr>
              <a:t>age</a:t>
            </a:r>
            <a:r>
              <a:rPr lang="en-US" spc="15" dirty="0" smtClean="0">
                <a:latin typeface="Calibri" pitchFamily="34" charset="0"/>
                <a:cs typeface="Calibri" pitchFamily="34" charset="0"/>
              </a:rPr>
              <a:t>;</a:t>
            </a:r>
          </a:p>
          <a:p>
            <a:pPr marL="322580" marR="2655570" indent="-218440">
              <a:lnSpc>
                <a:spcPts val="1580"/>
              </a:lnSpc>
              <a:spcBef>
                <a:spcPts val="60"/>
              </a:spcBef>
              <a:buNone/>
            </a:pPr>
            <a:endParaRPr sz="1400" dirty="0">
              <a:latin typeface="Courier New"/>
              <a:cs typeface="Courier New"/>
            </a:endParaRPr>
          </a:p>
        </p:txBody>
      </p:sp>
      <p:sp>
        <p:nvSpPr>
          <p:cNvPr id="5" name="Rectangle 4"/>
          <p:cNvSpPr/>
          <p:nvPr/>
        </p:nvSpPr>
        <p:spPr>
          <a:xfrm>
            <a:off x="304800" y="1371600"/>
            <a:ext cx="8991600" cy="2246769"/>
          </a:xfrm>
          <a:prstGeom prst="rect">
            <a:avLst/>
          </a:prstGeom>
        </p:spPr>
        <p:txBody>
          <a:bodyPr wrap="square">
            <a:spAutoFit/>
          </a:bodyPr>
          <a:lstStyle/>
          <a:p>
            <a:r>
              <a:rPr lang="en-US" sz="2000" dirty="0" smtClean="0">
                <a:solidFill>
                  <a:schemeClr val="tx2">
                    <a:lumMod val="50000"/>
                  </a:schemeClr>
                </a:solidFill>
                <a:latin typeface="Calibri" pitchFamily="34" charset="0"/>
                <a:cs typeface="Calibri" pitchFamily="34" charset="0"/>
              </a:rPr>
              <a:t>Hive uses the columns in Distribute By to distribute the rows among reducers. All rows with the same Distribute By columns will go to the same reducer.</a:t>
            </a:r>
          </a:p>
          <a:p>
            <a:endParaRPr lang="en-US" sz="2000" dirty="0" smtClean="0">
              <a:solidFill>
                <a:schemeClr val="tx2">
                  <a:lumMod val="50000"/>
                </a:schemeClr>
              </a:solidFill>
              <a:latin typeface="Calibri" pitchFamily="34" charset="0"/>
            </a:endParaRPr>
          </a:p>
          <a:p>
            <a:r>
              <a:rPr lang="en-US" sz="2000" dirty="0" smtClean="0">
                <a:solidFill>
                  <a:schemeClr val="tx2">
                    <a:lumMod val="50000"/>
                  </a:schemeClr>
                </a:solidFill>
                <a:latin typeface="Calibri" pitchFamily="34" charset="0"/>
                <a:cs typeface="Calibri" pitchFamily="34" charset="0"/>
              </a:rPr>
              <a:t>Cluster By is a short-cut for both Distribute By and Sort By.</a:t>
            </a:r>
          </a:p>
          <a:p>
            <a:r>
              <a:rPr lang="en-US" sz="2000" dirty="0" smtClean="0">
                <a:solidFill>
                  <a:schemeClr val="tx2">
                    <a:lumMod val="50000"/>
                  </a:schemeClr>
                </a:solidFill>
                <a:latin typeface="Calibri" pitchFamily="34" charset="0"/>
                <a:cs typeface="Calibri" pitchFamily="34" charset="0"/>
              </a:rPr>
              <a:t>CLUSTER BY x ensures each of N reducers gets non-overlapping ranges, then sorts by those ranges at the reducers</a:t>
            </a:r>
          </a:p>
          <a:p>
            <a:endParaRPr lang="en-US" sz="2000" dirty="0"/>
          </a:p>
        </p:txBody>
      </p:sp>
    </p:spTree>
    <p:extLst>
      <p:ext uri="{BB962C8B-B14F-4D97-AF65-F5344CB8AC3E}">
        <p14:creationId xmlns:p14="http://schemas.microsoft.com/office/powerpoint/2010/main" val="25340604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The </a:t>
            </a:r>
            <a:r>
              <a:rPr lang="en-US" dirty="0">
                <a:solidFill>
                  <a:schemeClr val="tx1"/>
                </a:solidFill>
                <a:latin typeface="Calibri"/>
                <a:cs typeface="Calibri"/>
              </a:rPr>
              <a:t>OVER</a:t>
            </a:r>
            <a:r>
              <a:rPr lang="en-US" spc="-105" dirty="0">
                <a:solidFill>
                  <a:schemeClr val="tx1"/>
                </a:solidFill>
                <a:latin typeface="Calibri"/>
                <a:cs typeface="Calibri"/>
              </a:rPr>
              <a:t> </a:t>
            </a:r>
            <a:r>
              <a:rPr lang="en-US" dirty="0">
                <a:solidFill>
                  <a:schemeClr val="tx1"/>
                </a:solidFill>
                <a:latin typeface="Calibri"/>
                <a:cs typeface="Calibri"/>
              </a:rPr>
              <a:t>Clause</a:t>
            </a:r>
            <a:r>
              <a:rPr lang="en-US" dirty="0">
                <a:latin typeface="Calibri"/>
                <a:cs typeface="Calibri"/>
              </a:rPr>
              <a:t/>
            </a:r>
            <a:br>
              <a:rPr lang="en-US" dirty="0">
                <a:latin typeface="Calibri"/>
                <a:cs typeface="Calibri"/>
              </a:rPr>
            </a:br>
            <a:endParaRPr lang="en-US" dirty="0"/>
          </a:p>
        </p:txBody>
      </p:sp>
      <p:pic>
        <p:nvPicPr>
          <p:cNvPr id="65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792" t="24135" r="34097" b="51729"/>
          <a:stretch/>
        </p:blipFill>
        <p:spPr bwMode="auto">
          <a:xfrm>
            <a:off x="304800" y="1219199"/>
            <a:ext cx="8915400" cy="495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263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Partitioned Tables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990600"/>
            <a:ext cx="9223376" cy="5124449"/>
          </a:xfrm>
        </p:spPr>
        <p:txBody>
          <a:bodyPr/>
          <a:lstStyle/>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Partitioned tables can be created using the PARTITIONED BY clause. A table</a:t>
            </a:r>
          </a:p>
          <a:p>
            <a:pPr>
              <a:buNone/>
            </a:pPr>
            <a:r>
              <a:rPr lang="en-US" dirty="0" smtClean="0">
                <a:latin typeface="Calibri" pitchFamily="34" charset="0"/>
                <a:cs typeface="Calibri" pitchFamily="34" charset="0"/>
              </a:rPr>
              <a:t>     can have one or more partition columns and a separate data directory is</a:t>
            </a:r>
          </a:p>
          <a:p>
            <a:pPr>
              <a:buNone/>
            </a:pPr>
            <a:r>
              <a:rPr lang="en-US" dirty="0" smtClean="0">
                <a:latin typeface="Calibri" pitchFamily="34" charset="0"/>
                <a:cs typeface="Calibri" pitchFamily="34" charset="0"/>
              </a:rPr>
              <a:t>     created for each distinct</a:t>
            </a:r>
          </a:p>
          <a:p>
            <a:pPr>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Partitioning works both managed and external tables.</a:t>
            </a:r>
          </a:p>
          <a:p>
            <a:endParaRPr lang="en-US" dirty="0" smtClean="0">
              <a:latin typeface="Calibri" pitchFamily="34" charset="0"/>
              <a:cs typeface="Calibri" pitchFamily="34" charset="0"/>
            </a:endParaRPr>
          </a:p>
          <a:p>
            <a:pPr>
              <a:buNone/>
            </a:pPr>
            <a:r>
              <a:rPr lang="en-US" dirty="0" smtClean="0">
                <a:latin typeface="Calibri" pitchFamily="34" charset="0"/>
              </a:rPr>
              <a:t>    Usually Partitioning in Hive offers a way of segregating hive table data into multiple files/directories. But partitioning gives effective results when,</a:t>
            </a:r>
          </a:p>
          <a:p>
            <a:pPr lvl="1"/>
            <a:r>
              <a:rPr lang="en-US" sz="1600" dirty="0" smtClean="0">
                <a:latin typeface="Calibri" pitchFamily="34" charset="0"/>
              </a:rPr>
              <a:t>There are limited number of partitions</a:t>
            </a:r>
          </a:p>
          <a:p>
            <a:pPr lvl="1"/>
            <a:r>
              <a:rPr lang="en-US" sz="1600" dirty="0" smtClean="0">
                <a:latin typeface="Calibri" pitchFamily="34" charset="0"/>
              </a:rPr>
              <a:t>Comparatively equal sized partitions</a:t>
            </a:r>
            <a:endParaRPr lang="en-US" dirty="0" smtClean="0">
              <a:latin typeface="Calibri" pitchFamily="34" charset="0"/>
              <a:cs typeface="Calibri" pitchFamily="34" charset="0"/>
            </a:endParaRPr>
          </a:p>
          <a:p>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a:t>
            </a:r>
            <a:endParaRPr lang="en-US" dirty="0" smtClean="0"/>
          </a:p>
          <a:p>
            <a:pPr>
              <a:buNone/>
            </a:pPr>
            <a:endParaRPr lang="en-US" dirty="0" smtClean="0"/>
          </a:p>
          <a:p>
            <a:pPr>
              <a:buNone/>
            </a:pPr>
            <a:endParaRPr lang="en-US" dirty="0"/>
          </a:p>
        </p:txBody>
      </p:sp>
    </p:spTree>
    <p:extLst>
      <p:ext uri="{BB962C8B-B14F-4D97-AF65-F5344CB8AC3E}">
        <p14:creationId xmlns:p14="http://schemas.microsoft.com/office/powerpoint/2010/main" val="1535181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Bucketed Hive table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82624" y="838200"/>
            <a:ext cx="9223376" cy="5486400"/>
          </a:xfrm>
        </p:spPr>
        <p:txBody>
          <a:bodyPr/>
          <a:lstStyle/>
          <a:p>
            <a:r>
              <a:rPr lang="en-US" sz="1800" dirty="0" smtClean="0">
                <a:latin typeface="Calibri" pitchFamily="34" charset="0"/>
                <a:cs typeface="Calibri" pitchFamily="34" charset="0"/>
              </a:rPr>
              <a:t>Hive Bucketing is nothing but another technique of decomposing data or decreasing the data into more manageable parts or equal parts</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The Hive Partition can be further subdivided into Clusters or Buckets</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Bucketing can be done along with Partitioning on Hive tables and even without partitioning</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In Hive Partition we used PARTITIONED BY but in Hive Buckets we used CLUSTERED BY</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Records with the same bucketed column will always be stored in the same bucket</a:t>
            </a:r>
          </a:p>
          <a:p>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Physically, each bucket is just a file in the table directory, and Bucket numbering is 1-based</a:t>
            </a:r>
          </a:p>
          <a:p>
            <a:pPr>
              <a:buNone/>
            </a:pPr>
            <a:r>
              <a:rPr lang="en-US" sz="1800" dirty="0" smtClean="0">
                <a:latin typeface="Calibri" pitchFamily="34" charset="0"/>
                <a:cs typeface="Calibri" pitchFamily="34" charset="0"/>
              </a:rPr>
              <a:t>     and bucketed tables will create almost equally distributed data file parts</a:t>
            </a:r>
          </a:p>
          <a:p>
            <a:pPr>
              <a:buNone/>
            </a:pPr>
            <a:r>
              <a:rPr lang="en-US" sz="1400" b="1" dirty="0" smtClean="0">
                <a:latin typeface="Calibri" pitchFamily="34" charset="0"/>
              </a:rPr>
              <a:t>Advantages</a:t>
            </a:r>
          </a:p>
          <a:p>
            <a:pPr>
              <a:buNone/>
            </a:pPr>
            <a:r>
              <a:rPr lang="en-US" sz="1400" dirty="0" smtClean="0">
                <a:latin typeface="Calibri" pitchFamily="34" charset="0"/>
              </a:rPr>
              <a:t>      Bucketed tables offer efficient sampling than by non-bucketed tables. With sampling, we can try out queries on a fraction of data for testing and debugging purpose when the original data sets are very huge  As the data files are equal sized parts, map-side joins will be faster on bucketed tables than non-bucketed tables</a:t>
            </a:r>
          </a:p>
          <a:p>
            <a:endParaRPr lang="en-US" sz="1400" dirty="0" smtClean="0">
              <a:latin typeface="Calibri" pitchFamily="34" charset="0"/>
              <a:cs typeface="Calibri" pitchFamily="34" charset="0"/>
            </a:endParaRPr>
          </a:p>
          <a:p>
            <a:pPr>
              <a:buNone/>
            </a:pPr>
            <a:endParaRPr lang="en-US" sz="1400" dirty="0">
              <a:latin typeface="Calibri" pitchFamily="34" charset="0"/>
            </a:endParaRPr>
          </a:p>
        </p:txBody>
      </p:sp>
    </p:spTree>
    <p:extLst>
      <p:ext uri="{BB962C8B-B14F-4D97-AF65-F5344CB8AC3E}">
        <p14:creationId xmlns:p14="http://schemas.microsoft.com/office/powerpoint/2010/main" val="13887010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Bucketed Hive table (cont..)   </a:t>
            </a: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638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9525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2456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What is difference between bucketing and partitioning?</a:t>
            </a:r>
            <a:endParaRPr lang="en-US" dirty="0"/>
          </a:p>
        </p:txBody>
      </p:sp>
    </p:spTree>
    <p:extLst>
      <p:ext uri="{BB962C8B-B14F-4D97-AF65-F5344CB8AC3E}">
        <p14:creationId xmlns:p14="http://schemas.microsoft.com/office/powerpoint/2010/main" val="3527541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Skewed</a:t>
            </a:r>
            <a:r>
              <a:rPr lang="en-US" spc="-75" dirty="0" smtClean="0">
                <a:solidFill>
                  <a:schemeClr val="tx1"/>
                </a:solidFill>
                <a:latin typeface="Calibri"/>
                <a:cs typeface="Calibri"/>
              </a:rPr>
              <a:t> </a:t>
            </a:r>
            <a:r>
              <a:rPr lang="en-US" dirty="0">
                <a:solidFill>
                  <a:schemeClr val="tx1"/>
                </a:solidFill>
                <a:latin typeface="Calibri"/>
                <a:cs typeface="Calibri"/>
              </a:rPr>
              <a:t>Tables</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a:xfrm>
            <a:off x="341313" y="1255713"/>
            <a:ext cx="8650287" cy="4687887"/>
          </a:xfrm>
        </p:spPr>
        <p:txBody>
          <a:bodyPr/>
          <a:lstStyle/>
          <a:p>
            <a:pPr marL="454025" marR="1684655" indent="-342900" algn="just">
              <a:lnSpc>
                <a:spcPct val="100800"/>
              </a:lnSpc>
              <a:spcBef>
                <a:spcPts val="85"/>
              </a:spcBef>
            </a:pPr>
            <a:r>
              <a:rPr lang="en-US" spc="15" dirty="0" smtClean="0">
                <a:latin typeface="Calibri" pitchFamily="34" charset="0"/>
                <a:cs typeface="Calibri" pitchFamily="34" charset="0"/>
              </a:rPr>
              <a:t>  </a:t>
            </a:r>
            <a:r>
              <a:rPr lang="en-US" dirty="0">
                <a:latin typeface="Calibri" pitchFamily="34" charset="0"/>
                <a:cs typeface="Calibri" pitchFamily="34" charset="0"/>
              </a:rPr>
              <a:t>In Hive, </a:t>
            </a:r>
            <a:r>
              <a:rPr lang="en-US" b="1" i="1" dirty="0">
                <a:latin typeface="Calibri" pitchFamily="34" charset="0"/>
                <a:cs typeface="Calibri" pitchFamily="34" charset="0"/>
              </a:rPr>
              <a:t>skew </a:t>
            </a:r>
            <a:r>
              <a:rPr lang="en-US" dirty="0">
                <a:latin typeface="Calibri" pitchFamily="34" charset="0"/>
                <a:cs typeface="Calibri" pitchFamily="34" charset="0"/>
              </a:rPr>
              <a:t>refers to one or more columns in a table </a:t>
            </a:r>
            <a:r>
              <a:rPr lang="en-US" dirty="0" smtClean="0">
                <a:latin typeface="Calibri" pitchFamily="34" charset="0"/>
                <a:cs typeface="Calibri" pitchFamily="34" charset="0"/>
              </a:rPr>
              <a:t>that</a:t>
            </a:r>
          </a:p>
          <a:p>
            <a:pPr marL="111125" marR="1684655" indent="0" algn="just">
              <a:lnSpc>
                <a:spcPct val="100800"/>
              </a:lnSpc>
              <a:spcBef>
                <a:spcPts val="85"/>
              </a:spcBef>
              <a:buNone/>
            </a:pPr>
            <a:r>
              <a:rPr lang="en-US" dirty="0">
                <a:latin typeface="Calibri" pitchFamily="34" charset="0"/>
                <a:cs typeface="Calibri" pitchFamily="34" charset="0"/>
              </a:rPr>
              <a:t> </a:t>
            </a:r>
            <a:r>
              <a:rPr lang="en-US" dirty="0" smtClean="0">
                <a:latin typeface="Calibri" pitchFamily="34" charset="0"/>
                <a:cs typeface="Calibri" pitchFamily="34" charset="0"/>
              </a:rPr>
              <a:t>       have values </a:t>
            </a:r>
            <a:r>
              <a:rPr lang="en-US" dirty="0">
                <a:latin typeface="Calibri" pitchFamily="34" charset="0"/>
                <a:cs typeface="Calibri" pitchFamily="34" charset="0"/>
              </a:rPr>
              <a:t>that appear</a:t>
            </a:r>
            <a:r>
              <a:rPr lang="en-US" spc="-105" dirty="0">
                <a:latin typeface="Calibri" pitchFamily="34" charset="0"/>
                <a:cs typeface="Calibri" pitchFamily="34" charset="0"/>
              </a:rPr>
              <a:t> </a:t>
            </a:r>
            <a:r>
              <a:rPr lang="en-US" dirty="0">
                <a:latin typeface="Calibri" pitchFamily="34" charset="0"/>
                <a:cs typeface="Calibri" pitchFamily="34" charset="0"/>
              </a:rPr>
              <a:t>very  often</a:t>
            </a:r>
            <a:endParaRPr lang="en-US" spc="15" dirty="0" smtClean="0">
              <a:latin typeface="Calibri" pitchFamily="34" charset="0"/>
              <a:cs typeface="Calibri" pitchFamily="34" charset="0"/>
            </a:endParaRPr>
          </a:p>
          <a:p>
            <a:pPr marL="111125" marR="1684655" indent="0" algn="just">
              <a:lnSpc>
                <a:spcPct val="100800"/>
              </a:lnSpc>
              <a:spcBef>
                <a:spcPts val="85"/>
              </a:spcBef>
              <a:buNone/>
            </a:pPr>
            <a:r>
              <a:rPr lang="en-US" spc="15" dirty="0">
                <a:latin typeface="Courier New"/>
                <a:cs typeface="Courier New"/>
              </a:rPr>
              <a:t> </a:t>
            </a:r>
            <a:r>
              <a:rPr lang="en-US" spc="15" dirty="0" smtClean="0">
                <a:latin typeface="Courier New"/>
                <a:cs typeface="Courier New"/>
              </a:rPr>
              <a:t>  CREATE </a:t>
            </a:r>
            <a:r>
              <a:rPr lang="en-US" spc="20" dirty="0">
                <a:latin typeface="Courier New"/>
                <a:cs typeface="Courier New"/>
              </a:rPr>
              <a:t>TABLE </a:t>
            </a:r>
            <a:r>
              <a:rPr lang="en-US" spc="15" dirty="0">
                <a:latin typeface="Courier New"/>
                <a:cs typeface="Courier New"/>
              </a:rPr>
              <a:t>Customers </a:t>
            </a:r>
            <a:r>
              <a:rPr lang="en-US" spc="20" dirty="0">
                <a:latin typeface="Courier New"/>
                <a:cs typeface="Courier New"/>
              </a:rPr>
              <a:t>(  id</a:t>
            </a:r>
            <a:r>
              <a:rPr lang="en-US" spc="-65" dirty="0">
                <a:latin typeface="Courier New"/>
                <a:cs typeface="Courier New"/>
              </a:rPr>
              <a:t> </a:t>
            </a:r>
            <a:r>
              <a:rPr lang="en-US" spc="20" dirty="0" smtClean="0">
                <a:latin typeface="Courier New"/>
                <a:cs typeface="Courier New"/>
              </a:rPr>
              <a:t>int,</a:t>
            </a:r>
            <a:endParaRPr lang="en-US" dirty="0" smtClean="0">
              <a:latin typeface="Courier New"/>
              <a:cs typeface="Courier New"/>
            </a:endParaRPr>
          </a:p>
          <a:p>
            <a:pPr marL="352425" marR="2154555" indent="0">
              <a:lnSpc>
                <a:spcPct val="100800"/>
              </a:lnSpc>
              <a:spcBef>
                <a:spcPts val="55"/>
              </a:spcBef>
              <a:buNone/>
            </a:pPr>
            <a:r>
              <a:rPr lang="en-US" spc="15" dirty="0" smtClean="0">
                <a:latin typeface="Courier New"/>
                <a:cs typeface="Courier New"/>
              </a:rPr>
              <a:t>  username string, </a:t>
            </a:r>
            <a:r>
              <a:rPr lang="en-US" spc="20" dirty="0" smtClean="0">
                <a:latin typeface="Courier New"/>
                <a:cs typeface="Courier New"/>
              </a:rPr>
              <a:t>zip</a:t>
            </a:r>
            <a:r>
              <a:rPr lang="en-US" spc="-70" dirty="0" smtClean="0">
                <a:latin typeface="Courier New"/>
                <a:cs typeface="Courier New"/>
              </a:rPr>
              <a:t> </a:t>
            </a:r>
            <a:r>
              <a:rPr lang="en-US" spc="20" dirty="0" smtClean="0">
                <a:latin typeface="Courier New"/>
                <a:cs typeface="Courier New"/>
              </a:rPr>
              <a:t>int</a:t>
            </a:r>
            <a:endParaRPr lang="en-US" dirty="0" smtClean="0">
              <a:latin typeface="Courier New"/>
              <a:cs typeface="Courier New"/>
            </a:endParaRPr>
          </a:p>
          <a:p>
            <a:pPr marL="0" marR="628650" indent="0">
              <a:lnSpc>
                <a:spcPct val="100800"/>
              </a:lnSpc>
              <a:spcBef>
                <a:spcPts val="55"/>
              </a:spcBef>
              <a:buNone/>
            </a:pPr>
            <a:r>
              <a:rPr lang="en-US" b="1" spc="15" dirty="0" smtClean="0">
                <a:latin typeface="Courier New"/>
                <a:cs typeface="Courier New"/>
              </a:rPr>
              <a:t>    </a:t>
            </a:r>
            <a:r>
              <a:rPr lang="en-US" spc="20" dirty="0" smtClean="0">
                <a:latin typeface="Courier New"/>
                <a:cs typeface="Courier New"/>
              </a:rPr>
              <a:t>SKEWED </a:t>
            </a:r>
            <a:r>
              <a:rPr lang="en-US" spc="20" dirty="0">
                <a:latin typeface="Courier New"/>
                <a:cs typeface="Courier New"/>
              </a:rPr>
              <a:t>BY (zip) ON (57701, 57702)  STORED as</a:t>
            </a:r>
          </a:p>
          <a:p>
            <a:pPr marL="0" marR="628650" indent="0">
              <a:lnSpc>
                <a:spcPct val="100800"/>
              </a:lnSpc>
              <a:spcBef>
                <a:spcPts val="55"/>
              </a:spcBef>
              <a:buNone/>
            </a:pPr>
            <a:r>
              <a:rPr lang="en-US" spc="20" dirty="0">
                <a:latin typeface="Courier New"/>
                <a:cs typeface="Courier New"/>
              </a:rPr>
              <a:t>  </a:t>
            </a:r>
            <a:r>
              <a:rPr lang="en-US" spc="20" dirty="0" smtClean="0">
                <a:latin typeface="Courier New"/>
                <a:cs typeface="Courier New"/>
              </a:rPr>
              <a:t>  DIRECTORIES</a:t>
            </a:r>
            <a:r>
              <a:rPr lang="en-US" spc="20" dirty="0">
                <a:latin typeface="Courier New"/>
                <a:cs typeface="Courier New"/>
              </a:rPr>
              <a:t>;</a:t>
            </a:r>
          </a:p>
          <a:p>
            <a:endParaRPr lang="en-US" dirty="0"/>
          </a:p>
        </p:txBody>
      </p:sp>
    </p:spTree>
    <p:extLst>
      <p:ext uri="{BB962C8B-B14F-4D97-AF65-F5344CB8AC3E}">
        <p14:creationId xmlns:p14="http://schemas.microsoft.com/office/powerpoint/2010/main" val="205106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What is Hive</a:t>
            </a:r>
            <a:r>
              <a:rPr lang="en-US" dirty="0" smtClean="0">
                <a:latin typeface="Calibri" pitchFamily="34" charset="0"/>
                <a:cs typeface="Calibri" pitchFamily="34" charset="0"/>
              </a:rPr>
              <a:t>?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04800" y="1447800"/>
            <a:ext cx="9223376" cy="4572000"/>
          </a:xfrm>
        </p:spPr>
        <p:txBody>
          <a:bodyPr/>
          <a:lstStyle/>
          <a:p>
            <a:r>
              <a:rPr lang="en-US" dirty="0" smtClean="0">
                <a:latin typeface="Calibri" pitchFamily="34" charset="0"/>
                <a:cs typeface="Calibri" pitchFamily="34" charset="0"/>
              </a:rPr>
              <a:t>Hive interpreter runs on the client machine</a:t>
            </a:r>
          </a:p>
          <a:p>
            <a:pPr lvl="1"/>
            <a:r>
              <a:rPr lang="en-US" sz="2000" dirty="0" smtClean="0">
                <a:latin typeface="Calibri" pitchFamily="34" charset="0"/>
                <a:cs typeface="Calibri" pitchFamily="34" charset="0"/>
              </a:rPr>
              <a:t> Turns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statements into </a:t>
            </a:r>
            <a:r>
              <a:rPr lang="en-US" sz="2000" dirty="0" err="1" smtClean="0">
                <a:latin typeface="Calibri" pitchFamily="34" charset="0"/>
                <a:cs typeface="Calibri" pitchFamily="34" charset="0"/>
              </a:rPr>
              <a:t>MapReduce</a:t>
            </a:r>
            <a:r>
              <a:rPr lang="en-US" sz="2000" dirty="0" smtClean="0">
                <a:latin typeface="Calibri" pitchFamily="34" charset="0"/>
                <a:cs typeface="Calibri" pitchFamily="34" charset="0"/>
              </a:rPr>
              <a:t> jobs</a:t>
            </a:r>
          </a:p>
          <a:p>
            <a:pPr lvl="1"/>
            <a:r>
              <a:rPr lang="en-US" sz="2000" dirty="0" smtClean="0">
                <a:latin typeface="Calibri" pitchFamily="34" charset="0"/>
                <a:cs typeface="Calibri" pitchFamily="34" charset="0"/>
              </a:rPr>
              <a:t> Submit those jobs and Execute across a Hadoop cluster</a:t>
            </a:r>
          </a:p>
          <a:p>
            <a:endParaRPr lang="en-US" dirty="0"/>
          </a:p>
        </p:txBody>
      </p:sp>
      <p:sp>
        <p:nvSpPr>
          <p:cNvPr id="5" name="Rectangle 4"/>
          <p:cNvSpPr/>
          <p:nvPr/>
        </p:nvSpPr>
        <p:spPr>
          <a:xfrm>
            <a:off x="304800" y="3048000"/>
            <a:ext cx="33528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buNone/>
            </a:pPr>
            <a:r>
              <a:rPr lang="en-US" sz="2000" i="1" dirty="0" smtClean="0">
                <a:latin typeface="Calibri" pitchFamily="34" charset="0"/>
                <a:cs typeface="Calibri" pitchFamily="34" charset="0"/>
              </a:rPr>
              <a:t>select </a:t>
            </a:r>
            <a:r>
              <a:rPr lang="en-US" sz="2000" i="1" dirty="0" err="1" smtClean="0">
                <a:latin typeface="Calibri" pitchFamily="34" charset="0"/>
                <a:cs typeface="Calibri" pitchFamily="34" charset="0"/>
              </a:rPr>
              <a:t>zipcode,sum</a:t>
            </a:r>
            <a:r>
              <a:rPr lang="en-US" sz="2000" i="1" dirty="0" smtClean="0">
                <a:latin typeface="Calibri" pitchFamily="34" charset="0"/>
                <a:cs typeface="Calibri" pitchFamily="34" charset="0"/>
              </a:rPr>
              <a:t>(cost) as total from customers </a:t>
            </a:r>
          </a:p>
          <a:p>
            <a:pPr>
              <a:buNone/>
            </a:pPr>
            <a:r>
              <a:rPr lang="en-US" sz="2000" i="1" dirty="0" smtClean="0">
                <a:latin typeface="Calibri" pitchFamily="34" charset="0"/>
                <a:cs typeface="Calibri" pitchFamily="34" charset="0"/>
              </a:rPr>
              <a:t> join orders on </a:t>
            </a:r>
            <a:r>
              <a:rPr lang="en-US" sz="2000" i="1" dirty="0" err="1" smtClean="0">
                <a:latin typeface="Calibri" pitchFamily="34" charset="0"/>
                <a:cs typeface="Calibri" pitchFamily="34" charset="0"/>
              </a:rPr>
              <a:t>customers.cust_id</a:t>
            </a:r>
            <a:r>
              <a:rPr lang="en-US" sz="2000" i="1" dirty="0" smtClean="0">
                <a:latin typeface="Calibri" pitchFamily="34" charset="0"/>
                <a:cs typeface="Calibri" pitchFamily="34" charset="0"/>
              </a:rPr>
              <a:t>=</a:t>
            </a:r>
            <a:r>
              <a:rPr lang="en-US" sz="2000" i="1" dirty="0" err="1" smtClean="0">
                <a:latin typeface="Calibri" pitchFamily="34" charset="0"/>
                <a:cs typeface="Calibri" pitchFamily="34" charset="0"/>
              </a:rPr>
              <a:t>orders.cust_id</a:t>
            </a:r>
            <a:r>
              <a:rPr lang="en-US" sz="2000" i="1" dirty="0" smtClean="0">
                <a:latin typeface="Calibri" pitchFamily="34" charset="0"/>
                <a:cs typeface="Calibri" pitchFamily="34" charset="0"/>
              </a:rPr>
              <a:t> where </a:t>
            </a:r>
            <a:r>
              <a:rPr lang="en-US" sz="2000" i="1" dirty="0" err="1" smtClean="0">
                <a:latin typeface="Calibri" pitchFamily="34" charset="0"/>
                <a:cs typeface="Calibri" pitchFamily="34" charset="0"/>
              </a:rPr>
              <a:t>zipcode</a:t>
            </a:r>
            <a:r>
              <a:rPr lang="en-US" sz="2000" i="1" dirty="0" smtClean="0">
                <a:latin typeface="Calibri" pitchFamily="34" charset="0"/>
                <a:cs typeface="Calibri" pitchFamily="34" charset="0"/>
              </a:rPr>
              <a:t> like '50%‘</a:t>
            </a:r>
          </a:p>
          <a:p>
            <a:pPr>
              <a:buNone/>
            </a:pPr>
            <a:r>
              <a:rPr lang="en-US" sz="2000" i="1" dirty="0" smtClean="0">
                <a:latin typeface="Calibri" pitchFamily="34" charset="0"/>
                <a:cs typeface="Calibri" pitchFamily="34" charset="0"/>
              </a:rPr>
              <a:t>group by </a:t>
            </a:r>
            <a:r>
              <a:rPr lang="en-US" sz="2000" i="1" dirty="0" err="1" smtClean="0">
                <a:latin typeface="Calibri" pitchFamily="34" charset="0"/>
                <a:cs typeface="Calibri" pitchFamily="34" charset="0"/>
              </a:rPr>
              <a:t>zipcode</a:t>
            </a:r>
            <a:r>
              <a:rPr lang="en-US" sz="2000" i="1" dirty="0" smtClean="0">
                <a:latin typeface="Calibri" pitchFamily="34" charset="0"/>
                <a:cs typeface="Calibri" pitchFamily="34" charset="0"/>
              </a:rPr>
              <a:t> </a:t>
            </a:r>
          </a:p>
          <a:p>
            <a:pPr>
              <a:buNone/>
            </a:pPr>
            <a:r>
              <a:rPr lang="en-US" sz="2000" i="1" dirty="0" smtClean="0">
                <a:latin typeface="Calibri" pitchFamily="34" charset="0"/>
                <a:cs typeface="Calibri" pitchFamily="34" charset="0"/>
              </a:rPr>
              <a:t>order by total </a:t>
            </a:r>
            <a:r>
              <a:rPr lang="en-US" sz="2000" i="1" dirty="0" err="1" smtClean="0">
                <a:latin typeface="Calibri" pitchFamily="34" charset="0"/>
                <a:cs typeface="Calibri" pitchFamily="34" charset="0"/>
              </a:rPr>
              <a:t>desc</a:t>
            </a:r>
            <a:r>
              <a:rPr lang="en-US" sz="2000" i="1" dirty="0" smtClean="0">
                <a:latin typeface="Calibri" pitchFamily="34" charset="0"/>
                <a:cs typeface="Calibri" pitchFamily="34" charset="0"/>
              </a:rPr>
              <a:t>;</a:t>
            </a:r>
            <a:endParaRPr lang="en-US" sz="2000" i="1" dirty="0">
              <a:latin typeface="Calibri" pitchFamily="34" charset="0"/>
              <a:cs typeface="Calibri" pitchFamily="34" charset="0"/>
            </a:endParaRPr>
          </a:p>
        </p:txBody>
      </p:sp>
      <p:sp>
        <p:nvSpPr>
          <p:cNvPr id="6" name="Rectangle 5"/>
          <p:cNvSpPr/>
          <p:nvPr/>
        </p:nvSpPr>
        <p:spPr>
          <a:xfrm>
            <a:off x="4267200" y="3048000"/>
            <a:ext cx="2743200" cy="18466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latin typeface="Calibri" pitchFamily="34" charset="0"/>
                <a:cs typeface="Calibri" pitchFamily="34" charset="0"/>
              </a:rPr>
              <a:t>- Parse HiveQL</a:t>
            </a:r>
          </a:p>
          <a:p>
            <a:r>
              <a:rPr lang="en-US" dirty="0" smtClean="0">
                <a:latin typeface="Calibri" pitchFamily="34" charset="0"/>
                <a:cs typeface="Calibri" pitchFamily="34" charset="0"/>
              </a:rPr>
              <a:t>-Make optimization</a:t>
            </a:r>
          </a:p>
          <a:p>
            <a:r>
              <a:rPr lang="en-US" dirty="0" smtClean="0">
                <a:latin typeface="Calibri" pitchFamily="34" charset="0"/>
                <a:cs typeface="Calibri" pitchFamily="34" charset="0"/>
              </a:rPr>
              <a:t>- Plan execution</a:t>
            </a:r>
          </a:p>
          <a:p>
            <a:r>
              <a:rPr lang="en-US" dirty="0" smtClean="0">
                <a:latin typeface="Calibri" pitchFamily="34" charset="0"/>
                <a:cs typeface="Calibri" pitchFamily="34" charset="0"/>
              </a:rPr>
              <a:t>- Generate </a:t>
            </a:r>
            <a:r>
              <a:rPr lang="en-US" dirty="0" err="1" smtClean="0">
                <a:latin typeface="Calibri" pitchFamily="34" charset="0"/>
                <a:cs typeface="Calibri" pitchFamily="34" charset="0"/>
              </a:rPr>
              <a:t>MapReduce</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 Submit jobs to </a:t>
            </a:r>
            <a:r>
              <a:rPr lang="en-US" dirty="0" err="1" smtClean="0">
                <a:latin typeface="Calibri" pitchFamily="34" charset="0"/>
                <a:cs typeface="Calibri" pitchFamily="34" charset="0"/>
              </a:rPr>
              <a:t>hadoop</a:t>
            </a:r>
            <a:endParaRPr lang="en-US" dirty="0" smtClean="0">
              <a:latin typeface="Calibri" pitchFamily="34" charset="0"/>
              <a:cs typeface="Calibri" pitchFamily="34" charset="0"/>
            </a:endParaRPr>
          </a:p>
          <a:p>
            <a:r>
              <a:rPr lang="en-US" dirty="0" smtClean="0">
                <a:latin typeface="Calibri" pitchFamily="34" charset="0"/>
                <a:cs typeface="Calibri" pitchFamily="34" charset="0"/>
              </a:rPr>
              <a:t>- Monitor progress</a:t>
            </a:r>
            <a:endParaRPr lang="en-US" dirty="0">
              <a:latin typeface="Calibri" pitchFamily="34" charset="0"/>
              <a:cs typeface="Calibri" pitchFamily="34" charset="0"/>
            </a:endParaRPr>
          </a:p>
        </p:txBody>
      </p:sp>
      <p:pic>
        <p:nvPicPr>
          <p:cNvPr id="7" name="Picture 2"/>
          <p:cNvPicPr>
            <a:picLocks noChangeAspect="1" noChangeArrowheads="1"/>
          </p:cNvPicPr>
          <p:nvPr/>
        </p:nvPicPr>
        <p:blipFill>
          <a:blip r:embed="rId3" cstate="print"/>
          <a:srcRect l="76513" t="40201" r="3148" b="21608"/>
          <a:stretch>
            <a:fillRect/>
          </a:stretch>
        </p:blipFill>
        <p:spPr bwMode="auto">
          <a:xfrm>
            <a:off x="7924800" y="3200400"/>
            <a:ext cx="1600200" cy="1447800"/>
          </a:xfrm>
          <a:prstGeom prst="rect">
            <a:avLst/>
          </a:prstGeom>
          <a:noFill/>
          <a:ln w="9525">
            <a:noFill/>
            <a:miter lim="800000"/>
            <a:headEnd/>
            <a:tailEnd/>
          </a:ln>
        </p:spPr>
      </p:pic>
      <p:sp>
        <p:nvSpPr>
          <p:cNvPr id="8" name="Right Arrow 7"/>
          <p:cNvSpPr/>
          <p:nvPr/>
        </p:nvSpPr>
        <p:spPr bwMode="auto">
          <a:xfrm>
            <a:off x="3733800" y="3657600"/>
            <a:ext cx="533400" cy="3810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i="0" u="none" strike="noStrike" cap="none" normalizeH="0" baseline="0" dirty="0" smtClean="0">
              <a:ln>
                <a:noFill/>
              </a:ln>
              <a:solidFill>
                <a:schemeClr val="tx2">
                  <a:lumMod val="50000"/>
                </a:schemeClr>
              </a:solidFill>
              <a:effectLst/>
              <a:latin typeface="+mn-lt"/>
              <a:cs typeface="Arial" charset="0"/>
            </a:endParaRPr>
          </a:p>
        </p:txBody>
      </p:sp>
      <p:sp>
        <p:nvSpPr>
          <p:cNvPr id="9" name="Right Arrow 8"/>
          <p:cNvSpPr/>
          <p:nvPr/>
        </p:nvSpPr>
        <p:spPr bwMode="auto">
          <a:xfrm>
            <a:off x="7010400" y="3657600"/>
            <a:ext cx="914400" cy="457200"/>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600" i="0" u="none" strike="noStrike" cap="none" normalizeH="0" baseline="0" dirty="0" smtClean="0">
              <a:ln>
                <a:noFill/>
              </a:ln>
              <a:solidFill>
                <a:schemeClr val="tx2">
                  <a:lumMod val="50000"/>
                </a:schemeClr>
              </a:solidFill>
              <a:effectLst/>
              <a:latin typeface="+mn-lt"/>
              <a:cs typeface="Arial" charset="0"/>
            </a:endParaRPr>
          </a:p>
        </p:txBody>
      </p:sp>
      <p:sp>
        <p:nvSpPr>
          <p:cNvPr id="10" name="Rectangle 9"/>
          <p:cNvSpPr/>
          <p:nvPr/>
        </p:nvSpPr>
        <p:spPr>
          <a:xfrm>
            <a:off x="838200" y="2667000"/>
            <a:ext cx="1574918"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sz="1400" dirty="0" smtClean="0">
                <a:latin typeface="Calibri" pitchFamily="34" charset="0"/>
                <a:cs typeface="Calibri" pitchFamily="34" charset="0"/>
              </a:rPr>
              <a:t>HiveQL Statements</a:t>
            </a:r>
            <a:endParaRPr lang="en-US" sz="1400" dirty="0">
              <a:latin typeface="Calibri" pitchFamily="34" charset="0"/>
              <a:cs typeface="Calibri" pitchFamily="34" charset="0"/>
            </a:endParaRPr>
          </a:p>
        </p:txBody>
      </p:sp>
      <p:sp>
        <p:nvSpPr>
          <p:cNvPr id="11" name="Rectangle 10"/>
          <p:cNvSpPr/>
          <p:nvPr/>
        </p:nvSpPr>
        <p:spPr>
          <a:xfrm>
            <a:off x="4191000" y="2667001"/>
            <a:ext cx="2971800"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400" dirty="0" smtClean="0">
                <a:latin typeface="Calibri" pitchFamily="34" charset="0"/>
                <a:cs typeface="Calibri" pitchFamily="34" charset="0"/>
              </a:rPr>
              <a:t>Hive Interpreter/Execution Engine</a:t>
            </a:r>
            <a:endParaRPr lang="en-US" sz="1400" dirty="0">
              <a:latin typeface="Calibri" pitchFamily="34" charset="0"/>
              <a:cs typeface="Calibri" pitchFamily="34" charset="0"/>
            </a:endParaRPr>
          </a:p>
        </p:txBody>
      </p:sp>
      <p:sp>
        <p:nvSpPr>
          <p:cNvPr id="12" name="Rectangle 11"/>
          <p:cNvSpPr/>
          <p:nvPr/>
        </p:nvSpPr>
        <p:spPr>
          <a:xfrm>
            <a:off x="7924800" y="2743200"/>
            <a:ext cx="1345305" cy="3077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a:spAutoFit/>
          </a:bodyPr>
          <a:lstStyle/>
          <a:p>
            <a:r>
              <a:rPr lang="en-US" sz="1400" dirty="0" err="1" smtClean="0">
                <a:latin typeface="Calibri" pitchFamily="34" charset="0"/>
                <a:cs typeface="Calibri" pitchFamily="34" charset="0"/>
              </a:rPr>
              <a:t>MapReduce</a:t>
            </a:r>
            <a:r>
              <a:rPr lang="en-US" sz="1400" dirty="0" smtClean="0">
                <a:latin typeface="Calibri" pitchFamily="34" charset="0"/>
                <a:cs typeface="Calibri" pitchFamily="34" charset="0"/>
              </a:rPr>
              <a:t> Job</a:t>
            </a:r>
            <a:endParaRPr lang="en-US" sz="1400" dirty="0">
              <a:latin typeface="Calibri" pitchFamily="34" charset="0"/>
              <a:cs typeface="Calibri" pitchFamily="34" charset="0"/>
            </a:endParaRPr>
          </a:p>
        </p:txBody>
      </p:sp>
    </p:spTree>
    <p:extLst>
      <p:ext uri="{BB962C8B-B14F-4D97-AF65-F5344CB8AC3E}">
        <p14:creationId xmlns:p14="http://schemas.microsoft.com/office/powerpoint/2010/main" val="9428716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Understanding</a:t>
            </a:r>
            <a:r>
              <a:rPr lang="en-US" spc="-80" dirty="0" smtClean="0">
                <a:solidFill>
                  <a:schemeClr val="tx1"/>
                </a:solidFill>
                <a:latin typeface="Calibri"/>
                <a:cs typeface="Calibri"/>
              </a:rPr>
              <a:t> </a:t>
            </a:r>
            <a:r>
              <a:rPr lang="en-US" spc="-5" dirty="0">
                <a:solidFill>
                  <a:schemeClr val="tx1"/>
                </a:solidFill>
                <a:latin typeface="Calibri"/>
                <a:cs typeface="Calibri"/>
              </a:rPr>
              <a:t>Views</a:t>
            </a:r>
            <a:r>
              <a:rPr lang="en-US" dirty="0">
                <a:latin typeface="Calibri"/>
                <a:cs typeface="Calibri"/>
              </a:rPr>
              <a:t/>
            </a:r>
            <a:br>
              <a:rPr lang="en-US" dirty="0">
                <a:latin typeface="Calibri"/>
                <a:cs typeface="Calibri"/>
              </a:rPr>
            </a:br>
            <a:endParaRPr lang="en-US" dirty="0"/>
          </a:p>
        </p:txBody>
      </p:sp>
      <p:pic>
        <p:nvPicPr>
          <p:cNvPr id="64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361" t="22592" r="29305" b="46173"/>
          <a:stretch/>
        </p:blipFill>
        <p:spPr bwMode="auto">
          <a:xfrm>
            <a:off x="304800" y="1219200"/>
            <a:ext cx="9144000" cy="4934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0623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Deﬁning</a:t>
            </a:r>
            <a:r>
              <a:rPr lang="en-US" spc="-90" dirty="0" smtClean="0">
                <a:solidFill>
                  <a:schemeClr val="tx1"/>
                </a:solidFill>
                <a:latin typeface="Calibri"/>
                <a:cs typeface="Calibri"/>
              </a:rPr>
              <a:t> </a:t>
            </a:r>
            <a:r>
              <a:rPr lang="en-US" spc="-5" dirty="0">
                <a:solidFill>
                  <a:schemeClr val="tx1"/>
                </a:solidFill>
                <a:latin typeface="Calibri"/>
                <a:cs typeface="Calibri"/>
              </a:rPr>
              <a:t>Views</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sp>
        <p:nvSpPr>
          <p:cNvPr id="3" name="Content Placeholder 2"/>
          <p:cNvSpPr>
            <a:spLocks noGrp="1"/>
          </p:cNvSpPr>
          <p:nvPr>
            <p:ph sz="quarter" idx="10"/>
          </p:nvPr>
        </p:nvSpPr>
        <p:spPr/>
        <p:txBody>
          <a:bodyPr/>
          <a:lstStyle/>
          <a:p>
            <a:pPr marL="346075" marR="1215390" indent="-234950">
              <a:lnSpc>
                <a:spcPct val="100800"/>
              </a:lnSpc>
              <a:spcBef>
                <a:spcPts val="130"/>
              </a:spcBef>
            </a:pPr>
            <a:r>
              <a:rPr lang="en-US" i="1" spc="15" dirty="0">
                <a:latin typeface="Calibri" pitchFamily="34" charset="0"/>
                <a:cs typeface="Calibri" pitchFamily="34" charset="0"/>
              </a:rPr>
              <a:t>CREATE </a:t>
            </a:r>
            <a:r>
              <a:rPr lang="en-US" i="1" spc="20" dirty="0">
                <a:latin typeface="Calibri" pitchFamily="34" charset="0"/>
                <a:cs typeface="Calibri" pitchFamily="34" charset="0"/>
              </a:rPr>
              <a:t>VIEW </a:t>
            </a:r>
            <a:r>
              <a:rPr lang="en-US" i="1" spc="15" dirty="0">
                <a:latin typeface="Calibri" pitchFamily="34" charset="0"/>
                <a:cs typeface="Calibri" pitchFamily="34" charset="0"/>
              </a:rPr>
              <a:t>2010_visitors AS  </a:t>
            </a:r>
            <a:r>
              <a:rPr lang="en-US" i="1" spc="20" dirty="0">
                <a:latin typeface="Calibri" pitchFamily="34" charset="0"/>
                <a:cs typeface="Calibri" pitchFamily="34" charset="0"/>
              </a:rPr>
              <a:t>SELECT </a:t>
            </a:r>
            <a:r>
              <a:rPr lang="en-US" i="1" spc="20" dirty="0" err="1">
                <a:latin typeface="Calibri" pitchFamily="34" charset="0"/>
                <a:cs typeface="Calibri" pitchFamily="34" charset="0"/>
              </a:rPr>
              <a:t>fname</a:t>
            </a:r>
            <a:r>
              <a:rPr lang="en-US" i="1" spc="20" dirty="0">
                <a:latin typeface="Calibri" pitchFamily="34" charset="0"/>
                <a:cs typeface="Calibri" pitchFamily="34" charset="0"/>
              </a:rPr>
              <a:t>,</a:t>
            </a:r>
            <a:r>
              <a:rPr lang="en-US" i="1" spc="-10" dirty="0">
                <a:latin typeface="Calibri" pitchFamily="34" charset="0"/>
                <a:cs typeface="Calibri" pitchFamily="34" charset="0"/>
              </a:rPr>
              <a:t> </a:t>
            </a:r>
            <a:r>
              <a:rPr lang="en-US" i="1" spc="20" dirty="0" err="1" smtClean="0">
                <a:latin typeface="Calibri" pitchFamily="34" charset="0"/>
                <a:cs typeface="Calibri" pitchFamily="34" charset="0"/>
              </a:rPr>
              <a:t>lname</a:t>
            </a:r>
            <a:r>
              <a:rPr lang="en-US" i="1" spc="20" dirty="0" smtClean="0">
                <a:latin typeface="Calibri" pitchFamily="34" charset="0"/>
                <a:cs typeface="Calibri" pitchFamily="34" charset="0"/>
              </a:rPr>
              <a:t>,</a:t>
            </a:r>
            <a:r>
              <a:rPr lang="en-US" i="1" dirty="0">
                <a:latin typeface="Calibri" pitchFamily="34" charset="0"/>
                <a:cs typeface="Calibri" pitchFamily="34" charset="0"/>
              </a:rPr>
              <a:t> </a:t>
            </a:r>
            <a:r>
              <a:rPr lang="en-US" i="1" spc="20" dirty="0" err="1" smtClean="0">
                <a:latin typeface="Calibri" pitchFamily="34" charset="0"/>
                <a:cs typeface="Calibri" pitchFamily="34" charset="0"/>
              </a:rPr>
              <a:t>time_of_arrival</a:t>
            </a:r>
            <a:r>
              <a:rPr lang="en-US" i="1" spc="20" dirty="0">
                <a:latin typeface="Calibri" pitchFamily="34" charset="0"/>
                <a:cs typeface="Calibri" pitchFamily="34" charset="0"/>
              </a:rPr>
              <a:t>, </a:t>
            </a:r>
            <a:r>
              <a:rPr lang="en-US" i="1" spc="20" dirty="0" err="1">
                <a:latin typeface="Calibri" pitchFamily="34" charset="0"/>
                <a:cs typeface="Calibri" pitchFamily="34" charset="0"/>
              </a:rPr>
              <a:t>info_comment</a:t>
            </a:r>
            <a:r>
              <a:rPr lang="en-US" i="1" spc="20" dirty="0">
                <a:latin typeface="Calibri" pitchFamily="34" charset="0"/>
                <a:cs typeface="Calibri" pitchFamily="34" charset="0"/>
              </a:rPr>
              <a:t>  FROM</a:t>
            </a:r>
            <a:r>
              <a:rPr lang="en-US" i="1" spc="-45" dirty="0">
                <a:latin typeface="Calibri" pitchFamily="34" charset="0"/>
                <a:cs typeface="Calibri" pitchFamily="34" charset="0"/>
              </a:rPr>
              <a:t> </a:t>
            </a:r>
            <a:r>
              <a:rPr lang="en-US" i="1" spc="20" dirty="0" err="1" smtClean="0">
                <a:latin typeface="Calibri" pitchFamily="34" charset="0"/>
                <a:cs typeface="Calibri" pitchFamily="34" charset="0"/>
              </a:rPr>
              <a:t>wh_visits</a:t>
            </a:r>
            <a:r>
              <a:rPr lang="en-US" i="1" dirty="0">
                <a:latin typeface="Calibri" pitchFamily="34" charset="0"/>
                <a:cs typeface="Calibri" pitchFamily="34" charset="0"/>
              </a:rPr>
              <a:t> </a:t>
            </a:r>
            <a:r>
              <a:rPr lang="en-US" i="1" spc="15" dirty="0" smtClean="0">
                <a:latin typeface="Calibri" pitchFamily="34" charset="0"/>
                <a:cs typeface="Calibri" pitchFamily="34" charset="0"/>
              </a:rPr>
              <a:t>WHERE</a:t>
            </a:r>
            <a:r>
              <a:rPr lang="en-US" i="1" dirty="0">
                <a:latin typeface="Calibri" pitchFamily="34" charset="0"/>
                <a:cs typeface="Calibri" pitchFamily="34" charset="0"/>
              </a:rPr>
              <a:t> </a:t>
            </a:r>
            <a:r>
              <a:rPr lang="en-US" i="1" spc="15" dirty="0" smtClean="0">
                <a:latin typeface="Calibri" pitchFamily="34" charset="0"/>
                <a:cs typeface="Calibri" pitchFamily="34" charset="0"/>
              </a:rPr>
              <a:t>cast(substring(time_of_arrival,6,4</a:t>
            </a:r>
            <a:r>
              <a:rPr lang="en-US" i="1" spc="15" dirty="0">
                <a:latin typeface="Calibri" pitchFamily="34" charset="0"/>
                <a:cs typeface="Calibri" pitchFamily="34" charset="0"/>
              </a:rPr>
              <a:t>)  </a:t>
            </a:r>
            <a:r>
              <a:rPr lang="en-US" i="1" spc="20" dirty="0">
                <a:latin typeface="Calibri" pitchFamily="34" charset="0"/>
                <a:cs typeface="Calibri" pitchFamily="34" charset="0"/>
              </a:rPr>
              <a:t>AS int) &gt;=</a:t>
            </a:r>
            <a:r>
              <a:rPr lang="en-US" i="1" spc="-45" dirty="0">
                <a:latin typeface="Calibri" pitchFamily="34" charset="0"/>
                <a:cs typeface="Calibri" pitchFamily="34" charset="0"/>
              </a:rPr>
              <a:t> </a:t>
            </a:r>
            <a:r>
              <a:rPr lang="en-US" i="1" spc="15" dirty="0" smtClean="0">
                <a:latin typeface="Calibri" pitchFamily="34" charset="0"/>
                <a:cs typeface="Calibri" pitchFamily="34" charset="0"/>
              </a:rPr>
              <a:t>2010</a:t>
            </a:r>
            <a:r>
              <a:rPr lang="en-US" i="1" dirty="0">
                <a:latin typeface="Calibri" pitchFamily="34" charset="0"/>
                <a:cs typeface="Calibri" pitchFamily="34" charset="0"/>
              </a:rPr>
              <a:t> </a:t>
            </a:r>
            <a:r>
              <a:rPr lang="en-US" i="1" spc="15" dirty="0" smtClean="0">
                <a:latin typeface="Calibri" pitchFamily="34" charset="0"/>
                <a:cs typeface="Calibri" pitchFamily="34" charset="0"/>
              </a:rPr>
              <a:t>AND</a:t>
            </a:r>
            <a:r>
              <a:rPr lang="en-US" i="1" dirty="0" smtClean="0">
                <a:latin typeface="Calibri" pitchFamily="34" charset="0"/>
                <a:cs typeface="Calibri" pitchFamily="34" charset="0"/>
              </a:rPr>
              <a:t> </a:t>
            </a:r>
            <a:r>
              <a:rPr lang="en-US" i="1" spc="15" dirty="0" smtClean="0">
                <a:latin typeface="Calibri" pitchFamily="34" charset="0"/>
                <a:cs typeface="Calibri" pitchFamily="34" charset="0"/>
              </a:rPr>
              <a:t>cast(substring(time_of_arrival,6,4</a:t>
            </a:r>
            <a:r>
              <a:rPr lang="en-US" i="1" spc="15" dirty="0">
                <a:latin typeface="Calibri" pitchFamily="34" charset="0"/>
                <a:cs typeface="Calibri" pitchFamily="34" charset="0"/>
              </a:rPr>
              <a:t>)  </a:t>
            </a:r>
            <a:r>
              <a:rPr lang="en-US" i="1" spc="20" dirty="0">
                <a:latin typeface="Calibri" pitchFamily="34" charset="0"/>
                <a:cs typeface="Calibri" pitchFamily="34" charset="0"/>
              </a:rPr>
              <a:t>AS int) &lt;</a:t>
            </a:r>
            <a:r>
              <a:rPr lang="en-US" i="1" spc="-40" dirty="0">
                <a:latin typeface="Calibri" pitchFamily="34" charset="0"/>
                <a:cs typeface="Calibri" pitchFamily="34" charset="0"/>
              </a:rPr>
              <a:t> </a:t>
            </a:r>
            <a:r>
              <a:rPr lang="en-US" i="1" spc="15" dirty="0">
                <a:latin typeface="Calibri" pitchFamily="34" charset="0"/>
                <a:cs typeface="Calibri" pitchFamily="34" charset="0"/>
              </a:rPr>
              <a:t>2011;</a:t>
            </a:r>
            <a:endParaRPr lang="en-US" i="1"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6490532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solidFill>
                  <a:schemeClr val="tx1"/>
                </a:solidFill>
                <a:latin typeface="Calibri"/>
                <a:cs typeface="Calibri"/>
              </a:rPr>
              <a:t>Overview </a:t>
            </a:r>
            <a:r>
              <a:rPr lang="en-US" dirty="0">
                <a:solidFill>
                  <a:schemeClr val="tx1"/>
                </a:solidFill>
                <a:latin typeface="Calibri"/>
                <a:cs typeface="Calibri"/>
              </a:rPr>
              <a:t>of</a:t>
            </a:r>
            <a:r>
              <a:rPr lang="en-US" spc="-60" dirty="0">
                <a:solidFill>
                  <a:schemeClr val="tx1"/>
                </a:solidFill>
                <a:latin typeface="Calibri"/>
                <a:cs typeface="Calibri"/>
              </a:rPr>
              <a:t> </a:t>
            </a:r>
            <a:r>
              <a:rPr lang="en-US" dirty="0">
                <a:solidFill>
                  <a:schemeClr val="tx1"/>
                </a:solidFill>
                <a:latin typeface="Calibri"/>
                <a:cs typeface="Calibri"/>
              </a:rPr>
              <a:t>Indexes</a:t>
            </a:r>
            <a:r>
              <a:rPr lang="en-US" dirty="0">
                <a:latin typeface="Calibri"/>
                <a:cs typeface="Calibri"/>
              </a:rPr>
              <a:t/>
            </a:r>
            <a:br>
              <a:rPr lang="en-US" dirty="0">
                <a:latin typeface="Calibri"/>
                <a:cs typeface="Calibri"/>
              </a:rPr>
            </a:br>
            <a:endParaRPr lang="en-US" dirty="0"/>
          </a:p>
        </p:txBody>
      </p:sp>
      <p:pic>
        <p:nvPicPr>
          <p:cNvPr id="65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056" t="32099" r="30694" b="45308"/>
          <a:stretch/>
        </p:blipFill>
        <p:spPr bwMode="auto">
          <a:xfrm>
            <a:off x="685800" y="2438400"/>
            <a:ext cx="8153400" cy="385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990600"/>
            <a:ext cx="9220200" cy="1554272"/>
          </a:xfrm>
          <a:prstGeom prst="rect">
            <a:avLst/>
          </a:prstGeom>
        </p:spPr>
        <p:txBody>
          <a:bodyPr wrap="square">
            <a:spAutoFit/>
          </a:bodyPr>
          <a:lstStyle/>
          <a:p>
            <a:pPr marL="228600" indent="-228600" defTabSz="914342">
              <a:spcAft>
                <a:spcPts val="600"/>
              </a:spcAft>
              <a:buClr>
                <a:schemeClr val="accent2"/>
              </a:buClr>
              <a:buFont typeface="Wingdings" pitchFamily="2" charset="2"/>
              <a:buChar char="§"/>
            </a:pPr>
            <a:r>
              <a:rPr lang="en-US" sz="2000" dirty="0" smtClean="0">
                <a:latin typeface="Calibri" pitchFamily="34" charset="0"/>
              </a:rPr>
              <a:t> </a:t>
            </a:r>
            <a:r>
              <a:rPr lang="en-US" sz="2000" dirty="0" smtClean="0">
                <a:solidFill>
                  <a:schemeClr val="tx2">
                    <a:lumMod val="50000"/>
                  </a:schemeClr>
                </a:solidFill>
                <a:latin typeface="Calibri" pitchFamily="34" charset="0"/>
                <a:cs typeface="Calibri" pitchFamily="34" charset="0"/>
              </a:rPr>
              <a:t>Indexes are used to speed the search of data within tables </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Hive indexes are limited to managed tables and cannot be used with external tables</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Indexes can be partitioned (matching the partitions of the base table)</a:t>
            </a:r>
          </a:p>
          <a:p>
            <a:pPr marL="228600" indent="-228600" defTabSz="914342">
              <a:spcAft>
                <a:spcPts val="600"/>
              </a:spcAft>
              <a:buClr>
                <a:schemeClr val="accent2"/>
              </a:buClr>
              <a:buFont typeface="Wingdings" pitchFamily="2" charset="2"/>
              <a:buChar char="§"/>
            </a:pPr>
            <a:r>
              <a:rPr lang="en-US" sz="2000" dirty="0" smtClean="0">
                <a:solidFill>
                  <a:schemeClr val="tx2">
                    <a:lumMod val="50000"/>
                  </a:schemeClr>
                </a:solidFill>
                <a:latin typeface="Calibri" pitchFamily="34" charset="0"/>
                <a:cs typeface="Calibri" pitchFamily="34" charset="0"/>
              </a:rPr>
              <a:t> Indexes in Hive are not recommended</a:t>
            </a:r>
          </a:p>
        </p:txBody>
      </p:sp>
    </p:spTree>
    <p:extLst>
      <p:ext uri="{BB962C8B-B14F-4D97-AF65-F5344CB8AC3E}">
        <p14:creationId xmlns:p14="http://schemas.microsoft.com/office/powerpoint/2010/main" val="7479620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solidFill>
                  <a:schemeClr val="tx1"/>
                </a:solidFill>
                <a:latin typeface="Calibri"/>
                <a:cs typeface="Calibri"/>
              </a:rPr>
              <a:t>Deﬁning</a:t>
            </a:r>
            <a:r>
              <a:rPr lang="en-US" spc="-105" dirty="0" smtClean="0">
                <a:solidFill>
                  <a:schemeClr val="tx1"/>
                </a:solidFill>
                <a:latin typeface="Calibri"/>
                <a:cs typeface="Calibri"/>
              </a:rPr>
              <a:t> </a:t>
            </a:r>
            <a:r>
              <a:rPr lang="en-US" dirty="0">
                <a:solidFill>
                  <a:schemeClr val="tx1"/>
                </a:solidFill>
                <a:latin typeface="Calibri"/>
                <a:cs typeface="Calibri"/>
              </a:rPr>
              <a:t>Indexes</a:t>
            </a:r>
            <a:r>
              <a:rPr lang="en-US" dirty="0">
                <a:latin typeface="Calibri"/>
                <a:cs typeface="Calibri"/>
              </a:rPr>
              <a:t/>
            </a:r>
            <a:br>
              <a:rPr lang="en-US" dirty="0">
                <a:latin typeface="Calibri"/>
                <a:cs typeface="Calibri"/>
              </a:rPr>
            </a:br>
            <a:endParaRPr lang="en-US" dirty="0"/>
          </a:p>
        </p:txBody>
      </p:sp>
      <p:sp>
        <p:nvSpPr>
          <p:cNvPr id="4" name="object 17"/>
          <p:cNvSpPr txBox="1"/>
          <p:nvPr/>
        </p:nvSpPr>
        <p:spPr>
          <a:xfrm>
            <a:off x="1329651" y="1597837"/>
            <a:ext cx="4642485" cy="777240"/>
          </a:xfrm>
          <a:prstGeom prst="rect">
            <a:avLst/>
          </a:prstGeom>
          <a:ln w="20965">
            <a:solidFill>
              <a:srgbClr val="2E5C6B"/>
            </a:solidFill>
          </a:ln>
        </p:spPr>
        <p:txBody>
          <a:bodyPr vert="horz" wrap="square" lIns="0" tIns="20320" rIns="0" bIns="0" rtlCol="0">
            <a:spAutoFit/>
          </a:bodyPr>
          <a:lstStyle/>
          <a:p>
            <a:pPr marL="111125" marR="159385">
              <a:lnSpc>
                <a:spcPct val="99100"/>
              </a:lnSpc>
              <a:spcBef>
                <a:spcPts val="160"/>
              </a:spcBef>
            </a:pPr>
            <a:r>
              <a:rPr sz="1500" b="1" spc="-10" dirty="0">
                <a:latin typeface="Courier New"/>
                <a:cs typeface="Courier New"/>
              </a:rPr>
              <a:t>CREATE INDEX </a:t>
            </a:r>
            <a:r>
              <a:rPr sz="1500" spc="-10" dirty="0">
                <a:latin typeface="Courier New"/>
                <a:cs typeface="Courier New"/>
              </a:rPr>
              <a:t>zipcode_index ON </a:t>
            </a:r>
            <a:r>
              <a:rPr sz="1500" spc="-15" dirty="0">
                <a:latin typeface="Courier New"/>
                <a:cs typeface="Courier New"/>
              </a:rPr>
              <a:t>TABLE  Customers </a:t>
            </a:r>
            <a:r>
              <a:rPr sz="1500" spc="-10" dirty="0">
                <a:latin typeface="Courier New"/>
                <a:cs typeface="Courier New"/>
              </a:rPr>
              <a:t>(zipcode) </a:t>
            </a:r>
            <a:r>
              <a:rPr sz="1500" b="1" spc="-10" dirty="0">
                <a:latin typeface="Courier New"/>
                <a:cs typeface="Courier New"/>
              </a:rPr>
              <a:t>AS </a:t>
            </a:r>
            <a:r>
              <a:rPr sz="1500" b="1" spc="-15" dirty="0">
                <a:latin typeface="Courier New"/>
                <a:cs typeface="Courier New"/>
              </a:rPr>
              <a:t>'COMPACT' WITH  DEFERRED</a:t>
            </a:r>
            <a:r>
              <a:rPr sz="1500" b="1" spc="-5" dirty="0">
                <a:latin typeface="Courier New"/>
                <a:cs typeface="Courier New"/>
              </a:rPr>
              <a:t> </a:t>
            </a:r>
            <a:r>
              <a:rPr sz="1500" b="1" spc="-10" dirty="0">
                <a:latin typeface="Courier New"/>
                <a:cs typeface="Courier New"/>
              </a:rPr>
              <a:t>REBUILD</a:t>
            </a:r>
            <a:r>
              <a:rPr sz="1500" spc="-10" dirty="0">
                <a:latin typeface="Courier New"/>
                <a:cs typeface="Courier New"/>
              </a:rPr>
              <a:t>;</a:t>
            </a:r>
            <a:endParaRPr sz="1500" dirty="0">
              <a:latin typeface="Courier New"/>
              <a:cs typeface="Courier New"/>
            </a:endParaRPr>
          </a:p>
        </p:txBody>
      </p:sp>
      <p:sp>
        <p:nvSpPr>
          <p:cNvPr id="5" name="object 18"/>
          <p:cNvSpPr txBox="1"/>
          <p:nvPr/>
        </p:nvSpPr>
        <p:spPr>
          <a:xfrm>
            <a:off x="1329181" y="2543251"/>
            <a:ext cx="4642485" cy="579120"/>
          </a:xfrm>
          <a:prstGeom prst="rect">
            <a:avLst/>
          </a:prstGeom>
          <a:ln w="20965">
            <a:solidFill>
              <a:srgbClr val="2E5C6B"/>
            </a:solidFill>
          </a:ln>
        </p:spPr>
        <p:txBody>
          <a:bodyPr vert="horz" wrap="square" lIns="0" tIns="22225" rIns="0" bIns="0" rtlCol="0">
            <a:spAutoFit/>
          </a:bodyPr>
          <a:lstStyle/>
          <a:p>
            <a:pPr marL="111760" marR="1215390">
              <a:lnSpc>
                <a:spcPct val="100600"/>
              </a:lnSpc>
              <a:spcBef>
                <a:spcPts val="175"/>
              </a:spcBef>
            </a:pPr>
            <a:r>
              <a:rPr sz="1500" b="1" spc="-10" dirty="0">
                <a:latin typeface="Courier New"/>
                <a:cs typeface="Courier New"/>
              </a:rPr>
              <a:t>ALTER INDEX </a:t>
            </a:r>
            <a:r>
              <a:rPr sz="1500" spc="-10" dirty="0">
                <a:latin typeface="Courier New"/>
                <a:cs typeface="Courier New"/>
              </a:rPr>
              <a:t>zipcode_index </a:t>
            </a:r>
            <a:r>
              <a:rPr sz="1500" spc="-15" dirty="0">
                <a:latin typeface="Courier New"/>
                <a:cs typeface="Courier New"/>
              </a:rPr>
              <a:t>ON  Customers</a:t>
            </a:r>
            <a:r>
              <a:rPr sz="1500" dirty="0">
                <a:latin typeface="Courier New"/>
                <a:cs typeface="Courier New"/>
              </a:rPr>
              <a:t> </a:t>
            </a:r>
            <a:r>
              <a:rPr sz="1500" spc="-15" dirty="0">
                <a:latin typeface="Courier New"/>
                <a:cs typeface="Courier New"/>
              </a:rPr>
              <a:t>REBUILD;</a:t>
            </a:r>
            <a:endParaRPr sz="1500" dirty="0">
              <a:latin typeface="Courier New"/>
              <a:cs typeface="Courier New"/>
            </a:endParaRPr>
          </a:p>
        </p:txBody>
      </p:sp>
      <p:sp>
        <p:nvSpPr>
          <p:cNvPr id="6" name="object 19"/>
          <p:cNvSpPr txBox="1"/>
          <p:nvPr/>
        </p:nvSpPr>
        <p:spPr>
          <a:xfrm>
            <a:off x="1328699" y="3295865"/>
            <a:ext cx="4642485" cy="302260"/>
          </a:xfrm>
          <a:prstGeom prst="rect">
            <a:avLst/>
          </a:prstGeom>
          <a:ln w="20965">
            <a:solidFill>
              <a:srgbClr val="2E5C6B"/>
            </a:solidFill>
          </a:ln>
        </p:spPr>
        <p:txBody>
          <a:bodyPr vert="horz" wrap="square" lIns="0" tIns="0" rIns="0" bIns="0" rtlCol="0">
            <a:spAutoFit/>
          </a:bodyPr>
          <a:lstStyle/>
          <a:p>
            <a:pPr marL="112395">
              <a:lnSpc>
                <a:spcPts val="1845"/>
              </a:lnSpc>
            </a:pPr>
            <a:r>
              <a:rPr sz="1500" b="1" spc="-10" dirty="0">
                <a:latin typeface="Courier New"/>
                <a:cs typeface="Courier New"/>
              </a:rPr>
              <a:t>SHOW INDEX </a:t>
            </a:r>
            <a:r>
              <a:rPr sz="1500" spc="-10" dirty="0">
                <a:latin typeface="Courier New"/>
                <a:cs typeface="Courier New"/>
              </a:rPr>
              <a:t>ON</a:t>
            </a:r>
            <a:r>
              <a:rPr sz="1500" spc="45" dirty="0">
                <a:latin typeface="Courier New"/>
                <a:cs typeface="Courier New"/>
              </a:rPr>
              <a:t> </a:t>
            </a:r>
            <a:r>
              <a:rPr sz="1500" spc="-15" dirty="0">
                <a:latin typeface="Courier New"/>
                <a:cs typeface="Courier New"/>
              </a:rPr>
              <a:t>Customers;</a:t>
            </a:r>
            <a:endParaRPr sz="1500">
              <a:latin typeface="Courier New"/>
              <a:cs typeface="Courier New"/>
            </a:endParaRPr>
          </a:p>
        </p:txBody>
      </p:sp>
      <p:sp>
        <p:nvSpPr>
          <p:cNvPr id="7" name="object 20"/>
          <p:cNvSpPr txBox="1"/>
          <p:nvPr/>
        </p:nvSpPr>
        <p:spPr>
          <a:xfrm>
            <a:off x="1328229" y="3801465"/>
            <a:ext cx="4642485" cy="495934"/>
          </a:xfrm>
          <a:prstGeom prst="rect">
            <a:avLst/>
          </a:prstGeom>
          <a:ln w="20965">
            <a:solidFill>
              <a:srgbClr val="2E5C6B"/>
            </a:solidFill>
          </a:ln>
        </p:spPr>
        <p:txBody>
          <a:bodyPr vert="horz" wrap="square" lIns="0" tIns="0" rIns="0" bIns="0" rtlCol="0">
            <a:spAutoFit/>
          </a:bodyPr>
          <a:lstStyle/>
          <a:p>
            <a:pPr marL="112395">
              <a:lnSpc>
                <a:spcPts val="1660"/>
              </a:lnSpc>
            </a:pPr>
            <a:r>
              <a:rPr sz="1500" b="1" spc="-10" dirty="0">
                <a:latin typeface="Courier New"/>
                <a:cs typeface="Courier New"/>
              </a:rPr>
              <a:t>DROP INDEX </a:t>
            </a:r>
            <a:r>
              <a:rPr sz="1500" spc="-10" dirty="0">
                <a:latin typeface="Courier New"/>
                <a:cs typeface="Courier New"/>
              </a:rPr>
              <a:t>zipcode_index</a:t>
            </a:r>
            <a:r>
              <a:rPr sz="1500" spc="65" dirty="0">
                <a:latin typeface="Courier New"/>
                <a:cs typeface="Courier New"/>
              </a:rPr>
              <a:t> </a:t>
            </a:r>
            <a:r>
              <a:rPr sz="1500" spc="-15" dirty="0">
                <a:latin typeface="Courier New"/>
                <a:cs typeface="Courier New"/>
              </a:rPr>
              <a:t>ON</a:t>
            </a:r>
            <a:endParaRPr sz="1500">
              <a:latin typeface="Courier New"/>
              <a:cs typeface="Courier New"/>
            </a:endParaRPr>
          </a:p>
          <a:p>
            <a:pPr marL="112395">
              <a:lnSpc>
                <a:spcPct val="100000"/>
              </a:lnSpc>
              <a:spcBef>
                <a:spcPts val="10"/>
              </a:spcBef>
            </a:pPr>
            <a:r>
              <a:rPr sz="1500" spc="-15" dirty="0">
                <a:latin typeface="Courier New"/>
                <a:cs typeface="Courier New"/>
              </a:rPr>
              <a:t>Customers;</a:t>
            </a:r>
            <a:endParaRPr sz="1500">
              <a:latin typeface="Courier New"/>
              <a:cs typeface="Courier New"/>
            </a:endParaRPr>
          </a:p>
        </p:txBody>
      </p:sp>
    </p:spTree>
    <p:extLst>
      <p:ext uri="{BB962C8B-B14F-4D97-AF65-F5344CB8AC3E}">
        <p14:creationId xmlns:p14="http://schemas.microsoft.com/office/powerpoint/2010/main" val="12489533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
            </a:r>
            <a:br>
              <a:rPr lang="en-US" dirty="0" smtClean="0">
                <a:latin typeface="Calibri"/>
                <a:cs typeface="Calibri"/>
              </a:rPr>
            </a:br>
            <a:r>
              <a:rPr lang="en-US" dirty="0" smtClean="0">
                <a:latin typeface="Calibri"/>
                <a:cs typeface="Calibri"/>
              </a:rPr>
              <a:t>Using</a:t>
            </a:r>
            <a:r>
              <a:rPr lang="en-US" spc="-85" dirty="0" smtClean="0">
                <a:latin typeface="Calibri"/>
                <a:cs typeface="Calibri"/>
              </a:rPr>
              <a:t> </a:t>
            </a:r>
            <a:r>
              <a:rPr lang="en-US" spc="-5" dirty="0">
                <a:latin typeface="Calibri"/>
                <a:cs typeface="Calibri"/>
              </a:rPr>
              <a:t>Windows</a:t>
            </a:r>
            <a:r>
              <a:rPr lang="en-US" dirty="0">
                <a:latin typeface="Calibri"/>
                <a:cs typeface="Calibri"/>
              </a:rPr>
              <a:t/>
            </a:r>
            <a:br>
              <a:rPr lang="en-US" dirty="0">
                <a:latin typeface="Calibri"/>
                <a:cs typeface="Calibri"/>
              </a:rPr>
            </a:br>
            <a:endParaRPr lang="en-US" dirty="0"/>
          </a:p>
        </p:txBody>
      </p:sp>
      <p:pic>
        <p:nvPicPr>
          <p:cNvPr id="65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930" t="24815" r="34097" b="56049"/>
          <a:stretch/>
        </p:blipFill>
        <p:spPr bwMode="auto">
          <a:xfrm>
            <a:off x="381000" y="1219199"/>
            <a:ext cx="9144000" cy="469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230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smtClean="0">
                <a:latin typeface="Calibri"/>
                <a:cs typeface="Calibri"/>
              </a:rPr>
              <a:t>Hive </a:t>
            </a:r>
            <a:r>
              <a:rPr lang="en-US" spc="-5" dirty="0">
                <a:latin typeface="Calibri"/>
                <a:cs typeface="Calibri"/>
              </a:rPr>
              <a:t>Analytics</a:t>
            </a:r>
            <a:r>
              <a:rPr lang="en-US" spc="-30" dirty="0">
                <a:latin typeface="Calibri"/>
                <a:cs typeface="Calibri"/>
              </a:rPr>
              <a:t> </a:t>
            </a:r>
            <a:r>
              <a:rPr lang="en-US" spc="-5" dirty="0">
                <a:latin typeface="Calibri"/>
                <a:cs typeface="Calibri"/>
              </a:rPr>
              <a:t>Function</a:t>
            </a:r>
            <a:r>
              <a:rPr lang="en-US" dirty="0">
                <a:latin typeface="Calibri"/>
                <a:cs typeface="Calibri"/>
              </a:rPr>
              <a:t/>
            </a:r>
            <a:br>
              <a:rPr lang="en-US" dirty="0">
                <a:latin typeface="Calibri"/>
                <a:cs typeface="Calibri"/>
              </a:rPr>
            </a:br>
            <a:endParaRPr lang="en-US" dirty="0"/>
          </a:p>
        </p:txBody>
      </p:sp>
      <p:pic>
        <p:nvPicPr>
          <p:cNvPr id="65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792" t="24445" r="34097" b="56296"/>
          <a:stretch/>
        </p:blipFill>
        <p:spPr bwMode="auto">
          <a:xfrm>
            <a:off x="304800" y="1295400"/>
            <a:ext cx="9372600" cy="4809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4869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Module-4 </a:t>
            </a:r>
            <a:r>
              <a:rPr lang="en-US" dirty="0" smtClean="0">
                <a:solidFill>
                  <a:schemeClr val="tx1"/>
                </a:solidFill>
              </a:rPr>
              <a:t>Outline</a:t>
            </a:r>
            <a:endParaRPr lang="en-US" dirty="0">
              <a:solidFill>
                <a:schemeClr val="tx1"/>
              </a:solidFill>
            </a:endParaRPr>
          </a:p>
        </p:txBody>
      </p:sp>
      <p:sp>
        <p:nvSpPr>
          <p:cNvPr id="3" name="Content Placeholder 2"/>
          <p:cNvSpPr>
            <a:spLocks noGrp="1"/>
          </p:cNvSpPr>
          <p:nvPr>
            <p:ph sz="quarter" idx="10"/>
          </p:nvPr>
        </p:nvSpPr>
        <p:spPr>
          <a:xfrm>
            <a:off x="341313" y="1255713"/>
            <a:ext cx="8650287" cy="4687887"/>
          </a:xfrm>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Optimization </a:t>
            </a:r>
          </a:p>
          <a:p>
            <a:r>
              <a:rPr lang="en-US" dirty="0">
                <a:latin typeface="Calibri" pitchFamily="34" charset="0"/>
                <a:cs typeface="Calibri" pitchFamily="34" charset="0"/>
              </a:rPr>
              <a:t>Hive query using Tez Execution Engine</a:t>
            </a:r>
          </a:p>
          <a:p>
            <a:r>
              <a:rPr lang="en-US" dirty="0">
                <a:latin typeface="Calibri" pitchFamily="34" charset="0"/>
                <a:cs typeface="Calibri" pitchFamily="34" charset="0"/>
              </a:rPr>
              <a:t>Run a Hive query using vectorization</a:t>
            </a:r>
          </a:p>
          <a:p>
            <a:r>
              <a:rPr lang="en-US" dirty="0">
                <a:latin typeface="Calibri" pitchFamily="34" charset="0"/>
                <a:cs typeface="Calibri" pitchFamily="34" charset="0"/>
              </a:rPr>
              <a:t>Run a Hive query using CBO</a:t>
            </a:r>
          </a:p>
          <a:p>
            <a:r>
              <a:rPr lang="en-US" dirty="0">
                <a:latin typeface="Calibri" pitchFamily="34" charset="0"/>
                <a:cs typeface="Calibri" pitchFamily="34" charset="0"/>
              </a:rPr>
              <a:t>User-Defined </a:t>
            </a:r>
            <a:r>
              <a:rPr lang="en-US" dirty="0" smtClean="0">
                <a:latin typeface="Calibri" pitchFamily="34" charset="0"/>
                <a:cs typeface="Calibri" pitchFamily="34" charset="0"/>
              </a:rPr>
              <a:t>Functions (UDFs)</a:t>
            </a:r>
            <a:endParaRPr lang="en-US" dirty="0">
              <a:latin typeface="Calibri" pitchFamily="34" charset="0"/>
              <a:cs typeface="Calibri" pitchFamily="34" charset="0"/>
            </a:endParaRPr>
          </a:p>
          <a:p>
            <a:endParaRPr lang="en-US" sz="2400" dirty="0"/>
          </a:p>
        </p:txBody>
      </p:sp>
    </p:spTree>
    <p:extLst>
      <p:ext uri="{BB962C8B-B14F-4D97-AF65-F5344CB8AC3E}">
        <p14:creationId xmlns:p14="http://schemas.microsoft.com/office/powerpoint/2010/main" val="3066455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Calibri" pitchFamily="34" charset="0"/>
                <a:cs typeface="Calibri" pitchFamily="34" charset="0"/>
              </a:rPr>
              <a:t>Apache Hive - Optimization</a:t>
            </a:r>
            <a:endParaRPr lang="en-US" dirty="0">
              <a:solidFill>
                <a:schemeClr val="tx1"/>
              </a:solidFill>
              <a:latin typeface="Calibri" pitchFamily="34" charset="0"/>
              <a:cs typeface="Calibri" pitchFamily="34" charset="0"/>
            </a:endParaRPr>
          </a:p>
        </p:txBody>
      </p:sp>
      <p:sp>
        <p:nvSpPr>
          <p:cNvPr id="5" name="Content Placeholder 4"/>
          <p:cNvSpPr>
            <a:spLocks noGrp="1"/>
          </p:cNvSpPr>
          <p:nvPr>
            <p:ph sz="quarter" idx="10"/>
          </p:nvPr>
        </p:nvSpPr>
        <p:spPr>
          <a:xfrm>
            <a:off x="148596" y="1255713"/>
            <a:ext cx="9361641" cy="3144529"/>
          </a:xfrm>
          <a:prstGeom prst="rect">
            <a:avLst/>
          </a:prstGeom>
        </p:spPr>
        <p:txBody>
          <a:bodyPr wrap="none">
            <a:spAutoFit/>
          </a:bodyPr>
          <a:lstStyle/>
          <a:p>
            <a:pPr>
              <a:buNone/>
            </a:pPr>
            <a:r>
              <a:rPr lang="en-US" dirty="0" smtClean="0">
                <a:latin typeface="Calibri" pitchFamily="34" charset="0"/>
                <a:cs typeface="Calibri"/>
              </a:rPr>
              <a:t>Hive on Hadoop makes data processing so straightforward and scalable but </a:t>
            </a:r>
          </a:p>
          <a:p>
            <a:pPr>
              <a:buNone/>
            </a:pPr>
            <a:r>
              <a:rPr lang="en-US" dirty="0" smtClean="0">
                <a:latin typeface="Calibri" pitchFamily="34" charset="0"/>
                <a:cs typeface="Calibri"/>
              </a:rPr>
              <a:t>Well designed tables and queries can greatly improve speed and reduce processing cost. </a:t>
            </a:r>
          </a:p>
          <a:p>
            <a:pPr>
              <a:buNone/>
            </a:pPr>
            <a:endParaRPr lang="en-US" dirty="0" smtClean="0">
              <a:latin typeface="Calibri" pitchFamily="34" charset="0"/>
              <a:cs typeface="Calibri"/>
            </a:endParaRPr>
          </a:p>
          <a:p>
            <a:pPr>
              <a:buNone/>
            </a:pPr>
            <a:r>
              <a:rPr lang="en-US" dirty="0" smtClean="0">
                <a:latin typeface="Calibri" pitchFamily="34" charset="0"/>
                <a:cs typeface="Calibri"/>
              </a:rPr>
              <a:t>There are broadly three areas in which we can optimize Hive utilization are:</a:t>
            </a:r>
          </a:p>
          <a:p>
            <a:r>
              <a:rPr lang="en-US" dirty="0" smtClean="0">
                <a:latin typeface="Calibri" pitchFamily="34" charset="0"/>
                <a:cs typeface="Calibri"/>
              </a:rPr>
              <a:t>Data Layout (Partitions and Buckets)</a:t>
            </a:r>
          </a:p>
          <a:p>
            <a:r>
              <a:rPr lang="en-US" dirty="0" smtClean="0">
                <a:latin typeface="Calibri" pitchFamily="34" charset="0"/>
                <a:cs typeface="Calibri"/>
              </a:rPr>
              <a:t>Data Sampling (Bucket and Block sampling)</a:t>
            </a:r>
          </a:p>
          <a:p>
            <a:r>
              <a:rPr lang="en-US" dirty="0" smtClean="0">
                <a:latin typeface="Calibri" pitchFamily="34" charset="0"/>
                <a:cs typeface="Calibri"/>
              </a:rPr>
              <a:t>Data Processing (Bucket Map Join and Parallel execution</a:t>
            </a:r>
            <a:r>
              <a:rPr lang="en-US" dirty="0" smtClean="0">
                <a:latin typeface="Calibri" pitchFamily="34" charset="0"/>
              </a:rPr>
              <a:t>)</a:t>
            </a:r>
            <a:endParaRPr lang="en-US" dirty="0">
              <a:latin typeface="Calibri" pitchFamily="34" charset="0"/>
            </a:endParaRPr>
          </a:p>
        </p:txBody>
      </p:sp>
    </p:spTree>
    <p:extLst>
      <p:ext uri="{BB962C8B-B14F-4D97-AF65-F5344CB8AC3E}">
        <p14:creationId xmlns:p14="http://schemas.microsoft.com/office/powerpoint/2010/main" val="2436266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solidFill>
                  <a:schemeClr val="tx1"/>
                </a:solidFill>
                <a:latin typeface="Calibri"/>
                <a:cs typeface="Calibri"/>
              </a:rPr>
              <a:t/>
            </a:r>
            <a:br>
              <a:rPr lang="en-US" spc="-5" dirty="0" smtClean="0">
                <a:solidFill>
                  <a:schemeClr val="tx1"/>
                </a:solidFill>
                <a:latin typeface="Calibri"/>
                <a:cs typeface="Calibri"/>
              </a:rPr>
            </a:br>
            <a:r>
              <a:rPr lang="en-US" spc="-5" dirty="0" smtClean="0">
                <a:solidFill>
                  <a:schemeClr val="tx1"/>
                </a:solidFill>
                <a:latin typeface="Calibri"/>
                <a:cs typeface="Calibri"/>
              </a:rPr>
              <a:t>Hive </a:t>
            </a:r>
            <a:r>
              <a:rPr lang="en-US" spc="-5" dirty="0">
                <a:solidFill>
                  <a:schemeClr val="tx1"/>
                </a:solidFill>
                <a:latin typeface="Calibri"/>
                <a:cs typeface="Calibri"/>
              </a:rPr>
              <a:t>Optimization</a:t>
            </a:r>
            <a:r>
              <a:rPr lang="en-US" spc="-55" dirty="0">
                <a:solidFill>
                  <a:schemeClr val="tx1"/>
                </a:solidFill>
                <a:latin typeface="Calibri"/>
                <a:cs typeface="Calibri"/>
              </a:rPr>
              <a:t> </a:t>
            </a:r>
            <a:r>
              <a:rPr lang="en-US" dirty="0">
                <a:solidFill>
                  <a:schemeClr val="tx1"/>
                </a:solidFill>
                <a:latin typeface="Calibri"/>
                <a:cs typeface="Calibri"/>
              </a:rPr>
              <a:t/>
            </a:r>
            <a:br>
              <a:rPr lang="en-US" dirty="0">
                <a:solidFill>
                  <a:schemeClr val="tx1"/>
                </a:solidFill>
                <a:latin typeface="Calibri"/>
                <a:cs typeface="Calibri"/>
              </a:rPr>
            </a:br>
            <a:endParaRPr lang="en-US" dirty="0">
              <a:solidFill>
                <a:schemeClr val="tx1"/>
              </a:solidFill>
            </a:endParaRPr>
          </a:p>
        </p:txBody>
      </p:sp>
      <p:sp>
        <p:nvSpPr>
          <p:cNvPr id="4" name="Rectangle 3"/>
          <p:cNvSpPr/>
          <p:nvPr/>
        </p:nvSpPr>
        <p:spPr>
          <a:xfrm>
            <a:off x="381000" y="1143000"/>
            <a:ext cx="8229600" cy="5345566"/>
          </a:xfrm>
          <a:prstGeom prst="rect">
            <a:avLst/>
          </a:prstGeom>
        </p:spPr>
        <p:txBody>
          <a:bodyPr wrap="square">
            <a:spAutoFit/>
          </a:bodyPr>
          <a:lstStyle/>
          <a:p>
            <a:pPr marL="12700">
              <a:lnSpc>
                <a:spcPct val="100000"/>
              </a:lnSpc>
              <a:spcBef>
                <a:spcPts val="1255"/>
              </a:spcBef>
            </a:pPr>
            <a:r>
              <a:rPr lang="en-US" sz="2000" dirty="0" smtClean="0">
                <a:latin typeface="Calibri"/>
                <a:cs typeface="Calibri"/>
              </a:rPr>
              <a:t>Below are some helpful design tips for </a:t>
            </a:r>
            <a:r>
              <a:rPr lang="en-US" sz="2000" spc="-5" dirty="0" smtClean="0">
                <a:latin typeface="Calibri"/>
                <a:cs typeface="Calibri"/>
              </a:rPr>
              <a:t>improving </a:t>
            </a:r>
            <a:r>
              <a:rPr lang="en-US" sz="2000" dirty="0" smtClean="0">
                <a:latin typeface="Calibri"/>
                <a:cs typeface="Calibri"/>
              </a:rPr>
              <a:t>the speed of Hive</a:t>
            </a:r>
            <a:r>
              <a:rPr lang="en-US" sz="2000" spc="-60" dirty="0" smtClean="0">
                <a:latin typeface="Calibri"/>
                <a:cs typeface="Calibri"/>
              </a:rPr>
              <a:t> </a:t>
            </a:r>
            <a:r>
              <a:rPr lang="en-US" sz="2000" dirty="0" smtClean="0">
                <a:latin typeface="Calibri"/>
                <a:cs typeface="Calibri"/>
              </a:rPr>
              <a:t>queries.</a:t>
            </a:r>
          </a:p>
          <a:p>
            <a:pPr marL="12700">
              <a:lnSpc>
                <a:spcPct val="100000"/>
              </a:lnSpc>
              <a:spcBef>
                <a:spcPts val="1255"/>
              </a:spcBef>
            </a:pPr>
            <a:endParaRPr lang="en-US" sz="2000" dirty="0" smtClean="0">
              <a:solidFill>
                <a:schemeClr val="tx2">
                  <a:lumMod val="50000"/>
                </a:schemeClr>
              </a:solidFill>
              <a:latin typeface="Calibri" pitchFamily="34" charset="0"/>
              <a:cs typeface="Calibri" pitchFamily="34" charset="0"/>
            </a:endParaRP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Divide </a:t>
            </a:r>
            <a:r>
              <a:rPr lang="en-US" sz="2000" dirty="0">
                <a:solidFill>
                  <a:schemeClr val="tx2">
                    <a:lumMod val="50000"/>
                  </a:schemeClr>
                </a:solidFill>
                <a:latin typeface="Calibri" pitchFamily="34" charset="0"/>
                <a:cs typeface="Calibri" pitchFamily="34" charset="0"/>
              </a:rPr>
              <a:t>data amongst diﬀerent ﬁles which can be  pruned out by using partitions, buckets and </a:t>
            </a:r>
            <a:r>
              <a:rPr lang="en-US" sz="2000" dirty="0" smtClean="0">
                <a:solidFill>
                  <a:schemeClr val="tx2">
                    <a:lumMod val="50000"/>
                  </a:schemeClr>
                </a:solidFill>
                <a:latin typeface="Calibri" pitchFamily="34" charset="0"/>
                <a:cs typeface="Calibri" pitchFamily="34" charset="0"/>
              </a:rPr>
              <a:t>skews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Sort </a:t>
            </a:r>
            <a:r>
              <a:rPr lang="en-US" sz="2000" dirty="0">
                <a:solidFill>
                  <a:schemeClr val="tx2">
                    <a:lumMod val="50000"/>
                  </a:schemeClr>
                </a:solidFill>
                <a:latin typeface="Calibri" pitchFamily="34" charset="0"/>
                <a:cs typeface="Calibri" pitchFamily="34" charset="0"/>
              </a:rPr>
              <a:t>data ahead of time to simplify joins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the ORC ﬁle format</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Sort and Bucket on common join keys</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map (broadcast) joins whenever possible</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Increase the replication factor for hot data (which  reduces latency)</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CBO</a:t>
            </a: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Use </a:t>
            </a:r>
            <a:r>
              <a:rPr lang="en-US" sz="2000" dirty="0" err="1" smtClean="0">
                <a:solidFill>
                  <a:schemeClr val="tx2">
                    <a:lumMod val="50000"/>
                  </a:schemeClr>
                </a:solidFill>
                <a:latin typeface="Calibri" pitchFamily="34" charset="0"/>
                <a:cs typeface="Calibri" pitchFamily="34" charset="0"/>
              </a:rPr>
              <a:t>Vectorization</a:t>
            </a:r>
            <a:endParaRPr lang="en-US" sz="2000" dirty="0" smtClean="0">
              <a:solidFill>
                <a:schemeClr val="tx2">
                  <a:lumMod val="50000"/>
                </a:schemeClr>
              </a:solidFill>
              <a:latin typeface="Calibri" pitchFamily="34" charset="0"/>
              <a:cs typeface="Calibri" pitchFamily="34" charset="0"/>
            </a:endParaRPr>
          </a:p>
          <a:p>
            <a:pPr marL="556895" marR="622300" indent="-188595" defTabSz="914342">
              <a:lnSpc>
                <a:spcPct val="100800"/>
              </a:lnSpc>
              <a:spcAft>
                <a:spcPts val="600"/>
              </a:spcAft>
              <a:buClr>
                <a:schemeClr val="accent2"/>
              </a:buClr>
              <a:buFont typeface="Wingdings" pitchFamily="2" charset="2"/>
              <a:buChar char="§"/>
              <a:tabLst>
                <a:tab pos="557530" algn="l"/>
              </a:tabLst>
            </a:pPr>
            <a:r>
              <a:rPr lang="en-US" sz="2000" dirty="0" smtClean="0">
                <a:solidFill>
                  <a:schemeClr val="tx2">
                    <a:lumMod val="50000"/>
                  </a:schemeClr>
                </a:solidFill>
                <a:latin typeface="Calibri" pitchFamily="34" charset="0"/>
                <a:cs typeface="Calibri" pitchFamily="34" charset="0"/>
              </a:rPr>
              <a:t>Take advantage </a:t>
            </a:r>
            <a:r>
              <a:rPr lang="en-US" sz="2000" dirty="0">
                <a:solidFill>
                  <a:schemeClr val="tx2">
                    <a:lumMod val="50000"/>
                  </a:schemeClr>
                </a:solidFill>
                <a:latin typeface="Calibri" pitchFamily="34" charset="0"/>
                <a:cs typeface="Calibri" pitchFamily="34" charset="0"/>
              </a:rPr>
              <a:t>of </a:t>
            </a:r>
            <a:r>
              <a:rPr lang="en-US" sz="2000" dirty="0" err="1" smtClean="0">
                <a:solidFill>
                  <a:schemeClr val="tx2">
                    <a:lumMod val="50000"/>
                  </a:schemeClr>
                </a:solidFill>
                <a:latin typeface="Calibri" pitchFamily="34" charset="0"/>
                <a:cs typeface="Calibri" pitchFamily="34" charset="0"/>
              </a:rPr>
              <a:t>Tez</a:t>
            </a:r>
            <a:endParaRPr lang="en-US" sz="2400" b="1" spc="-5" dirty="0" smtClean="0">
              <a:latin typeface="Calibri"/>
              <a:cs typeface="Calibri"/>
            </a:endParaRPr>
          </a:p>
          <a:p>
            <a:pPr marL="556895" indent="-188595">
              <a:lnSpc>
                <a:spcPct val="100000"/>
              </a:lnSpc>
              <a:spcBef>
                <a:spcPts val="434"/>
              </a:spcBef>
              <a:tabLst>
                <a:tab pos="557530" algn="l"/>
              </a:tabLst>
            </a:pPr>
            <a:endParaRPr lang="en-US" sz="2000" dirty="0">
              <a:latin typeface="Calibri"/>
              <a:cs typeface="Calibri"/>
            </a:endParaRPr>
          </a:p>
        </p:txBody>
      </p:sp>
    </p:spTree>
    <p:extLst>
      <p:ext uri="{BB962C8B-B14F-4D97-AF65-F5344CB8AC3E}">
        <p14:creationId xmlns:p14="http://schemas.microsoft.com/office/powerpoint/2010/main" val="924869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Hive Optimization</a:t>
            </a:r>
            <a:r>
              <a:rPr lang="en-US" spc="-55" dirty="0">
                <a:solidFill>
                  <a:schemeClr val="tx1"/>
                </a:solidFill>
                <a:latin typeface="Calibri"/>
                <a:cs typeface="Calibri"/>
              </a:rPr>
              <a:t> </a:t>
            </a:r>
            <a:r>
              <a:rPr lang="en-US" dirty="0" smtClean="0">
                <a:solidFill>
                  <a:schemeClr val="tx1"/>
                </a:solidFill>
                <a:latin typeface="Calibri"/>
                <a:cs typeface="Calibri"/>
              </a:rPr>
              <a:t>(cont..)</a:t>
            </a:r>
            <a:endParaRPr lang="en-US" dirty="0">
              <a:solidFill>
                <a:schemeClr val="tx1"/>
              </a:solidFill>
            </a:endParaRPr>
          </a:p>
        </p:txBody>
      </p:sp>
      <p:sp>
        <p:nvSpPr>
          <p:cNvPr id="3" name="Content Placeholder 2"/>
          <p:cNvSpPr>
            <a:spLocks noGrp="1"/>
          </p:cNvSpPr>
          <p:nvPr>
            <p:ph sz="quarter" idx="10"/>
          </p:nvPr>
        </p:nvSpPr>
        <p:spPr>
          <a:xfrm>
            <a:off x="609600" y="914400"/>
            <a:ext cx="8650287" cy="5830887"/>
          </a:xfrm>
        </p:spPr>
        <p:txBody>
          <a:bodyPr/>
          <a:lstStyle/>
          <a:p>
            <a:r>
              <a:rPr lang="en-US" dirty="0" smtClean="0">
                <a:latin typeface="Calibri" pitchFamily="34" charset="0"/>
              </a:rPr>
              <a:t>Table Partitions  </a:t>
            </a:r>
            <a:r>
              <a:rPr lang="en-US" dirty="0" smtClean="0"/>
              <a:t>: </a:t>
            </a:r>
            <a:r>
              <a:rPr lang="en-US" dirty="0" err="1" smtClean="0">
                <a:latin typeface="Calibri" pitchFamily="34" charset="0"/>
                <a:cs typeface="Calibri"/>
              </a:rPr>
              <a:t>Cloudera</a:t>
            </a:r>
            <a:r>
              <a:rPr lang="en-US" dirty="0" smtClean="0">
                <a:latin typeface="Calibri" pitchFamily="34" charset="0"/>
                <a:cs typeface="Calibri"/>
              </a:rPr>
              <a:t> recommends keeping table partitions below two or three thousand for optimal performance</a:t>
            </a:r>
            <a:r>
              <a:rPr lang="en-US" b="1" dirty="0" smtClean="0">
                <a:latin typeface="Calibri" pitchFamily="34" charset="0"/>
              </a:rPr>
              <a:t>. </a:t>
            </a:r>
          </a:p>
          <a:p>
            <a:pPr>
              <a:buNone/>
            </a:pPr>
            <a:r>
              <a:rPr lang="en-US" b="1" dirty="0" smtClean="0">
                <a:latin typeface="Calibri" pitchFamily="34" charset="0"/>
                <a:cs typeface="Calibri"/>
              </a:rPr>
              <a:t>    </a:t>
            </a:r>
            <a:r>
              <a:rPr lang="en-US" dirty="0" smtClean="0">
                <a:latin typeface="Calibri" pitchFamily="34" charset="0"/>
                <a:cs typeface="Calibri"/>
              </a:rPr>
              <a:t>When a hive query has to reference more than a few thousand partitions, performance can suffer. Multiple queries must be run against the Hive </a:t>
            </a:r>
            <a:r>
              <a:rPr lang="en-US" dirty="0" err="1" smtClean="0">
                <a:latin typeface="Calibri" pitchFamily="34" charset="0"/>
                <a:cs typeface="Calibri"/>
              </a:rPr>
              <a:t>Metastore</a:t>
            </a:r>
            <a:r>
              <a:rPr lang="en-US" dirty="0" smtClean="0">
                <a:latin typeface="Calibri" pitchFamily="34" charset="0"/>
                <a:cs typeface="Calibri"/>
              </a:rPr>
              <a:t> database to retrieve and update these partitions and HDFS must move these files around.</a:t>
            </a:r>
          </a:p>
          <a:p>
            <a:pPr>
              <a:buNone/>
            </a:pPr>
            <a:r>
              <a:rPr lang="en-US" dirty="0" smtClean="0">
                <a:latin typeface="Calibri" pitchFamily="34" charset="0"/>
                <a:cs typeface="Calibri"/>
              </a:rPr>
              <a:t>     For the best performance, design your tables to partition on fewer columns or to have less granular time frames, for example by day instead of hourly. Also, hone your queries to use only a subset of a table's partitions</a:t>
            </a:r>
          </a:p>
          <a:p>
            <a:pPr>
              <a:buNone/>
            </a:pPr>
            <a:r>
              <a:rPr lang="en-US" b="1" spc="-5" dirty="0" smtClean="0">
                <a:latin typeface="Calibri"/>
                <a:cs typeface="Calibri"/>
              </a:rPr>
              <a:t>Note : </a:t>
            </a:r>
            <a:r>
              <a:rPr lang="en-US" dirty="0" smtClean="0">
                <a:latin typeface="Calibri"/>
                <a:cs typeface="Calibri"/>
              </a:rPr>
              <a:t>Hive has a special file called the </a:t>
            </a:r>
            <a:r>
              <a:rPr lang="en-US" b="1" spc="-5" dirty="0" smtClean="0">
                <a:latin typeface="Calibri"/>
                <a:cs typeface="Calibri"/>
              </a:rPr>
              <a:t>.</a:t>
            </a:r>
            <a:r>
              <a:rPr lang="en-US" b="1" spc="-5" dirty="0" err="1" smtClean="0">
                <a:latin typeface="Calibri"/>
                <a:cs typeface="Calibri"/>
              </a:rPr>
              <a:t>hiverc</a:t>
            </a:r>
            <a:r>
              <a:rPr lang="en-US" b="1" spc="-5" dirty="0" smtClean="0">
                <a:latin typeface="Calibri"/>
                <a:cs typeface="Calibri"/>
              </a:rPr>
              <a:t> </a:t>
            </a:r>
            <a:r>
              <a:rPr lang="en-US" dirty="0" smtClean="0">
                <a:latin typeface="Calibri"/>
                <a:cs typeface="Calibri"/>
              </a:rPr>
              <a:t>file that gets executed each  time you launch a Hive shell. This makes the </a:t>
            </a:r>
            <a:r>
              <a:rPr lang="en-US" b="1" spc="-5" dirty="0" smtClean="0">
                <a:latin typeface="Calibri"/>
                <a:cs typeface="Calibri"/>
              </a:rPr>
              <a:t>.</a:t>
            </a:r>
            <a:r>
              <a:rPr lang="en-US" b="1" spc="-5" dirty="0" err="1" smtClean="0">
                <a:latin typeface="Calibri"/>
                <a:cs typeface="Calibri"/>
              </a:rPr>
              <a:t>hiverc</a:t>
            </a:r>
            <a:r>
              <a:rPr lang="en-US" b="1" spc="-5" dirty="0" smtClean="0">
                <a:latin typeface="Calibri"/>
                <a:cs typeface="Calibri"/>
              </a:rPr>
              <a:t> </a:t>
            </a:r>
            <a:r>
              <a:rPr lang="en-US" dirty="0" smtClean="0">
                <a:latin typeface="Calibri"/>
                <a:cs typeface="Calibri"/>
              </a:rPr>
              <a:t>file a great place for  adding custom configuration settings that you use all the time, or loading  JAR files that contain </a:t>
            </a:r>
            <a:r>
              <a:rPr lang="en-US" spc="-45" dirty="0" smtClean="0">
                <a:latin typeface="Calibri"/>
                <a:cs typeface="Calibri"/>
              </a:rPr>
              <a:t>frequently-­‐used </a:t>
            </a:r>
            <a:r>
              <a:rPr lang="en-US" dirty="0" smtClean="0">
                <a:latin typeface="Calibri"/>
                <a:cs typeface="Calibri"/>
              </a:rPr>
              <a:t>UDFs. The file is saved in the Hive conf  directory, which is </a:t>
            </a:r>
            <a:r>
              <a:rPr lang="en-US" b="1" dirty="0" smtClean="0">
                <a:latin typeface="Calibri"/>
                <a:cs typeface="Calibri"/>
              </a:rPr>
              <a:t>/etc/hive/conf </a:t>
            </a:r>
            <a:r>
              <a:rPr lang="en-US" dirty="0" smtClean="0">
                <a:latin typeface="Calibri"/>
                <a:cs typeface="Calibri"/>
              </a:rPr>
              <a:t>for an HDP</a:t>
            </a:r>
            <a:r>
              <a:rPr lang="en-US" spc="-105" dirty="0" smtClean="0">
                <a:latin typeface="Calibri"/>
                <a:cs typeface="Calibri"/>
              </a:rPr>
              <a:t> </a:t>
            </a:r>
            <a:r>
              <a:rPr lang="en-US" dirty="0" smtClean="0">
                <a:latin typeface="Calibri"/>
                <a:cs typeface="Calibri"/>
              </a:rPr>
              <a:t>installation.</a:t>
            </a:r>
            <a:endParaRPr lang="en-US" dirty="0">
              <a:latin typeface="Calibri" pitchFamily="34" charset="0"/>
              <a:cs typeface="Calibri"/>
            </a:endParaRPr>
          </a:p>
          <a:p>
            <a:endParaRPr lang="en-US" dirty="0"/>
          </a:p>
        </p:txBody>
      </p:sp>
    </p:spTree>
    <p:extLst>
      <p:ext uri="{BB962C8B-B14F-4D97-AF65-F5344CB8AC3E}">
        <p14:creationId xmlns:p14="http://schemas.microsoft.com/office/powerpoint/2010/main" val="2142094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Why do we use Apache Hive?</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447800"/>
            <a:ext cx="9223376" cy="4438649"/>
          </a:xfrm>
        </p:spPr>
        <p:txBody>
          <a:bodyPr/>
          <a:lstStyle/>
          <a:p>
            <a:r>
              <a:rPr lang="en-US" dirty="0" smtClean="0">
                <a:latin typeface="Calibri" pitchFamily="34" charset="0"/>
                <a:cs typeface="Calibri" pitchFamily="34" charset="0"/>
              </a:rPr>
              <a:t>More productive than writing complex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codes</a:t>
            </a:r>
          </a:p>
          <a:p>
            <a:pPr lvl="1"/>
            <a:r>
              <a:rPr lang="en-US" sz="2000" dirty="0" smtClean="0">
                <a:latin typeface="Calibri" pitchFamily="34" charset="0"/>
                <a:cs typeface="Calibri" pitchFamily="34" charset="0"/>
              </a:rPr>
              <a:t>Few lines of </a:t>
            </a:r>
            <a:r>
              <a:rPr lang="en-US" sz="2000" dirty="0" err="1" smtClean="0">
                <a:latin typeface="Calibri" pitchFamily="34" charset="0"/>
                <a:cs typeface="Calibri" pitchFamily="34" charset="0"/>
              </a:rPr>
              <a:t>HiveQL</a:t>
            </a:r>
            <a:r>
              <a:rPr lang="en-US" sz="2000" dirty="0" smtClean="0">
                <a:latin typeface="Calibri" pitchFamily="34" charset="0"/>
                <a:cs typeface="Calibri" pitchFamily="34" charset="0"/>
              </a:rPr>
              <a:t> query might be equivalent to 100 or more lines of Java code</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Brings large-scale data analysis to a broader audience</a:t>
            </a:r>
          </a:p>
          <a:p>
            <a:pPr lvl="1"/>
            <a:r>
              <a:rPr lang="en-US" sz="2000" dirty="0" smtClean="0">
                <a:latin typeface="Calibri" pitchFamily="34" charset="0"/>
                <a:cs typeface="Calibri" pitchFamily="34" charset="0"/>
              </a:rPr>
              <a:t>No Software development experience required</a:t>
            </a:r>
          </a:p>
          <a:p>
            <a:pPr lvl="1"/>
            <a:r>
              <a:rPr lang="en-US" sz="2000" dirty="0" smtClean="0">
                <a:latin typeface="Calibri" pitchFamily="34" charset="0"/>
                <a:cs typeface="Calibri" pitchFamily="34" charset="0"/>
              </a:rPr>
              <a:t>Leverage existing knowledge of SQL</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Offers interpretability with other systems</a:t>
            </a:r>
          </a:p>
          <a:p>
            <a:pPr lvl="1"/>
            <a:r>
              <a:rPr lang="en-US" sz="2000" dirty="0" smtClean="0">
                <a:latin typeface="Calibri" pitchFamily="34" charset="0"/>
                <a:cs typeface="Calibri" pitchFamily="34" charset="0"/>
              </a:rPr>
              <a:t>Extensible through java and external scripts</a:t>
            </a:r>
          </a:p>
          <a:p>
            <a:pPr lvl="1"/>
            <a:r>
              <a:rPr lang="en-US" sz="2000" dirty="0" smtClean="0">
                <a:latin typeface="Calibri" pitchFamily="34" charset="0"/>
                <a:cs typeface="Calibri" pitchFamily="34" charset="0"/>
              </a:rPr>
              <a:t>Many BI tools supports hive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2482687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smtClean="0">
                <a:latin typeface="Calibri"/>
                <a:cs typeface="Calibri"/>
              </a:rPr>
              <a:t/>
            </a:r>
            <a:br>
              <a:rPr lang="en-US" spc="-5" dirty="0" smtClean="0">
                <a:latin typeface="Calibri"/>
                <a:cs typeface="Calibri"/>
              </a:rPr>
            </a:br>
            <a:r>
              <a:rPr lang="en-US" spc="-5" dirty="0">
                <a:solidFill>
                  <a:schemeClr val="tx1"/>
                </a:solidFill>
                <a:latin typeface="Calibri"/>
                <a:cs typeface="Calibri"/>
              </a:rPr>
              <a:t>Hive </a:t>
            </a:r>
            <a:r>
              <a:rPr lang="en-US" spc="-5" dirty="0" smtClean="0">
                <a:solidFill>
                  <a:schemeClr val="tx1"/>
                </a:solidFill>
                <a:latin typeface="Calibri"/>
                <a:cs typeface="Calibri"/>
              </a:rPr>
              <a:t>Optimization </a:t>
            </a:r>
            <a:r>
              <a:rPr lang="en-US" dirty="0" smtClean="0">
                <a:solidFill>
                  <a:schemeClr val="tx1"/>
                </a:solidFill>
                <a:latin typeface="Calibri"/>
                <a:cs typeface="Calibri"/>
              </a:rPr>
              <a:t>(cont</a:t>
            </a:r>
            <a:r>
              <a:rPr lang="en-US" dirty="0">
                <a:solidFill>
                  <a:schemeClr val="tx1"/>
                </a:solidFill>
                <a:latin typeface="Calibri"/>
                <a:cs typeface="Calibri"/>
              </a:rPr>
              <a:t>..)</a:t>
            </a:r>
            <a:r>
              <a:rPr lang="en-US" dirty="0">
                <a:latin typeface="Calibri"/>
                <a:cs typeface="Calibri"/>
              </a:rPr>
              <a:t/>
            </a:r>
            <a:br>
              <a:rPr lang="en-US" dirty="0">
                <a:latin typeface="Calibri"/>
                <a:cs typeface="Calibri"/>
              </a:rPr>
            </a:br>
            <a:endParaRPr lang="en-US" dirty="0"/>
          </a:p>
        </p:txBody>
      </p:sp>
      <p:sp>
        <p:nvSpPr>
          <p:cNvPr id="3" name="Content Placeholder 2"/>
          <p:cNvSpPr>
            <a:spLocks noGrp="1"/>
          </p:cNvSpPr>
          <p:nvPr>
            <p:ph sz="quarter" idx="10"/>
          </p:nvPr>
        </p:nvSpPr>
        <p:spPr/>
        <p:txBody>
          <a:bodyPr/>
          <a:lstStyle/>
          <a:p>
            <a:r>
              <a:rPr lang="en-US" dirty="0" err="1">
                <a:latin typeface="Calibri" pitchFamily="34" charset="0"/>
                <a:cs typeface="Calibri" pitchFamily="34" charset="0"/>
              </a:rPr>
              <a:t>mapreduce.input.ﬁleinpu@ormat.split.maxsize</a:t>
            </a:r>
            <a:endParaRPr lang="en-US" dirty="0">
              <a:latin typeface="Calibri" pitchFamily="34" charset="0"/>
              <a:cs typeface="Calibri" pitchFamily="34" charset="0"/>
            </a:endParaRPr>
          </a:p>
          <a:p>
            <a:r>
              <a:rPr lang="en-US" dirty="0" err="1">
                <a:latin typeface="Calibri" pitchFamily="34" charset="0"/>
                <a:cs typeface="Calibri" pitchFamily="34" charset="0"/>
              </a:rPr>
              <a:t>mapreduce.input.ﬁleinpu@ormat.split.minsize</a:t>
            </a:r>
            <a:endParaRPr lang="en-US" dirty="0">
              <a:latin typeface="Calibri" pitchFamily="34" charset="0"/>
              <a:cs typeface="Calibri" pitchFamily="34" charset="0"/>
            </a:endParaRPr>
          </a:p>
          <a:p>
            <a:r>
              <a:rPr lang="en-US" dirty="0" err="1">
                <a:latin typeface="Calibri" pitchFamily="34" charset="0"/>
                <a:cs typeface="Calibri" pitchFamily="34" charset="0"/>
              </a:rPr>
              <a:t>mapreduce.tasks.io.sort.mb</a:t>
            </a:r>
            <a:endParaRPr lang="en-US" dirty="0">
              <a:latin typeface="Calibri" pitchFamily="34" charset="0"/>
              <a:cs typeface="Calibri" pitchFamily="34" charset="0"/>
            </a:endParaRPr>
          </a:p>
          <a:p>
            <a:r>
              <a:rPr lang="en-US" dirty="0">
                <a:latin typeface="Calibri" pitchFamily="34" charset="0"/>
                <a:cs typeface="Calibri" pitchFamily="34" charset="0"/>
              </a:rPr>
              <a:t>In addition, set the important join and bucket  properties to true in hive)site.xml or by using the set  command.</a:t>
            </a:r>
          </a:p>
          <a:p>
            <a:endParaRPr lang="en-US" dirty="0"/>
          </a:p>
        </p:txBody>
      </p:sp>
    </p:spTree>
    <p:extLst>
      <p:ext uri="{BB962C8B-B14F-4D97-AF65-F5344CB8AC3E}">
        <p14:creationId xmlns:p14="http://schemas.microsoft.com/office/powerpoint/2010/main" val="23755799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chemeClr val="tx1"/>
                </a:solidFill>
                <a:latin typeface="Calibri"/>
                <a:cs typeface="Calibri"/>
              </a:rPr>
              <a:t>Hive Optimization </a:t>
            </a:r>
            <a:r>
              <a:rPr lang="en-US" dirty="0">
                <a:solidFill>
                  <a:schemeClr val="tx1"/>
                </a:solidFill>
                <a:latin typeface="Calibri"/>
                <a:cs typeface="Calibri"/>
              </a:rPr>
              <a:t>(cont..)</a:t>
            </a:r>
            <a:endParaRPr lang="en-US" dirty="0"/>
          </a:p>
        </p:txBody>
      </p:sp>
      <p:sp>
        <p:nvSpPr>
          <p:cNvPr id="4" name="Rectangle 3"/>
          <p:cNvSpPr/>
          <p:nvPr/>
        </p:nvSpPr>
        <p:spPr>
          <a:xfrm>
            <a:off x="381000" y="1295400"/>
            <a:ext cx="8686800" cy="4210383"/>
          </a:xfrm>
          <a:prstGeom prst="rect">
            <a:avLst/>
          </a:prstGeom>
        </p:spPr>
        <p:txBody>
          <a:bodyPr wrap="square">
            <a:spAutoFit/>
          </a:bodyPr>
          <a:lstStyle/>
          <a:p>
            <a:pPr marL="12700">
              <a:lnSpc>
                <a:spcPct val="100000"/>
              </a:lnSpc>
            </a:pPr>
            <a:r>
              <a:rPr lang="en-US" sz="2400" b="1" spc="-5" dirty="0">
                <a:latin typeface="Calibri"/>
                <a:cs typeface="Calibri"/>
              </a:rPr>
              <a:t>Hive Query</a:t>
            </a:r>
            <a:r>
              <a:rPr lang="en-US" sz="2400" b="1" spc="-70" dirty="0">
                <a:latin typeface="Calibri"/>
                <a:cs typeface="Calibri"/>
              </a:rPr>
              <a:t> </a:t>
            </a:r>
            <a:r>
              <a:rPr lang="en-US" sz="2400" b="1" spc="-5" dirty="0">
                <a:latin typeface="Calibri"/>
                <a:cs typeface="Calibri"/>
              </a:rPr>
              <a:t>Tunings</a:t>
            </a:r>
            <a:endParaRPr lang="en-US" sz="2400" dirty="0">
              <a:latin typeface="Calibri"/>
              <a:cs typeface="Calibri"/>
            </a:endParaRPr>
          </a:p>
          <a:p>
            <a:pPr marL="12700" marR="5080">
              <a:lnSpc>
                <a:spcPct val="101699"/>
              </a:lnSpc>
              <a:spcBef>
                <a:spcPts val="1230"/>
              </a:spcBef>
            </a:pPr>
            <a:r>
              <a:rPr lang="en-US" sz="2000" dirty="0">
                <a:latin typeface="Calibri"/>
                <a:cs typeface="Calibri"/>
              </a:rPr>
              <a:t>Hive has a lot of parameters that can be set globally in </a:t>
            </a:r>
            <a:r>
              <a:rPr lang="en-US" sz="2000" b="1" spc="-50" dirty="0">
                <a:latin typeface="Calibri"/>
                <a:cs typeface="Calibri"/>
              </a:rPr>
              <a:t>hive-­‐site.xml </a:t>
            </a:r>
            <a:r>
              <a:rPr lang="en-US" sz="2000" dirty="0">
                <a:latin typeface="Calibri"/>
                <a:cs typeface="Calibri"/>
              </a:rPr>
              <a:t>or at the script</a:t>
            </a:r>
            <a:r>
              <a:rPr lang="en-US" sz="2000" spc="-55" dirty="0">
                <a:latin typeface="Calibri"/>
                <a:cs typeface="Calibri"/>
              </a:rPr>
              <a:t> </a:t>
            </a:r>
            <a:r>
              <a:rPr lang="en-US" sz="2000" dirty="0">
                <a:latin typeface="Calibri"/>
                <a:cs typeface="Calibri"/>
              </a:rPr>
              <a:t>level  using the </a:t>
            </a:r>
            <a:r>
              <a:rPr lang="en-US" sz="2000" b="1" dirty="0">
                <a:latin typeface="Calibri"/>
                <a:cs typeface="Calibri"/>
              </a:rPr>
              <a:t>set </a:t>
            </a:r>
            <a:r>
              <a:rPr lang="en-US" sz="2000" dirty="0">
                <a:latin typeface="Calibri"/>
                <a:cs typeface="Calibri"/>
              </a:rPr>
              <a:t>command. Here are some of the more important parameters to improve  the performance of your Hive</a:t>
            </a:r>
            <a:r>
              <a:rPr lang="en-US" sz="2000" spc="-100" dirty="0">
                <a:latin typeface="Calibri"/>
                <a:cs typeface="Calibri"/>
              </a:rPr>
              <a:t> </a:t>
            </a:r>
            <a:r>
              <a:rPr lang="en-US" sz="2000" dirty="0">
                <a:latin typeface="Calibri"/>
                <a:cs typeface="Calibri"/>
              </a:rPr>
              <a:t>queries:</a:t>
            </a:r>
          </a:p>
          <a:p>
            <a:pPr>
              <a:lnSpc>
                <a:spcPct val="100000"/>
              </a:lnSpc>
              <a:spcBef>
                <a:spcPts val="25"/>
              </a:spcBef>
            </a:pPr>
            <a:endParaRPr lang="en-US" sz="1600" dirty="0">
              <a:latin typeface="Times New Roman"/>
              <a:cs typeface="Times New Roman"/>
            </a:endParaRPr>
          </a:p>
          <a:p>
            <a:pPr marL="469900" marR="85725" indent="-228600">
              <a:lnSpc>
                <a:spcPct val="102499"/>
              </a:lnSpc>
              <a:buFont typeface="Symbol"/>
              <a:buChar char=""/>
              <a:tabLst>
                <a:tab pos="469265" algn="l"/>
                <a:tab pos="469900" algn="l"/>
              </a:tabLst>
            </a:pPr>
            <a:r>
              <a:rPr lang="en-US" sz="2000" b="1" spc="-5" dirty="0" err="1">
                <a:latin typeface="Calibri"/>
                <a:cs typeface="Calibri"/>
              </a:rPr>
              <a:t>mapreduce.input.fileinputformat.split.maxsize</a:t>
            </a:r>
            <a:r>
              <a:rPr lang="en-US" sz="2000" b="1" spc="-5" dirty="0">
                <a:latin typeface="Calibri"/>
                <a:cs typeface="Calibri"/>
              </a:rPr>
              <a:t> </a:t>
            </a:r>
            <a:r>
              <a:rPr lang="en-US" sz="2000" dirty="0">
                <a:latin typeface="Calibri"/>
                <a:cs typeface="Calibri"/>
              </a:rPr>
              <a:t>and  </a:t>
            </a:r>
            <a:r>
              <a:rPr lang="en-US" sz="2000" b="1" spc="-5" dirty="0" err="1">
                <a:latin typeface="Calibri"/>
                <a:cs typeface="Calibri"/>
              </a:rPr>
              <a:t>mapreduce.input.fileinputformat.split.minsize</a:t>
            </a:r>
            <a:r>
              <a:rPr lang="en-US" sz="2000" spc="-5" dirty="0">
                <a:latin typeface="Calibri"/>
                <a:cs typeface="Calibri"/>
              </a:rPr>
              <a:t>: </a:t>
            </a:r>
            <a:r>
              <a:rPr lang="en-US" sz="2000" dirty="0">
                <a:latin typeface="Calibri"/>
                <a:cs typeface="Calibri"/>
              </a:rPr>
              <a:t>if the min is too large, you will  have too few mappers. If the max is too small, you will have too many</a:t>
            </a:r>
            <a:r>
              <a:rPr lang="en-US" sz="2000" spc="-100" dirty="0">
                <a:latin typeface="Calibri"/>
                <a:cs typeface="Calibri"/>
              </a:rPr>
              <a:t> </a:t>
            </a:r>
            <a:r>
              <a:rPr lang="en-US" sz="2000" dirty="0">
                <a:latin typeface="Calibri"/>
                <a:cs typeface="Calibri"/>
              </a:rPr>
              <a:t>mappers.</a:t>
            </a:r>
          </a:p>
          <a:p>
            <a:pPr marL="12700" marR="836294" indent="228600">
              <a:lnSpc>
                <a:spcPct val="186700"/>
              </a:lnSpc>
              <a:spcBef>
                <a:spcPts val="20"/>
              </a:spcBef>
              <a:buFont typeface="Symbol"/>
              <a:buChar char=""/>
              <a:tabLst>
                <a:tab pos="469265" algn="l"/>
                <a:tab pos="469900" algn="l"/>
              </a:tabLst>
            </a:pPr>
            <a:r>
              <a:rPr lang="en-US" sz="2000" b="1" spc="-5" dirty="0" err="1">
                <a:latin typeface="Calibri"/>
                <a:cs typeface="Calibri"/>
              </a:rPr>
              <a:t>mapreduce.tasks.io.sort.mb</a:t>
            </a:r>
            <a:r>
              <a:rPr lang="en-US" sz="2000" spc="-5" dirty="0">
                <a:latin typeface="Calibri"/>
                <a:cs typeface="Calibri"/>
              </a:rPr>
              <a:t>: </a:t>
            </a:r>
            <a:r>
              <a:rPr lang="en-US" sz="2000" dirty="0">
                <a:latin typeface="Calibri"/>
                <a:cs typeface="Calibri"/>
              </a:rPr>
              <a:t>increase this value to avoid disk spills.  Set the </a:t>
            </a:r>
            <a:r>
              <a:rPr lang="en-US" sz="2000" spc="-5" dirty="0">
                <a:latin typeface="Calibri"/>
                <a:cs typeface="Calibri"/>
              </a:rPr>
              <a:t>following </a:t>
            </a:r>
            <a:r>
              <a:rPr lang="en-US" sz="2000" dirty="0">
                <a:latin typeface="Calibri"/>
                <a:cs typeface="Calibri"/>
              </a:rPr>
              <a:t>properties all the</a:t>
            </a:r>
            <a:r>
              <a:rPr lang="en-US" sz="2000" spc="-55" dirty="0">
                <a:latin typeface="Calibri"/>
                <a:cs typeface="Calibri"/>
              </a:rPr>
              <a:t> </a:t>
            </a:r>
            <a:r>
              <a:rPr lang="en-US" sz="2000" dirty="0">
                <a:latin typeface="Calibri"/>
                <a:cs typeface="Calibri"/>
              </a:rPr>
              <a:t>time:</a:t>
            </a:r>
          </a:p>
        </p:txBody>
      </p:sp>
    </p:spTree>
    <p:extLst>
      <p:ext uri="{BB962C8B-B14F-4D97-AF65-F5344CB8AC3E}">
        <p14:creationId xmlns:p14="http://schemas.microsoft.com/office/powerpoint/2010/main" val="35793214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Hive query using Tez Execution Engine</a:t>
            </a:r>
          </a:p>
        </p:txBody>
      </p:sp>
      <p:sp>
        <p:nvSpPr>
          <p:cNvPr id="3" name="Content Placeholder 2"/>
          <p:cNvSpPr>
            <a:spLocks noGrp="1"/>
          </p:cNvSpPr>
          <p:nvPr>
            <p:ph idx="1"/>
          </p:nvPr>
        </p:nvSpPr>
        <p:spPr>
          <a:xfrm>
            <a:off x="341313" y="1219200"/>
            <a:ext cx="9223376" cy="5048249"/>
          </a:xfrm>
        </p:spPr>
        <p:txBody>
          <a:bodyPr/>
          <a:lstStyle/>
          <a:p>
            <a:pPr marL="0" indent="0">
              <a:buNone/>
            </a:pPr>
            <a:endParaRPr lang="en-US" dirty="0"/>
          </a:p>
        </p:txBody>
      </p:sp>
      <p:pic>
        <p:nvPicPr>
          <p:cNvPr id="64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2639"/>
            <a:ext cx="9067800" cy="50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2882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a:t>
            </a:r>
            <a:r>
              <a:rPr lang="en-US" dirty="0">
                <a:latin typeface="Calibri" pitchFamily="34" charset="0"/>
                <a:cs typeface="Calibri" pitchFamily="34" charset="0"/>
              </a:rPr>
              <a:t>query using </a:t>
            </a:r>
            <a:r>
              <a:rPr lang="en-US" dirty="0" smtClean="0">
                <a:latin typeface="Calibri" pitchFamily="34" charset="0"/>
                <a:cs typeface="Calibri" pitchFamily="34" charset="0"/>
              </a:rPr>
              <a:t>Tez Execution Engine (cont..)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41313" y="1295400"/>
            <a:ext cx="9223376" cy="4972049"/>
          </a:xfrm>
        </p:spPr>
        <p:txBody>
          <a:bodyPr/>
          <a:lstStyle/>
          <a:p>
            <a:r>
              <a:rPr lang="en-US" dirty="0">
                <a:latin typeface="Calibri" pitchFamily="34" charset="0"/>
                <a:cs typeface="Calibri" pitchFamily="34" charset="0"/>
              </a:rPr>
              <a:t>Hive can use the Apache Tez execution engine instead of the venerable Map-reduce </a:t>
            </a:r>
            <a:r>
              <a:rPr lang="en-US" dirty="0" smtClean="0">
                <a:latin typeface="Calibri" pitchFamily="34" charset="0"/>
                <a:cs typeface="Calibri" pitchFamily="34" charset="0"/>
              </a:rPr>
              <a:t>engine</a:t>
            </a:r>
          </a:p>
          <a:p>
            <a:pPr marL="0" indent="0">
              <a:buNone/>
            </a:pPr>
            <a:endParaRPr lang="en-US" dirty="0">
              <a:latin typeface="Calibri" pitchFamily="34" charset="0"/>
              <a:cs typeface="Calibri" pitchFamily="34" charset="0"/>
            </a:endParaRPr>
          </a:p>
          <a:p>
            <a:r>
              <a:rPr lang="en-US" dirty="0">
                <a:latin typeface="Calibri" pitchFamily="34" charset="0"/>
                <a:cs typeface="Calibri" pitchFamily="34" charset="0"/>
              </a:rPr>
              <a:t>it’s not turned on by default in your </a:t>
            </a:r>
            <a:r>
              <a:rPr lang="en-US" dirty="0" smtClean="0">
                <a:latin typeface="Calibri" pitchFamily="34" charset="0"/>
                <a:cs typeface="Calibri" pitchFamily="34" charset="0"/>
              </a:rPr>
              <a:t>environment</a:t>
            </a:r>
          </a:p>
          <a:p>
            <a:pPr marL="0" indent="0">
              <a:buNone/>
            </a:pPr>
            <a:endParaRPr lang="en-US" dirty="0" smtClean="0">
              <a:latin typeface="Calibri" pitchFamily="34" charset="0"/>
              <a:cs typeface="Calibri" pitchFamily="34" charset="0"/>
            </a:endParaRPr>
          </a:p>
          <a:p>
            <a:r>
              <a:rPr lang="en-US" dirty="0" smtClean="0">
                <a:latin typeface="Calibri" pitchFamily="34" charset="0"/>
                <a:cs typeface="Calibri" pitchFamily="34" charset="0"/>
              </a:rPr>
              <a:t>To Enable Tez model use :</a:t>
            </a:r>
          </a:p>
          <a:p>
            <a:pPr marL="0" indent="0">
              <a:buNone/>
            </a:pPr>
            <a:r>
              <a:rPr lang="en-US" dirty="0" smtClean="0">
                <a:latin typeface="Calibri" pitchFamily="34" charset="0"/>
                <a:cs typeface="Calibri" pitchFamily="34" charset="0"/>
              </a:rPr>
              <a:t>	hive &gt; set </a:t>
            </a:r>
            <a:r>
              <a:rPr lang="en-US" dirty="0">
                <a:latin typeface="Calibri" pitchFamily="34" charset="0"/>
                <a:cs typeface="Calibri" pitchFamily="34" charset="0"/>
              </a:rPr>
              <a:t>hive.execution.engine=</a:t>
            </a:r>
            <a:r>
              <a:rPr lang="en-US" dirty="0" err="1">
                <a:latin typeface="Calibri" pitchFamily="34" charset="0"/>
                <a:cs typeface="Calibri" pitchFamily="34" charset="0"/>
              </a:rPr>
              <a:t>tez</a:t>
            </a:r>
            <a:r>
              <a:rPr lang="en-US" dirty="0" smtClean="0">
                <a:latin typeface="Calibri" pitchFamily="34" charset="0"/>
                <a:cs typeface="Calibri" pitchFamily="34" charset="0"/>
              </a:rPr>
              <a:t>;</a:t>
            </a:r>
            <a:endParaRPr lang="en-US" dirty="0">
              <a:latin typeface="Calibri" pitchFamily="34" charset="0"/>
              <a:cs typeface="Calibri" pitchFamily="34" charset="0"/>
            </a:endParaRPr>
          </a:p>
          <a:p>
            <a:pPr marL="0" indent="0">
              <a:buNone/>
            </a:pPr>
            <a:endParaRPr lang="en-US" dirty="0" smtClean="0">
              <a:latin typeface="Calibri" pitchFamily="34" charset="0"/>
              <a:cs typeface="Calibri" pitchFamily="34" charset="0"/>
            </a:endParaRPr>
          </a:p>
          <a:p>
            <a:pPr marL="0" indent="0">
              <a:buNone/>
            </a:pPr>
            <a:r>
              <a:rPr lang="en-US" b="1" dirty="0" smtClean="0">
                <a:latin typeface="Calibri" pitchFamily="34" charset="0"/>
                <a:cs typeface="Calibri" pitchFamily="34" charset="0"/>
              </a:rPr>
              <a:t>Limitation of Tez</a:t>
            </a:r>
          </a:p>
          <a:p>
            <a:r>
              <a:rPr lang="en-US" dirty="0" smtClean="0">
                <a:latin typeface="Calibri" pitchFamily="34" charset="0"/>
                <a:cs typeface="Calibri" pitchFamily="34" charset="0"/>
              </a:rPr>
              <a:t>Tez </a:t>
            </a:r>
            <a:r>
              <a:rPr lang="en-US" dirty="0">
                <a:latin typeface="Calibri" pitchFamily="34" charset="0"/>
                <a:cs typeface="Calibri" pitchFamily="34" charset="0"/>
              </a:rPr>
              <a:t>does not support the following actions:</a:t>
            </a:r>
          </a:p>
          <a:p>
            <a:pPr lvl="3"/>
            <a:r>
              <a:rPr lang="en-US" sz="2000" dirty="0">
                <a:latin typeface="Calibri" pitchFamily="34" charset="0"/>
                <a:cs typeface="Calibri" pitchFamily="34" charset="0"/>
              </a:rPr>
              <a:t>Index creation</a:t>
            </a:r>
          </a:p>
          <a:p>
            <a:pPr lvl="3"/>
            <a:r>
              <a:rPr lang="en-US" sz="2000" dirty="0">
                <a:latin typeface="Calibri" pitchFamily="34" charset="0"/>
                <a:cs typeface="Calibri" pitchFamily="34" charset="0"/>
              </a:rPr>
              <a:t>Skew joins</a:t>
            </a:r>
          </a:p>
          <a:p>
            <a:pPr marL="0" indent="0">
              <a:buNone/>
            </a:pPr>
            <a:endParaRPr lang="en-US" dirty="0"/>
          </a:p>
        </p:txBody>
      </p:sp>
    </p:spTree>
    <p:extLst>
      <p:ext uri="{BB962C8B-B14F-4D97-AF65-F5344CB8AC3E}">
        <p14:creationId xmlns:p14="http://schemas.microsoft.com/office/powerpoint/2010/main" val="2759585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on Spark</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606424" y="914400"/>
            <a:ext cx="9223376" cy="4972049"/>
          </a:xfrm>
        </p:spPr>
        <p:txBody>
          <a:bodyPr/>
          <a:lstStyle/>
          <a:p>
            <a:r>
              <a:rPr lang="en-US" dirty="0" smtClean="0">
                <a:latin typeface="Calibri" pitchFamily="34" charset="0"/>
                <a:cs typeface="Calibri" pitchFamily="34" charset="0"/>
              </a:rPr>
              <a:t>Hive traditionally uses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behind the scenes to parallelize the work, and perform the low-level steps of processing a SQL statement such as sorting and filtering. Hive can also use Spark as the underlying computation and parallelization engine</a:t>
            </a:r>
          </a:p>
          <a:p>
            <a:r>
              <a:rPr lang="en-US" dirty="0" smtClean="0">
                <a:latin typeface="Calibri" pitchFamily="34" charset="0"/>
                <a:cs typeface="Calibri" pitchFamily="34" charset="0"/>
              </a:rPr>
              <a:t>Hive on Spark provides better performance than Hive on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while offering the same features. Running Hive on Spark requires no changes to user queries</a:t>
            </a:r>
          </a:p>
          <a:p>
            <a:r>
              <a:rPr lang="en-US" dirty="0" smtClean="0">
                <a:latin typeface="Calibri" pitchFamily="34" charset="0"/>
                <a:cs typeface="Calibri" pitchFamily="34" charset="0"/>
              </a:rPr>
              <a:t>Hive user-defined functions (UDFs) are fully supported, and most performance-related configurations work with the same semantics</a:t>
            </a:r>
          </a:p>
          <a:p>
            <a:endParaRPr lang="en-US" dirty="0" smtClean="0">
              <a:latin typeface="Calibri" pitchFamily="34" charset="0"/>
              <a:cs typeface="Calibri" pitchFamily="34" charset="0"/>
            </a:endParaRPr>
          </a:p>
          <a:p>
            <a:pPr>
              <a:buNone/>
            </a:pPr>
            <a:r>
              <a:rPr lang="en-US" dirty="0" smtClean="0">
                <a:latin typeface="Calibri" pitchFamily="34" charset="0"/>
                <a:cs typeface="Calibri" pitchFamily="34" charset="0"/>
              </a:rPr>
              <a:t>   To configure Hive to run on Spark do both of the following steps:</a:t>
            </a:r>
          </a:p>
          <a:p>
            <a:pPr lvl="1"/>
            <a:r>
              <a:rPr lang="en-US" dirty="0" smtClean="0">
                <a:latin typeface="Calibri" pitchFamily="34" charset="0"/>
                <a:cs typeface="Calibri" pitchFamily="34" charset="0"/>
              </a:rPr>
              <a:t>Configure the Hive client to use the Spark execution engine</a:t>
            </a:r>
          </a:p>
          <a:p>
            <a:pPr lvl="1">
              <a:buNone/>
            </a:pPr>
            <a:r>
              <a:rPr lang="en-US" dirty="0" smtClean="0">
                <a:latin typeface="Calibri" pitchFamily="34" charset="0"/>
                <a:cs typeface="Calibri" pitchFamily="34" charset="0"/>
              </a:rPr>
              <a:t>            </a:t>
            </a:r>
            <a:r>
              <a:rPr lang="en-US" dirty="0" smtClean="0">
                <a:latin typeface="Calibri" pitchFamily="34" charset="0"/>
              </a:rPr>
              <a:t>set </a:t>
            </a:r>
            <a:r>
              <a:rPr lang="en-US" dirty="0" err="1" smtClean="0">
                <a:latin typeface="Calibri" pitchFamily="34" charset="0"/>
              </a:rPr>
              <a:t>hive.execution.engine</a:t>
            </a:r>
            <a:r>
              <a:rPr lang="en-US" dirty="0" smtClean="0">
                <a:latin typeface="Calibri" pitchFamily="34" charset="0"/>
              </a:rPr>
              <a:t>=spark;</a:t>
            </a:r>
            <a:endParaRPr lang="en-US" dirty="0" smtClean="0">
              <a:latin typeface="Calibri" pitchFamily="34" charset="0"/>
              <a:cs typeface="Calibri" pitchFamily="34" charset="0"/>
            </a:endParaRPr>
          </a:p>
          <a:p>
            <a:pPr lvl="1"/>
            <a:r>
              <a:rPr lang="en-US" dirty="0" smtClean="0">
                <a:latin typeface="Calibri" pitchFamily="34" charset="0"/>
                <a:cs typeface="Calibri" pitchFamily="34" charset="0"/>
              </a:rPr>
              <a:t> Identify the Spark service that Hive uses. </a:t>
            </a:r>
            <a:r>
              <a:rPr lang="en-US" dirty="0" err="1" smtClean="0">
                <a:latin typeface="Calibri" pitchFamily="34" charset="0"/>
                <a:cs typeface="Calibri" pitchFamily="34" charset="0"/>
              </a:rPr>
              <a:t>Cloudera</a:t>
            </a:r>
            <a:r>
              <a:rPr lang="en-US" dirty="0" smtClean="0">
                <a:latin typeface="Calibri" pitchFamily="34" charset="0"/>
                <a:cs typeface="Calibri" pitchFamily="34" charset="0"/>
              </a:rPr>
              <a:t> Manager automatically sets this to the configured </a:t>
            </a:r>
            <a:r>
              <a:rPr lang="en-US" dirty="0" err="1" smtClean="0">
                <a:latin typeface="Calibri" pitchFamily="34" charset="0"/>
                <a:cs typeface="Calibri" pitchFamily="34" charset="0"/>
              </a:rPr>
              <a:t>MapReduce</a:t>
            </a:r>
            <a:endParaRPr lang="en-US" dirty="0" smtClean="0">
              <a:latin typeface="Calibri" pitchFamily="34" charset="0"/>
              <a:cs typeface="Calibri" pitchFamily="34" charset="0"/>
            </a:endParaRPr>
          </a:p>
        </p:txBody>
      </p:sp>
    </p:spTree>
    <p:extLst>
      <p:ext uri="{BB962C8B-B14F-4D97-AF65-F5344CB8AC3E}">
        <p14:creationId xmlns:p14="http://schemas.microsoft.com/office/powerpoint/2010/main" val="2759585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Run a Hive query using vectorization</a:t>
            </a:r>
            <a:r>
              <a:rPr lang="en-US" dirty="0"/>
              <a:t>			</a:t>
            </a:r>
          </a:p>
        </p:txBody>
      </p:sp>
      <p:sp>
        <p:nvSpPr>
          <p:cNvPr id="3" name="Content Placeholder 2"/>
          <p:cNvSpPr>
            <a:spLocks noGrp="1"/>
          </p:cNvSpPr>
          <p:nvPr>
            <p:ph idx="1"/>
          </p:nvPr>
        </p:nvSpPr>
        <p:spPr>
          <a:xfrm>
            <a:off x="530224" y="971551"/>
            <a:ext cx="9223376" cy="5429249"/>
          </a:xfrm>
        </p:spPr>
        <p:txBody>
          <a:bodyPr/>
          <a:lstStyle/>
          <a:p>
            <a:pPr>
              <a:buNone/>
            </a:pPr>
            <a:r>
              <a:rPr lang="en-US" b="1" dirty="0" smtClean="0">
                <a:solidFill>
                  <a:schemeClr val="tx1"/>
                </a:solidFill>
                <a:latin typeface="Calibri" pitchFamily="34" charset="0"/>
                <a:cs typeface="Calibri" pitchFamily="34" charset="0"/>
              </a:rPr>
              <a:t>Hive </a:t>
            </a:r>
            <a:r>
              <a:rPr lang="en-US" b="1" dirty="0" err="1" smtClean="0">
                <a:solidFill>
                  <a:schemeClr val="tx1"/>
                </a:solidFill>
                <a:latin typeface="Calibri" pitchFamily="34" charset="0"/>
                <a:cs typeface="Calibri" pitchFamily="34" charset="0"/>
              </a:rPr>
              <a:t>Vectorization</a:t>
            </a:r>
            <a:endParaRPr lang="en-US" b="1" dirty="0" smtClean="0">
              <a:solidFill>
                <a:schemeClr val="tx1"/>
              </a:solidFill>
              <a:latin typeface="Calibri" pitchFamily="34" charset="0"/>
              <a:cs typeface="Calibri" pitchFamily="34" charset="0"/>
            </a:endParaRPr>
          </a:p>
          <a:p>
            <a:r>
              <a:rPr lang="en-US" dirty="0" err="1" smtClean="0">
                <a:latin typeface="Calibri" pitchFamily="34" charset="0"/>
                <a:cs typeface="Calibri" pitchFamily="34" charset="0"/>
              </a:rPr>
              <a:t>Vectorization</a:t>
            </a:r>
            <a:r>
              <a:rPr lang="en-US" dirty="0" smtClean="0">
                <a:latin typeface="Calibri" pitchFamily="34" charset="0"/>
                <a:cs typeface="Calibri" pitchFamily="34" charset="0"/>
              </a:rPr>
              <a:t> allows Hive to process a batch of rows together as a unit instead of processing one row at a time. Each batch consists of a column vector which is usually an array of primitive types. Operations are performed on the entire column vector, which improves the instruction pipelines and cache usage</a:t>
            </a:r>
            <a:r>
              <a:rPr lang="en-US" dirty="0" smtClean="0"/>
              <a:t>.</a:t>
            </a:r>
          </a:p>
          <a:p>
            <a:endParaRPr lang="en-US" dirty="0" smtClean="0">
              <a:latin typeface="Calibri" pitchFamily="34" charset="0"/>
              <a:cs typeface="Calibri" pitchFamily="34" charset="0"/>
            </a:endParaRPr>
          </a:p>
          <a:p>
            <a:r>
              <a:rPr lang="en-US" dirty="0" smtClean="0">
                <a:latin typeface="Calibri" pitchFamily="34" charset="0"/>
                <a:cs typeface="Calibri" pitchFamily="34" charset="0"/>
              </a:rPr>
              <a:t>It perform in </a:t>
            </a:r>
            <a:r>
              <a:rPr lang="en-US" dirty="0">
                <a:latin typeface="Calibri" pitchFamily="34" charset="0"/>
                <a:cs typeface="Calibri" pitchFamily="34" charset="0"/>
              </a:rPr>
              <a:t>batches of 1024 rows at once instead of single row each time</a:t>
            </a:r>
            <a:r>
              <a:rPr lang="en-US" dirty="0" smtClean="0">
                <a:latin typeface="Calibri" pitchFamily="34" charset="0"/>
                <a:cs typeface="Calibri" pitchFamily="34" charset="0"/>
              </a:rPr>
              <a:t>.</a:t>
            </a:r>
          </a:p>
          <a:p>
            <a:endParaRPr lang="en-US" dirty="0" smtClean="0">
              <a:latin typeface="Calibri" pitchFamily="34" charset="0"/>
              <a:cs typeface="Calibri" pitchFamily="34" charset="0"/>
            </a:endParaRPr>
          </a:p>
          <a:p>
            <a:r>
              <a:rPr lang="en-US" dirty="0" err="1" smtClean="0">
                <a:latin typeface="Calibri" pitchFamily="34" charset="0"/>
                <a:cs typeface="Calibri" pitchFamily="34" charset="0"/>
              </a:rPr>
              <a:t>Vectorized</a:t>
            </a:r>
            <a:r>
              <a:rPr lang="en-US" dirty="0" smtClean="0">
                <a:latin typeface="Calibri" pitchFamily="34" charset="0"/>
                <a:cs typeface="Calibri" pitchFamily="34" charset="0"/>
              </a:rPr>
              <a:t> query execution improves performance of operations like scans, aggregations, filters and joins.</a:t>
            </a:r>
          </a:p>
          <a:p>
            <a:endParaRPr lang="en-US" dirty="0">
              <a:latin typeface="Calibri" pitchFamily="34" charset="0"/>
              <a:cs typeface="Calibri" pitchFamily="34" charset="0"/>
            </a:endParaRPr>
          </a:p>
          <a:p>
            <a:r>
              <a:rPr lang="en-US" dirty="0">
                <a:latin typeface="Calibri" pitchFamily="34" charset="0"/>
                <a:cs typeface="Calibri" pitchFamily="34" charset="0"/>
              </a:rPr>
              <a:t>Introduced in Hive 0.13, this feature significantly improves query execution time, and is easily enabled with two parameters settings:</a:t>
            </a:r>
          </a:p>
          <a:p>
            <a:pPr marL="0" indent="0">
              <a:buNone/>
            </a:pPr>
            <a:r>
              <a:rPr lang="en-US" dirty="0" smtClean="0">
                <a:latin typeface="Calibri" pitchFamily="34" charset="0"/>
                <a:cs typeface="Calibri" pitchFamily="34" charset="0"/>
              </a:rPr>
              <a:t>	set </a:t>
            </a:r>
            <a:r>
              <a:rPr lang="en-US" dirty="0">
                <a:latin typeface="Calibri" pitchFamily="34" charset="0"/>
                <a:cs typeface="Calibri" pitchFamily="34" charset="0"/>
              </a:rPr>
              <a:t>hive.vectorized.execution.enabled = true;</a:t>
            </a:r>
            <a:br>
              <a:rPr lang="en-US" dirty="0">
                <a:latin typeface="Calibri" pitchFamily="34" charset="0"/>
                <a:cs typeface="Calibri" pitchFamily="34" charset="0"/>
              </a:rPr>
            </a:br>
            <a:r>
              <a:rPr lang="en-US" dirty="0" smtClean="0">
                <a:latin typeface="Calibri" pitchFamily="34" charset="0"/>
                <a:cs typeface="Calibri" pitchFamily="34" charset="0"/>
              </a:rPr>
              <a:t>	set </a:t>
            </a:r>
            <a:r>
              <a:rPr lang="en-US" dirty="0">
                <a:latin typeface="Calibri" pitchFamily="34" charset="0"/>
                <a:cs typeface="Calibri" pitchFamily="34" charset="0"/>
              </a:rPr>
              <a:t>hive.vectorized.execution.reduce.enabled = true;</a:t>
            </a:r>
            <a:r>
              <a:rPr lang="en-US" sz="1600" dirty="0"/>
              <a:t/>
            </a:r>
            <a:br>
              <a:rPr lang="en-US" sz="1600" dirty="0"/>
            </a:br>
            <a:endParaRPr lang="en-US" sz="1600" dirty="0"/>
          </a:p>
        </p:txBody>
      </p:sp>
    </p:spTree>
    <p:extLst>
      <p:ext uri="{BB962C8B-B14F-4D97-AF65-F5344CB8AC3E}">
        <p14:creationId xmlns:p14="http://schemas.microsoft.com/office/powerpoint/2010/main" val="1765436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
            </a:r>
            <a:br>
              <a:rPr lang="en-US" dirty="0" smtClean="0">
                <a:latin typeface="Calibri" pitchFamily="34" charset="0"/>
                <a:cs typeface="Calibri" pitchFamily="34" charset="0"/>
              </a:rPr>
            </a:br>
            <a:r>
              <a:rPr lang="en-US" dirty="0" smtClean="0">
                <a:latin typeface="Calibri" pitchFamily="34" charset="0"/>
                <a:cs typeface="Calibri" pitchFamily="34" charset="0"/>
              </a:rPr>
              <a:t>Run </a:t>
            </a:r>
            <a:r>
              <a:rPr lang="en-US" dirty="0">
                <a:latin typeface="Calibri" pitchFamily="34" charset="0"/>
                <a:cs typeface="Calibri" pitchFamily="34" charset="0"/>
              </a:rPr>
              <a:t>a Hive query using </a:t>
            </a:r>
            <a:r>
              <a:rPr lang="en-US" dirty="0" smtClean="0">
                <a:latin typeface="Calibri" pitchFamily="34" charset="0"/>
                <a:cs typeface="Calibri" pitchFamily="34" charset="0"/>
              </a:rPr>
              <a:t>CBO</a:t>
            </a:r>
            <a:r>
              <a:rPr lang="en-US" dirty="0">
                <a:latin typeface="Calibri" pitchFamily="34" charset="0"/>
                <a:cs typeface="Calibri" pitchFamily="34" charset="0"/>
              </a:rPr>
              <a:t>		</a:t>
            </a:r>
            <a:r>
              <a:rPr lang="en-US" dirty="0"/>
              <a:t>						</a:t>
            </a:r>
          </a:p>
        </p:txBody>
      </p:sp>
      <p:sp>
        <p:nvSpPr>
          <p:cNvPr id="3" name="Content Placeholder 2"/>
          <p:cNvSpPr>
            <a:spLocks noGrp="1"/>
          </p:cNvSpPr>
          <p:nvPr>
            <p:ph idx="1"/>
          </p:nvPr>
        </p:nvSpPr>
        <p:spPr>
          <a:xfrm>
            <a:off x="341313" y="1295400"/>
            <a:ext cx="9223376" cy="4972049"/>
          </a:xfrm>
        </p:spPr>
        <p:txBody>
          <a:bodyPr/>
          <a:lstStyle/>
          <a:p>
            <a:r>
              <a:rPr lang="en-US" dirty="0" smtClean="0"/>
              <a:t>Cost-based optimization (CBO), </a:t>
            </a:r>
            <a:r>
              <a:rPr lang="en-US" dirty="0"/>
              <a:t>performs </a:t>
            </a:r>
            <a:r>
              <a:rPr lang="en-US" dirty="0" smtClean="0"/>
              <a:t>optimizations </a:t>
            </a:r>
            <a:r>
              <a:rPr lang="en-US" dirty="0"/>
              <a:t>based on query </a:t>
            </a:r>
            <a:r>
              <a:rPr lang="en-US" dirty="0" smtClean="0"/>
              <a:t>cost.</a:t>
            </a:r>
          </a:p>
          <a:p>
            <a:pPr marL="0" indent="0">
              <a:buNone/>
            </a:pPr>
            <a:endParaRPr lang="en-US" dirty="0"/>
          </a:p>
          <a:p>
            <a:r>
              <a:rPr lang="en-US" dirty="0"/>
              <a:t>To use </a:t>
            </a:r>
            <a:r>
              <a:rPr lang="en-US" dirty="0" smtClean="0"/>
              <a:t>CBO set </a:t>
            </a:r>
            <a:r>
              <a:rPr lang="en-US" dirty="0"/>
              <a:t>the following parameters at the beginning of your query:</a:t>
            </a:r>
          </a:p>
          <a:p>
            <a:pPr marL="0" indent="0">
              <a:buNone/>
            </a:pPr>
            <a:endParaRPr lang="en-US" dirty="0"/>
          </a:p>
          <a:p>
            <a:pPr marL="457200" lvl="2" indent="0">
              <a:buNone/>
            </a:pPr>
            <a:r>
              <a:rPr lang="en-US" dirty="0" smtClean="0"/>
              <a:t>hive&gt;set </a:t>
            </a:r>
            <a:r>
              <a:rPr lang="en-US" dirty="0" err="1"/>
              <a:t>hive.cbo.enable</a:t>
            </a:r>
            <a:r>
              <a:rPr lang="en-US" dirty="0"/>
              <a:t>=true;</a:t>
            </a:r>
          </a:p>
          <a:p>
            <a:pPr marL="457200" lvl="2" indent="0">
              <a:buNone/>
            </a:pPr>
            <a:r>
              <a:rPr lang="en-US" dirty="0"/>
              <a:t>h</a:t>
            </a:r>
            <a:r>
              <a:rPr lang="en-US" dirty="0" smtClean="0"/>
              <a:t>ive&gt;set </a:t>
            </a:r>
            <a:r>
              <a:rPr lang="en-US" dirty="0" err="1"/>
              <a:t>hive.compute.query.using.stats</a:t>
            </a:r>
            <a:r>
              <a:rPr lang="en-US" dirty="0"/>
              <a:t>=true;</a:t>
            </a:r>
          </a:p>
          <a:p>
            <a:pPr marL="457200" lvl="2" indent="0">
              <a:buNone/>
            </a:pPr>
            <a:r>
              <a:rPr lang="en-US" dirty="0"/>
              <a:t>hive&gt;</a:t>
            </a:r>
            <a:r>
              <a:rPr lang="en-US" dirty="0" smtClean="0"/>
              <a:t>set </a:t>
            </a:r>
            <a:r>
              <a:rPr lang="en-US" dirty="0" err="1"/>
              <a:t>hive.stats.fetch.column.stats</a:t>
            </a:r>
            <a:r>
              <a:rPr lang="en-US" dirty="0"/>
              <a:t>=true;</a:t>
            </a:r>
          </a:p>
          <a:p>
            <a:pPr marL="457200" lvl="2" indent="0">
              <a:buNone/>
            </a:pPr>
            <a:r>
              <a:rPr lang="en-US" dirty="0"/>
              <a:t>hive&gt;</a:t>
            </a:r>
            <a:r>
              <a:rPr lang="en-US" dirty="0" smtClean="0"/>
              <a:t>set </a:t>
            </a:r>
            <a:r>
              <a:rPr lang="en-US" dirty="0" err="1"/>
              <a:t>hive.stats.fetch.partition.stats</a:t>
            </a:r>
            <a:r>
              <a:rPr lang="en-US" dirty="0"/>
              <a:t>=true;</a:t>
            </a:r>
          </a:p>
        </p:txBody>
      </p:sp>
    </p:spTree>
    <p:extLst>
      <p:ext uri="{BB962C8B-B14F-4D97-AF65-F5344CB8AC3E}">
        <p14:creationId xmlns:p14="http://schemas.microsoft.com/office/powerpoint/2010/main" val="27730716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Creating User-Defined Functions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371600"/>
            <a:ext cx="9223376" cy="4438649"/>
          </a:xfrm>
        </p:spPr>
        <p:txBody>
          <a:bodyPr/>
          <a:lstStyle/>
          <a:p>
            <a:r>
              <a:rPr lang="en-US" dirty="0" smtClean="0">
                <a:latin typeface="Calibri" pitchFamily="34" charset="0"/>
                <a:cs typeface="Calibri" pitchFamily="34" charset="0"/>
              </a:rPr>
              <a:t>Hive supports manipulation of data via user-created functions</a:t>
            </a:r>
          </a:p>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
        <p:nvSpPr>
          <p:cNvPr id="6" name="Rectangle 5"/>
          <p:cNvSpPr/>
          <p:nvPr/>
        </p:nvSpPr>
        <p:spPr>
          <a:xfrm>
            <a:off x="457200" y="2590800"/>
            <a:ext cx="8839200"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i="1" dirty="0" smtClean="0">
                <a:latin typeface="Calibri" pitchFamily="34" charset="0"/>
                <a:cs typeface="Calibri" pitchFamily="34" charset="0"/>
              </a:rPr>
              <a:t>INSERT OVERWRITE TABLE </a:t>
            </a:r>
            <a:r>
              <a:rPr lang="en-US" sz="2000" i="1" dirty="0" err="1" smtClean="0">
                <a:latin typeface="Calibri" pitchFamily="34" charset="0"/>
                <a:cs typeface="Calibri" pitchFamily="34" charset="0"/>
              </a:rPr>
              <a:t>u_data_new</a:t>
            </a:r>
            <a:endParaRPr lang="en-US" sz="2000" i="1" dirty="0" smtClean="0">
              <a:latin typeface="Calibri" pitchFamily="34" charset="0"/>
              <a:cs typeface="Calibri" pitchFamily="34" charset="0"/>
            </a:endParaRPr>
          </a:p>
          <a:p>
            <a:r>
              <a:rPr lang="en-US" sz="2000" i="1" dirty="0" smtClean="0">
                <a:latin typeface="Calibri" pitchFamily="34" charset="0"/>
                <a:cs typeface="Calibri" pitchFamily="34" charset="0"/>
              </a:rPr>
              <a:t>SELECT TRANSFORM (</a:t>
            </a:r>
            <a:r>
              <a:rPr lang="en-US" sz="2000" i="1" dirty="0" err="1" smtClean="0">
                <a:latin typeface="Calibri" pitchFamily="34" charset="0"/>
                <a:cs typeface="Calibri" pitchFamily="34" charset="0"/>
              </a:rPr>
              <a:t>userid</a:t>
            </a:r>
            <a:r>
              <a:rPr lang="en-US" sz="2000" i="1" dirty="0" smtClean="0">
                <a:latin typeface="Calibri" pitchFamily="34" charset="0"/>
                <a:cs typeface="Calibri" pitchFamily="34" charset="0"/>
              </a:rPr>
              <a:t>, </a:t>
            </a:r>
            <a:r>
              <a:rPr lang="en-US" sz="2000" i="1" dirty="0" err="1" smtClean="0">
                <a:latin typeface="Calibri" pitchFamily="34" charset="0"/>
                <a:cs typeface="Calibri" pitchFamily="34" charset="0"/>
              </a:rPr>
              <a:t>movieid</a:t>
            </a:r>
            <a:r>
              <a:rPr lang="en-US" sz="2000" i="1" dirty="0" smtClean="0">
                <a:latin typeface="Calibri" pitchFamily="34" charset="0"/>
                <a:cs typeface="Calibri" pitchFamily="34" charset="0"/>
              </a:rPr>
              <a:t>, rating, </a:t>
            </a:r>
            <a:r>
              <a:rPr lang="en-US" sz="2000" i="1" dirty="0" err="1" smtClean="0">
                <a:latin typeface="Calibri" pitchFamily="34" charset="0"/>
                <a:cs typeface="Calibri" pitchFamily="34" charset="0"/>
              </a:rPr>
              <a:t>unixtime</a:t>
            </a:r>
            <a:r>
              <a:rPr lang="en-US" sz="2000" i="1" dirty="0" smtClean="0">
                <a:latin typeface="Calibri" pitchFamily="34" charset="0"/>
                <a:cs typeface="Calibri" pitchFamily="34" charset="0"/>
              </a:rPr>
              <a:t>)</a:t>
            </a:r>
          </a:p>
          <a:p>
            <a:r>
              <a:rPr lang="en-US" sz="2000" i="1" dirty="0" smtClean="0">
                <a:latin typeface="Calibri" pitchFamily="34" charset="0"/>
                <a:cs typeface="Calibri" pitchFamily="34" charset="0"/>
              </a:rPr>
              <a:t>USING 'python weekday_mapper.py‘ AS (</a:t>
            </a:r>
            <a:r>
              <a:rPr lang="en-US" sz="2000" i="1" dirty="0" err="1" smtClean="0">
                <a:latin typeface="Calibri" pitchFamily="34" charset="0"/>
                <a:cs typeface="Calibri" pitchFamily="34" charset="0"/>
              </a:rPr>
              <a:t>userid</a:t>
            </a:r>
            <a:r>
              <a:rPr lang="en-US" sz="2000" i="1" dirty="0" smtClean="0">
                <a:latin typeface="Calibri" pitchFamily="34" charset="0"/>
                <a:cs typeface="Calibri" pitchFamily="34" charset="0"/>
              </a:rPr>
              <a:t>, </a:t>
            </a:r>
            <a:r>
              <a:rPr lang="en-US" sz="2000" i="1" dirty="0" err="1" smtClean="0">
                <a:latin typeface="Calibri" pitchFamily="34" charset="0"/>
                <a:cs typeface="Calibri" pitchFamily="34" charset="0"/>
              </a:rPr>
              <a:t>movieid</a:t>
            </a:r>
            <a:r>
              <a:rPr lang="en-US" sz="2000" i="1" dirty="0" smtClean="0">
                <a:latin typeface="Calibri" pitchFamily="34" charset="0"/>
                <a:cs typeface="Calibri" pitchFamily="34" charset="0"/>
              </a:rPr>
              <a:t>, rating, weekday)</a:t>
            </a:r>
          </a:p>
          <a:p>
            <a:r>
              <a:rPr lang="en-US" sz="2000" i="1" dirty="0" smtClean="0">
                <a:latin typeface="Calibri" pitchFamily="34" charset="0"/>
                <a:cs typeface="Calibri" pitchFamily="34" charset="0"/>
              </a:rPr>
              <a:t>FROM </a:t>
            </a:r>
            <a:r>
              <a:rPr lang="en-US" sz="2000" i="1" dirty="0" err="1" smtClean="0">
                <a:latin typeface="Calibri" pitchFamily="34" charset="0"/>
                <a:cs typeface="Calibri" pitchFamily="34" charset="0"/>
              </a:rPr>
              <a:t>u_data</a:t>
            </a:r>
            <a:r>
              <a:rPr lang="en-US" sz="2000" i="1" dirty="0" smtClean="0">
                <a:latin typeface="Calibri" pitchFamily="34" charset="0"/>
                <a:cs typeface="Calibri" pitchFamily="34" charset="0"/>
              </a:rPr>
              <a:t>;</a:t>
            </a:r>
            <a:endParaRPr lang="en-US" sz="2000" i="1" dirty="0">
              <a:latin typeface="Calibri" pitchFamily="34" charset="0"/>
              <a:cs typeface="Calibri" pitchFamily="34" charset="0"/>
            </a:endParaRPr>
          </a:p>
        </p:txBody>
      </p:sp>
    </p:spTree>
    <p:extLst>
      <p:ext uri="{BB962C8B-B14F-4D97-AF65-F5344CB8AC3E}">
        <p14:creationId xmlns:p14="http://schemas.microsoft.com/office/powerpoint/2010/main" val="2460832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Hive Use Cases</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530224" y="990600"/>
            <a:ext cx="9223376" cy="5181600"/>
          </a:xfrm>
        </p:spPr>
        <p:txBody>
          <a:bodyPr/>
          <a:lstStyle/>
          <a:p>
            <a:pPr>
              <a:buNone/>
            </a:pPr>
            <a:r>
              <a:rPr lang="en-US" dirty="0" smtClean="0">
                <a:latin typeface="Calibri" pitchFamily="34" charset="0"/>
                <a:cs typeface="Calibri" pitchFamily="34" charset="0"/>
              </a:rPr>
              <a:t>    Hive is a </a:t>
            </a:r>
            <a:r>
              <a:rPr lang="en-US" dirty="0" err="1" smtClean="0">
                <a:latin typeface="Calibri" pitchFamily="34" charset="0"/>
                <a:cs typeface="Calibri" pitchFamily="34" charset="0"/>
              </a:rPr>
              <a:t>petabyte</a:t>
            </a:r>
            <a:r>
              <a:rPr lang="en-US" dirty="0" smtClean="0">
                <a:latin typeface="Calibri" pitchFamily="34" charset="0"/>
                <a:cs typeface="Calibri" pitchFamily="34" charset="0"/>
              </a:rPr>
              <a:t>-scale data warehouse system built on the Hadoop platform, it is a good choice for environments experiencing phenomenal growth in data volume. The underlying </a:t>
            </a:r>
            <a:r>
              <a:rPr lang="en-US" dirty="0" err="1" smtClean="0">
                <a:latin typeface="Calibri" pitchFamily="34" charset="0"/>
                <a:cs typeface="Calibri" pitchFamily="34" charset="0"/>
              </a:rPr>
              <a:t>MapReduce</a:t>
            </a:r>
            <a:r>
              <a:rPr lang="en-US" dirty="0" smtClean="0">
                <a:latin typeface="Calibri" pitchFamily="34" charset="0"/>
                <a:cs typeface="Calibri" pitchFamily="34" charset="0"/>
              </a:rPr>
              <a:t> interface with HDFS is </a:t>
            </a:r>
            <a:r>
              <a:rPr lang="en-US" dirty="0" smtClean="0">
                <a:latin typeface="Calibri" pitchFamily="34" charset="0"/>
              </a:rPr>
              <a:t>hard to program directly, but Hive provides an SQL interface, making it possible to use existing programming skills to perform data preparation</a:t>
            </a:r>
            <a:r>
              <a:rPr lang="en-US" dirty="0" smtClean="0"/>
              <a:t>. </a:t>
            </a:r>
          </a:p>
          <a:p>
            <a:pPr>
              <a:buNone/>
            </a:pPr>
            <a:r>
              <a:rPr lang="en-US" dirty="0" smtClean="0">
                <a:latin typeface="Calibri" pitchFamily="34" charset="0"/>
              </a:rPr>
              <a:t>    Hive on </a:t>
            </a:r>
            <a:r>
              <a:rPr lang="en-US" dirty="0" err="1" smtClean="0">
                <a:latin typeface="Calibri" pitchFamily="34" charset="0"/>
              </a:rPr>
              <a:t>MapReduce</a:t>
            </a:r>
            <a:r>
              <a:rPr lang="en-US" dirty="0" smtClean="0">
                <a:latin typeface="Calibri" pitchFamily="34" charset="0"/>
              </a:rPr>
              <a:t> or Spark is best-suited for batch data preparation or ETL:</a:t>
            </a:r>
          </a:p>
          <a:p>
            <a:pPr>
              <a:buNone/>
            </a:pPr>
            <a:endParaRPr lang="en-US" dirty="0" smtClean="0">
              <a:latin typeface="Calibri" pitchFamily="34" charset="0"/>
            </a:endParaRPr>
          </a:p>
          <a:p>
            <a:r>
              <a:rPr lang="en-US" sz="1800" dirty="0" smtClean="0">
                <a:latin typeface="Calibri" pitchFamily="34" charset="0"/>
              </a:rPr>
              <a:t>You must run scheduled batch jobs with very large ETL sorts with joins to prepare data for Hadoop. Most data served to BI users in Impala is prepared by ETL developers using Hive</a:t>
            </a:r>
          </a:p>
          <a:p>
            <a:r>
              <a:rPr lang="en-US" dirty="0" smtClean="0"/>
              <a:t> </a:t>
            </a:r>
            <a:r>
              <a:rPr lang="en-US" sz="1800" dirty="0" smtClean="0">
                <a:latin typeface="Calibri" pitchFamily="34" charset="0"/>
              </a:rPr>
              <a:t>You run data transfer or conversion jobs that take many hours. With Hive, if a problem occurs partway through such a job, it recovers and continues.</a:t>
            </a:r>
          </a:p>
          <a:p>
            <a:r>
              <a:rPr lang="en-US" dirty="0" smtClean="0"/>
              <a:t> </a:t>
            </a:r>
            <a:r>
              <a:rPr lang="en-US" sz="1800" dirty="0" smtClean="0">
                <a:latin typeface="Calibri" pitchFamily="34" charset="0"/>
              </a:rPr>
              <a:t>You receive or provide data in diverse formats, where the Hive </a:t>
            </a:r>
            <a:r>
              <a:rPr lang="en-US" sz="1800" dirty="0" err="1" smtClean="0">
                <a:latin typeface="Calibri" pitchFamily="34" charset="0"/>
              </a:rPr>
              <a:t>SerDes</a:t>
            </a:r>
            <a:r>
              <a:rPr lang="en-US" sz="1800" dirty="0" smtClean="0">
                <a:latin typeface="Calibri" pitchFamily="34" charset="0"/>
              </a:rPr>
              <a:t> and variety of UDFs make it convenient to ingest and convert the data. Typically, the final stage of the ETL process with Hive might be to a high-performance, widely supported format such as Parquet.</a:t>
            </a:r>
          </a:p>
          <a:p>
            <a:pPr>
              <a:buNone/>
            </a:pPr>
            <a:endParaRPr lang="en-US" dirty="0">
              <a:latin typeface="Calibri" pitchFamily="34" charset="0"/>
              <a:cs typeface="Calibri" pitchFamily="34" charset="0"/>
            </a:endParaRPr>
          </a:p>
        </p:txBody>
      </p:sp>
    </p:spTree>
    <p:extLst>
      <p:ext uri="{BB962C8B-B14F-4D97-AF65-F5344CB8AC3E}">
        <p14:creationId xmlns:p14="http://schemas.microsoft.com/office/powerpoint/2010/main" val="2460832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2895600"/>
            <a:ext cx="9223376" cy="990600"/>
          </a:xfrm>
        </p:spPr>
        <p:txBody>
          <a:bodyPr/>
          <a:lstStyle/>
          <a:p>
            <a:pPr algn="ctr">
              <a:buNone/>
            </a:pPr>
            <a:r>
              <a:rPr lang="en-US" sz="4400" dirty="0" smtClean="0"/>
              <a:t>Q &amp; A</a:t>
            </a:r>
            <a:endParaRPr lang="en-US" sz="4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a:xfrm>
            <a:off x="381000" y="2971800"/>
            <a:ext cx="9223376" cy="548640"/>
          </a:xfrm>
        </p:spPr>
        <p:txBody>
          <a:bodyPr/>
          <a:lstStyle/>
          <a:p>
            <a:pPr algn="ctr"/>
            <a:r>
              <a:rPr lang="en-US" sz="2800" b="0" dirty="0" smtClean="0">
                <a:solidFill>
                  <a:schemeClr val="tx1"/>
                </a:solidFill>
                <a:latin typeface="Calibri" pitchFamily="34" charset="0"/>
                <a:cs typeface="Calibri" pitchFamily="34" charset="0"/>
              </a:rPr>
              <a:t>Comparing Hive with traditional database</a:t>
            </a:r>
            <a:endParaRPr lang="en-US" sz="2800" b="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31310203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361952" y="1163638"/>
            <a:ext cx="8355013" cy="5281612"/>
          </a:xfrm>
          <a:prstGeom prst="rect">
            <a:avLst/>
          </a:prstGeom>
          <a:noFill/>
          <a:ln w="9525">
            <a:noFill/>
            <a:miter lim="800000"/>
            <a:headEnd/>
            <a:tailEnd/>
          </a:ln>
        </p:spPr>
        <p:txBody>
          <a:bodyPr vert="horz" wrap="square" lIns="288000" tIns="36000" rIns="72000" bIns="36000" numCol="1" anchor="t" anchorCtr="0" compatLnSpc="1">
            <a:prstTxWarp prst="textNoShape">
              <a:avLst/>
            </a:prstTxWarp>
          </a:bodyPr>
          <a:lstStyle/>
          <a:p>
            <a:pPr marL="342900" marR="0" lvl="1" indent="-342900" algn="l" defTabSz="714375" rtl="0" eaLnBrk="1" fontAlgn="base" latinLnBrk="0" hangingPunct="1">
              <a:lnSpc>
                <a:spcPts val="2600"/>
              </a:lnSpc>
              <a:spcBef>
                <a:spcPct val="20000"/>
              </a:spcBef>
              <a:spcAft>
                <a:spcPct val="0"/>
              </a:spcAft>
              <a:buClr>
                <a:schemeClr val="accent2"/>
              </a:buClr>
              <a:buSzPct val="85000"/>
              <a:buFont typeface="ZapfDingbats" pitchFamily="82" charset="2"/>
              <a:buNone/>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宋体" charset="-122"/>
              <a:cs typeface="+mn-cs"/>
            </a:endParaRPr>
          </a:p>
        </p:txBody>
      </p:sp>
      <p:sp>
        <p:nvSpPr>
          <p:cNvPr id="6" name="TextBox 5"/>
          <p:cNvSpPr txBox="1"/>
          <p:nvPr/>
        </p:nvSpPr>
        <p:spPr>
          <a:xfrm>
            <a:off x="533400" y="1295400"/>
            <a:ext cx="6477000" cy="800100"/>
          </a:xfrm>
          <a:prstGeom prst="rect">
            <a:avLst/>
          </a:prstGeom>
          <a:noFill/>
        </p:spPr>
        <p:txBody>
          <a:bodyPr>
            <a:spAutoFit/>
          </a:bodyPr>
          <a:lstStyle/>
          <a:p>
            <a:pPr fontAlgn="auto">
              <a:spcBef>
                <a:spcPts val="0"/>
              </a:spcBef>
              <a:spcAft>
                <a:spcPts val="0"/>
              </a:spcAft>
              <a:defRPr/>
            </a:pPr>
            <a:r>
              <a:rPr lang="en-US" sz="3200" dirty="0" smtClean="0">
                <a:solidFill>
                  <a:schemeClr val="tx2">
                    <a:lumMod val="50000"/>
                  </a:schemeClr>
                </a:solidFill>
                <a:latin typeface="+mn-lt"/>
                <a:cs typeface="+mn-cs"/>
              </a:rPr>
              <a:t> </a:t>
            </a:r>
            <a:endParaRPr lang="en-US" sz="3200" dirty="0">
              <a:solidFill>
                <a:schemeClr val="tx2">
                  <a:lumMod val="50000"/>
                </a:schemeClr>
              </a:solidFill>
              <a:latin typeface="+mn-lt"/>
              <a:cs typeface="+mn-cs"/>
            </a:endParaRPr>
          </a:p>
          <a:p>
            <a:pPr fontAlgn="auto">
              <a:spcBef>
                <a:spcPts val="0"/>
              </a:spcBef>
              <a:spcAft>
                <a:spcPts val="0"/>
              </a:spcAft>
              <a:defRPr/>
            </a:pPr>
            <a:endParaRPr lang="en-US" sz="1400" dirty="0">
              <a:solidFill>
                <a:schemeClr val="tx2">
                  <a:lumMod val="50000"/>
                </a:schemeClr>
              </a:solidFill>
              <a:latin typeface="+mn-lt"/>
              <a:cs typeface="+mn-cs"/>
            </a:endParaRPr>
          </a:p>
        </p:txBody>
      </p:sp>
      <p:sp>
        <p:nvSpPr>
          <p:cNvPr id="7" name="Title 1"/>
          <p:cNvSpPr txBox="1">
            <a:spLocks/>
          </p:cNvSpPr>
          <p:nvPr/>
        </p:nvSpPr>
        <p:spPr>
          <a:xfrm>
            <a:off x="0" y="1828800"/>
            <a:ext cx="9905999" cy="1676400"/>
          </a:xfrm>
          <a:prstGeom prst="rect">
            <a:avLst/>
          </a:prstGeom>
        </p:spPr>
        <p:txBody>
          <a:bodyPr vert="horz" lIns="297529" tIns="33059" rIns="165294" bIns="33059" rtlCol="0" anchor="ctr">
            <a:noAutofit/>
          </a:bodyPr>
          <a:lstStyle/>
          <a:p>
            <a:pPr marL="0" marR="0" lvl="0" indent="0" algn="ctr" defTabSz="914342" rtl="0" eaLnBrk="1" fontAlgn="auto" latinLnBrk="0" hangingPunct="1">
              <a:lnSpc>
                <a:spcPct val="85000"/>
              </a:lnSpc>
              <a:spcBef>
                <a:spcPct val="0"/>
              </a:spcBef>
              <a:spcAft>
                <a:spcPts val="0"/>
              </a:spcAft>
              <a:buClrTx/>
              <a:buSzTx/>
              <a:buFontTx/>
              <a:buNone/>
              <a:tabLst/>
              <a:defRPr/>
            </a:pPr>
            <a:r>
              <a:rPr lang="en-US" sz="4000" dirty="0" smtClean="0">
                <a:latin typeface="Arial Narrow" pitchFamily="34" charset="0"/>
                <a:ea typeface="+mj-ea"/>
                <a:cs typeface="+mj-cs"/>
              </a:rPr>
              <a:t>Thank You</a:t>
            </a:r>
            <a:endParaRPr kumimoji="0" lang="en-US" sz="4000" b="0" i="0" u="none" strike="noStrike" kern="1200" cap="none" spc="0" normalizeH="0" baseline="0" noProof="0" dirty="0" smtClean="0">
              <a:ln>
                <a:noFill/>
              </a:ln>
              <a:solidFill>
                <a:schemeClr val="tx1"/>
              </a:solidFill>
              <a:effectLst/>
              <a:uLnTx/>
              <a:uFillTx/>
              <a:latin typeface="Arial Narrow" pitchFamily="34" charset="0"/>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86507075"/>
              </p:ext>
            </p:extLst>
          </p:nvPr>
        </p:nvGraphicFramePr>
        <p:xfrm>
          <a:off x="6858000" y="5029200"/>
          <a:ext cx="2819400" cy="1112520"/>
        </p:xfrm>
        <a:graphic>
          <a:graphicData uri="http://schemas.openxmlformats.org/drawingml/2006/table">
            <a:tbl>
              <a:tblPr firstRow="1" bandRow="1">
                <a:tableStyleId>{72833802-FEF1-4C79-8D5D-14CF1EAF98D9}</a:tableStyleId>
              </a:tblPr>
              <a:tblGrid>
                <a:gridCol w="1371600"/>
                <a:gridCol w="1447800"/>
              </a:tblGrid>
              <a:tr h="370840">
                <a:tc>
                  <a:txBody>
                    <a:bodyPr/>
                    <a:lstStyle/>
                    <a:p>
                      <a:r>
                        <a:rPr lang="en-US" sz="1000" b="1" dirty="0" smtClean="0">
                          <a:solidFill>
                            <a:schemeClr val="tx1"/>
                          </a:solidFill>
                        </a:rPr>
                        <a:t>Review Date</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smtClean="0">
                          <a:solidFill>
                            <a:schemeClr val="tx1"/>
                          </a:solidFill>
                        </a:rPr>
                        <a:t>25-May-2016</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1" dirty="0" smtClean="0">
                          <a:solidFill>
                            <a:schemeClr val="tx1"/>
                          </a:solidFill>
                        </a:rPr>
                        <a:t>Version</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smtClean="0">
                          <a:solidFill>
                            <a:schemeClr val="tx1"/>
                          </a:solidFill>
                        </a:rPr>
                        <a:t>1.0</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000" b="1" dirty="0" smtClean="0">
                          <a:solidFill>
                            <a:schemeClr val="tx1"/>
                          </a:solidFill>
                        </a:rPr>
                        <a:t>Next Review Due</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smtClean="0">
                          <a:solidFill>
                            <a:schemeClr val="tx1"/>
                          </a:solidFill>
                        </a:rPr>
                        <a:t>15-July-2016</a:t>
                      </a:r>
                      <a:endParaRPr 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558643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1027"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xTia5XSD0.OzMnWznRyt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BIG-01_Big Data Overview_Training_1">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bg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spcBef>
            <a:spcPct val="0"/>
          </a:spcBef>
          <a:spcAft>
            <a:spcPct val="0"/>
          </a:spcAft>
          <a:buClrTx/>
          <a:buSzTx/>
          <a:buFontTx/>
          <a:buNone/>
          <a:tabLst/>
          <a:defRPr kumimoji="0" sz="1600" i="0" u="none" strike="noStrike" cap="none" normalizeH="0" baseline="0" dirty="0" smtClean="0">
            <a:ln>
              <a:noFill/>
            </a:ln>
            <a:solidFill>
              <a:schemeClr val="tx2">
                <a:lumMod val="50000"/>
              </a:schemeClr>
            </a:solidFill>
            <a:effectLst/>
            <a:latin typeface="+mn-lt"/>
            <a:cs typeface="Arial" charset="0"/>
          </a:defRPr>
        </a:defPPr>
      </a:lstStyle>
    </a:spDef>
    <a:lnDef>
      <a:spPr bwMode="auto">
        <a:solidFill>
          <a:schemeClr val="accent6"/>
        </a:solidFill>
        <a:ln w="6350" cap="flat" cmpd="sng" algn="ctr">
          <a:solidFill>
            <a:schemeClr val="bg2"/>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I&amp;D_Learning and Development 2015_Closing Slides">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amp;D_Learning and Development 2015_Section break">
  <a:themeElements>
    <a:clrScheme name="I&amp;D-New">
      <a:dk1>
        <a:srgbClr val="263147"/>
      </a:dk1>
      <a:lt1>
        <a:sysClr val="window" lastClr="FFFFFF"/>
      </a:lt1>
      <a:dk2>
        <a:srgbClr val="909090"/>
      </a:dk2>
      <a:lt2>
        <a:srgbClr val="998C85"/>
      </a:lt2>
      <a:accent1>
        <a:srgbClr val="263147"/>
      </a:accent1>
      <a:accent2>
        <a:srgbClr val="0098C7"/>
      </a:accent2>
      <a:accent3>
        <a:srgbClr val="B7BE16"/>
      </a:accent3>
      <a:accent4>
        <a:srgbClr val="598E20"/>
      </a:accent4>
      <a:accent5>
        <a:srgbClr val="762C7C"/>
      </a:accent5>
      <a:accent6>
        <a:srgbClr val="AC2B37"/>
      </a:accent6>
      <a:hlink>
        <a:srgbClr val="E47E1A"/>
      </a:hlink>
      <a:folHlink>
        <a:srgbClr val="C167C9"/>
      </a:folHlink>
    </a:clrScheme>
    <a:fontScheme name="Capgemini-N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BIG-01_Big Data Overview_Training_1</Template>
  <TotalTime>3782</TotalTime>
  <Words>8421</Words>
  <Application>Microsoft Office PowerPoint</Application>
  <PresentationFormat>A4 Paper (210x297 mm)</PresentationFormat>
  <Paragraphs>1186</Paragraphs>
  <Slides>91</Slides>
  <Notes>44</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91</vt:i4>
      </vt:variant>
    </vt:vector>
  </HeadingPairs>
  <TitlesOfParts>
    <vt:vector size="95" baseType="lpstr">
      <vt:lpstr>BIG-01_Big Data Overview_Training_1</vt:lpstr>
      <vt:lpstr>I&amp;D_Learning and Development 2015_Closing Slides</vt:lpstr>
      <vt:lpstr>I&amp;D_Learning and Development 2015_Section break</vt:lpstr>
      <vt:lpstr>think-cell Slide</vt:lpstr>
      <vt:lpstr>Learning &amp; Development  Enabling development, Impacting growth…</vt:lpstr>
      <vt:lpstr>Module-1 Outline</vt:lpstr>
      <vt:lpstr>Motivation to Hive</vt:lpstr>
      <vt:lpstr>Motivation to Hive (cont..)</vt:lpstr>
      <vt:lpstr>What is Hive?</vt:lpstr>
      <vt:lpstr>What is Hive? (cont..)</vt:lpstr>
      <vt:lpstr>What is Hive? (cont..)</vt:lpstr>
      <vt:lpstr>Why do we use Apache Hive?</vt:lpstr>
      <vt:lpstr>PowerPoint Presentation</vt:lpstr>
      <vt:lpstr>Hive Vs RDBMS</vt:lpstr>
      <vt:lpstr>Your Cluster is not your database</vt:lpstr>
      <vt:lpstr>Hive Architecture</vt:lpstr>
      <vt:lpstr>Hive configuration property       </vt:lpstr>
      <vt:lpstr>Basic SELECT Queries</vt:lpstr>
      <vt:lpstr> Submitting Hive Queries </vt:lpstr>
      <vt:lpstr>Query Processing in Hive</vt:lpstr>
      <vt:lpstr>Module-2 Outline</vt:lpstr>
      <vt:lpstr>Hive Data Model</vt:lpstr>
      <vt:lpstr>Hive Data Types</vt:lpstr>
      <vt:lpstr>Hive Data Model (cont..)</vt:lpstr>
      <vt:lpstr>Hive Data Model (cont..)</vt:lpstr>
      <vt:lpstr>Hive Metastore</vt:lpstr>
      <vt:lpstr>Apache Hive</vt:lpstr>
      <vt:lpstr>Managed table and External table in Hive</vt:lpstr>
      <vt:lpstr>Q &amp; A</vt:lpstr>
      <vt:lpstr>Hive Basics: Creating Tables</vt:lpstr>
      <vt:lpstr>Verify Table Types in Hive</vt:lpstr>
      <vt:lpstr> Loading Data into a Hive Table </vt:lpstr>
      <vt:lpstr>Loading files into Hive tables             </vt:lpstr>
      <vt:lpstr>Storing Output Results</vt:lpstr>
      <vt:lpstr>Hive Data: Physical Layout</vt:lpstr>
      <vt:lpstr> Computing Table Statistics </vt:lpstr>
      <vt:lpstr> Storage - Hive File Formats </vt:lpstr>
      <vt:lpstr>Storage - Hive File Formats (cont..)</vt:lpstr>
      <vt:lpstr> Compressed Data Storage </vt:lpstr>
      <vt:lpstr>ORCFile format</vt:lpstr>
      <vt:lpstr> ORCFile format (cont..) </vt:lpstr>
      <vt:lpstr>ORCFile format (cont..)</vt:lpstr>
      <vt:lpstr> Storage - SerDe file format </vt:lpstr>
      <vt:lpstr>Q &amp; A</vt:lpstr>
      <vt:lpstr>Update, Delete, &amp; INSERT in HIVE </vt:lpstr>
      <vt:lpstr>Update, Delete, &amp; INSERT in HIVE (cont..)   </vt:lpstr>
      <vt:lpstr>Update, Delete, &amp; INSERT in HIVE (cont..)   </vt:lpstr>
      <vt:lpstr>Update, Delete, &amp; INSERT in HIVE (cont..)    </vt:lpstr>
      <vt:lpstr>Update, Delete, &amp; INSERT in HIVE </vt:lpstr>
      <vt:lpstr>Create Table As Select (CTAS)</vt:lpstr>
      <vt:lpstr>CTAS - Syntax</vt:lpstr>
      <vt:lpstr>Difference between DELETE, TRUNCATE and DROP</vt:lpstr>
      <vt:lpstr>Module-3 Outline</vt:lpstr>
      <vt:lpstr>Module Outline (cont…)</vt:lpstr>
      <vt:lpstr>Apache Hive</vt:lpstr>
      <vt:lpstr> Hive Join (cont..) </vt:lpstr>
      <vt:lpstr> Hive Join (cont..) </vt:lpstr>
      <vt:lpstr>Hive Join (cont..)</vt:lpstr>
      <vt:lpstr> Hive Join (cont..)  </vt:lpstr>
      <vt:lpstr>Hive Join</vt:lpstr>
      <vt:lpstr>Hive Join (cont..)           </vt:lpstr>
      <vt:lpstr>Hive Join (cont..)          </vt:lpstr>
      <vt:lpstr>Hive Join (cont..)           </vt:lpstr>
      <vt:lpstr> Hive - Sub queries </vt:lpstr>
      <vt:lpstr>Hive - Sub queries (cont..)         </vt:lpstr>
      <vt:lpstr> Sorting Data </vt:lpstr>
      <vt:lpstr> Using Distribute By &amp; sort by </vt:lpstr>
      <vt:lpstr> The OVER Clause </vt:lpstr>
      <vt:lpstr>Partitioned Tables</vt:lpstr>
      <vt:lpstr>Bucketed Hive table</vt:lpstr>
      <vt:lpstr>Bucketed Hive table (cont..)        </vt:lpstr>
      <vt:lpstr>Q &amp; A</vt:lpstr>
      <vt:lpstr> Skewed Tables </vt:lpstr>
      <vt:lpstr> Understanding Views </vt:lpstr>
      <vt:lpstr> Deﬁning Views </vt:lpstr>
      <vt:lpstr> Overview of Indexes </vt:lpstr>
      <vt:lpstr> Deﬁning Indexes </vt:lpstr>
      <vt:lpstr> Using Windows </vt:lpstr>
      <vt:lpstr> Hive Analytics Function </vt:lpstr>
      <vt:lpstr>Module-4 Outline</vt:lpstr>
      <vt:lpstr>Apache Hive - Optimization</vt:lpstr>
      <vt:lpstr> Hive Optimization  </vt:lpstr>
      <vt:lpstr>Hive Optimization (cont..)</vt:lpstr>
      <vt:lpstr> Hive Optimization (cont..) </vt:lpstr>
      <vt:lpstr>Hive Optimization (cont..)</vt:lpstr>
      <vt:lpstr>Hive query using Tez Execution Engine</vt:lpstr>
      <vt:lpstr>Hive query using Tez Execution Engine (cont..)</vt:lpstr>
      <vt:lpstr>Hive on Spark</vt:lpstr>
      <vt:lpstr>Run a Hive query using vectorization   </vt:lpstr>
      <vt:lpstr> Run a Hive query using CBO        </vt:lpstr>
      <vt:lpstr>Creating User-Defined Functions</vt:lpstr>
      <vt:lpstr>Hive Use Cases</vt:lpstr>
      <vt:lpstr>PowerPoint Presentation</vt:lpstr>
      <vt:lpstr>PowerPoint Presentation</vt:lpstr>
      <vt:lpstr>PowerPoint Presentation</vt:lpstr>
    </vt:vector>
  </TitlesOfParts>
  <Company>Capgemini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&amp; Development  Enabling development, Impacting growth…</dc:title>
  <dc:creator>svaikunt</dc:creator>
  <cp:lastModifiedBy>Kumar, Deepak</cp:lastModifiedBy>
  <cp:revision>307</cp:revision>
  <dcterms:created xsi:type="dcterms:W3CDTF">2015-07-09T08:35:18Z</dcterms:created>
  <dcterms:modified xsi:type="dcterms:W3CDTF">2017-09-20T07:35:03Z</dcterms:modified>
</cp:coreProperties>
</file>